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2"/>
  </p:notesMasterIdLst>
  <p:handoutMasterIdLst>
    <p:handoutMasterId r:id="rId23"/>
  </p:handoutMasterIdLst>
  <p:sldIdLst>
    <p:sldId id="1037" r:id="rId2"/>
    <p:sldId id="1039" r:id="rId3"/>
    <p:sldId id="1074" r:id="rId4"/>
    <p:sldId id="1038" r:id="rId5"/>
    <p:sldId id="1072" r:id="rId6"/>
    <p:sldId id="1085" r:id="rId7"/>
    <p:sldId id="1071" r:id="rId8"/>
    <p:sldId id="1073" r:id="rId9"/>
    <p:sldId id="1075" r:id="rId10"/>
    <p:sldId id="1076" r:id="rId11"/>
    <p:sldId id="1077" r:id="rId12"/>
    <p:sldId id="1078" r:id="rId13"/>
    <p:sldId id="1079" r:id="rId14"/>
    <p:sldId id="1080" r:id="rId15"/>
    <p:sldId id="1081" r:id="rId16"/>
    <p:sldId id="1087" r:id="rId17"/>
    <p:sldId id="1082" r:id="rId18"/>
    <p:sldId id="1083" r:id="rId19"/>
    <p:sldId id="1084" r:id="rId20"/>
    <p:sldId id="1086" r:id="rId2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66"/>
    <a:srgbClr val="0000FF"/>
    <a:srgbClr val="FF0000"/>
    <a:srgbClr val="008000"/>
    <a:srgbClr val="99FF99"/>
    <a:srgbClr val="FFCCCC"/>
    <a:srgbClr val="9FCAFF"/>
    <a:srgbClr val="DDDDDD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69" d="100"/>
          <a:sy n="69" d="100"/>
        </p:scale>
        <p:origin x="-1284" y="-108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21/2/2010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21/2/2010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21/2/2010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21/2/2010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21/2/2010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21/2/2010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21/2/2010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21/2/2010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21/2/2010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21/2/2010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21/2/2010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21/2/2010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21/2/2010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21/2/2010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week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005080"/>
            <a:ext cx="8229600" cy="14287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Aims of the week</a:t>
            </a:r>
          </a:p>
          <a:p>
            <a:pPr lvl="1"/>
            <a:r>
              <a:rPr lang="en-US" sz="2400" dirty="0" smtClean="0"/>
              <a:t>Finish HWC</a:t>
            </a:r>
          </a:p>
          <a:p>
            <a:pPr lvl="1"/>
            <a:r>
              <a:rPr lang="en-US" sz="2400" dirty="0" smtClean="0"/>
              <a:t>Prepare machine for first beam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480" y="2420860"/>
            <a:ext cx="6816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Machine checkout and beam commissioning:</a:t>
            </a:r>
          </a:p>
          <a:p>
            <a:pPr algn="l"/>
            <a:r>
              <a:rPr lang="en-US" sz="2400" dirty="0" smtClean="0"/>
              <a:t>R. </a:t>
            </a:r>
            <a:r>
              <a:rPr lang="en-US" sz="2400" dirty="0" err="1" smtClean="0"/>
              <a:t>Giachino</a:t>
            </a:r>
            <a:r>
              <a:rPr lang="en-US" sz="2400" dirty="0" smtClean="0"/>
              <a:t>, J. </a:t>
            </a:r>
            <a:r>
              <a:rPr lang="en-US" sz="2400" dirty="0" err="1" smtClean="0"/>
              <a:t>Uythoven</a:t>
            </a:r>
            <a:r>
              <a:rPr lang="en-US" sz="2400" dirty="0" smtClean="0"/>
              <a:t> and J. </a:t>
            </a:r>
            <a:r>
              <a:rPr lang="en-US" sz="2400" dirty="0" err="1" smtClean="0"/>
              <a:t>Wenninger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27480" y="980660"/>
            <a:ext cx="52139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Hardware Commissioning:</a:t>
            </a:r>
          </a:p>
          <a:p>
            <a:pPr algn="l"/>
            <a:r>
              <a:rPr lang="en-US" sz="2400" dirty="0" smtClean="0"/>
              <a:t>M. </a:t>
            </a:r>
            <a:r>
              <a:rPr lang="en-US" sz="2400" dirty="0" err="1" smtClean="0"/>
              <a:t>Pojer</a:t>
            </a:r>
            <a:r>
              <a:rPr lang="en-US" sz="2400" dirty="0" smtClean="0"/>
              <a:t>, R. Schmidt and M. </a:t>
            </a:r>
            <a:r>
              <a:rPr lang="en-US" sz="2400" dirty="0" err="1" smtClean="0"/>
              <a:t>Solfaroli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Injectors and transfer lines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764630"/>
            <a:ext cx="8353160" cy="3384470"/>
          </a:xfrm>
        </p:spPr>
        <p:txBody>
          <a:bodyPr/>
          <a:lstStyle/>
          <a:p>
            <a:r>
              <a:rPr lang="en-US" b="1" dirty="0" smtClean="0"/>
              <a:t>Tuesday evening </a:t>
            </a:r>
            <a:r>
              <a:rPr lang="en-US" dirty="0" smtClean="0"/>
              <a:t>probe bunches were extracted into the TT40 line (LHC beam2).</a:t>
            </a:r>
          </a:p>
          <a:p>
            <a:r>
              <a:rPr lang="en-US" b="1" dirty="0" smtClean="0"/>
              <a:t>Wednesday afternoon </a:t>
            </a:r>
            <a:r>
              <a:rPr lang="en-US" dirty="0" smtClean="0"/>
              <a:t>beams were sent down the 3 km long TI2 and TI8 transfer lines to the downstream (LHC end) dumps.</a:t>
            </a:r>
          </a:p>
          <a:p>
            <a:r>
              <a:rPr lang="en-US" dirty="0" smtClean="0"/>
              <a:t>The lines were ready for injection </a:t>
            </a:r>
            <a:r>
              <a:rPr lang="en-US" b="1" dirty="0" smtClean="0"/>
              <a:t>Thursday evening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3334067"/>
            <a:ext cx="5106180" cy="31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1755" y="3851904"/>
            <a:ext cx="4912245" cy="288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5820" y="3388940"/>
            <a:ext cx="554960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17540" y="3933070"/>
            <a:ext cx="554960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19</a:t>
            </a:r>
            <a:r>
              <a:rPr lang="en-US" baseline="30000" dirty="0" smtClean="0"/>
              <a:t>th</a:t>
            </a:r>
            <a:r>
              <a:rPr lang="en-US" dirty="0" smtClean="0"/>
              <a:t> February – D-day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2592360"/>
          </a:xfrm>
        </p:spPr>
        <p:txBody>
          <a:bodyPr/>
          <a:lstStyle/>
          <a:p>
            <a:r>
              <a:rPr lang="en-US" dirty="0" smtClean="0"/>
              <a:t>After a morning and afternoon spent fixing the last problems related to powering, the LHC was ready for beam injection </a:t>
            </a:r>
            <a:r>
              <a:rPr lang="en-US" b="1" dirty="0" smtClean="0"/>
              <a:t>Saturday evening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At 20:53 the dump was retracted from the TI8 line and the first beam was directed to the TDI block in front of </a:t>
            </a:r>
            <a:r>
              <a:rPr lang="en-US" dirty="0" err="1" smtClean="0"/>
              <a:t>LHCb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60" y="2852920"/>
            <a:ext cx="4479022" cy="373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2340" y="3212970"/>
            <a:ext cx="480976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 2 was then threaded along the ring, and stopped at collimators on the way.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The orbit correctors were set to the settings that were used in December during the ion run.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Only minor corrections had to be applied during threading.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Beams circulating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5111750"/>
          </a:xfrm>
        </p:spPr>
        <p:txBody>
          <a:bodyPr/>
          <a:lstStyle/>
          <a:p>
            <a:r>
              <a:rPr lang="en-US" dirty="0" smtClean="0"/>
              <a:t>When the last collimator was opened and the beam re-injected… </a:t>
            </a:r>
            <a:r>
              <a:rPr lang="en-US" dirty="0" smtClean="0">
                <a:solidFill>
                  <a:srgbClr val="FF0000"/>
                </a:solidFill>
              </a:rPr>
              <a:t>beam 2 circulated immediately with good lifetime</a:t>
            </a:r>
            <a:r>
              <a:rPr lang="en-US" dirty="0" smtClean="0"/>
              <a:t> – it was coarsely captured by the RF system (without RF expert intervention).</a:t>
            </a:r>
          </a:p>
          <a:p>
            <a:r>
              <a:rPr lang="en-US" dirty="0" smtClean="0"/>
              <a:t>The same exercise was repeated for beam 1 – with the same outcome.</a:t>
            </a:r>
          </a:p>
          <a:p>
            <a:r>
              <a:rPr lang="en-US" dirty="0" smtClean="0"/>
              <a:t>At </a:t>
            </a:r>
            <a:r>
              <a:rPr lang="en-US" b="1" dirty="0" smtClean="0"/>
              <a:t>01:15 Sunday </a:t>
            </a:r>
            <a:r>
              <a:rPr lang="en-US" dirty="0" smtClean="0"/>
              <a:t>morning both beams were circulating !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590" y="3619735"/>
            <a:ext cx="5184720" cy="4417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720" y="1124680"/>
            <a:ext cx="4464620" cy="339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instrumentation checks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60" y="692620"/>
            <a:ext cx="5472760" cy="414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30" y="3516103"/>
            <a:ext cx="3995920" cy="334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420" y="4077090"/>
            <a:ext cx="5800806" cy="2304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235200">
            <a:off x="2714171" y="3526001"/>
            <a:ext cx="3491850" cy="1296180"/>
          </a:xfrm>
          <a:solidFill>
            <a:srgbClr val="FFFF99"/>
          </a:solidFill>
        </p:spPr>
        <p:txBody>
          <a:bodyPr/>
          <a:lstStyle/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It works !!!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Thank you BI 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20</a:t>
            </a:r>
            <a:r>
              <a:rPr lang="en-US" baseline="30000" dirty="0" smtClean="0"/>
              <a:t>th</a:t>
            </a:r>
            <a:r>
              <a:rPr lang="en-US" dirty="0" smtClean="0"/>
              <a:t> - 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980660"/>
            <a:ext cx="8425170" cy="5111750"/>
          </a:xfrm>
        </p:spPr>
        <p:txBody>
          <a:bodyPr/>
          <a:lstStyle/>
          <a:p>
            <a:r>
              <a:rPr lang="en-US" dirty="0" smtClean="0"/>
              <a:t>Proper capture of the beams was setup by the RF colleagues Sunday morning.</a:t>
            </a:r>
          </a:p>
          <a:p>
            <a:r>
              <a:rPr lang="en-US" dirty="0" smtClean="0"/>
              <a:t>The morning and afternoon was used to checkout instrumentation and feedbacks:</a:t>
            </a:r>
          </a:p>
          <a:p>
            <a:pPr lvl="1"/>
            <a:r>
              <a:rPr lang="en-US" dirty="0" smtClean="0"/>
              <a:t>All FBs essentially operational (with minor fix needed for orbit FB).</a:t>
            </a:r>
          </a:p>
          <a:p>
            <a:pPr lvl="1"/>
            <a:r>
              <a:rPr lang="en-US" dirty="0" smtClean="0"/>
              <a:t>All instruments working – fine tuning of setups will continue in the next days.</a:t>
            </a:r>
          </a:p>
          <a:p>
            <a:pPr lvl="1"/>
            <a:r>
              <a:rPr lang="en-US" dirty="0" smtClean="0"/>
              <a:t>BLM system protection functionality was validated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Issue with LBDS beam 2 that triggers a dump spontaneously. It seems related to the Trigger Synch. Unit (TSU).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20</a:t>
            </a:r>
            <a:r>
              <a:rPr lang="en-US" baseline="30000" dirty="0" smtClean="0"/>
              <a:t>th</a:t>
            </a:r>
            <a:r>
              <a:rPr lang="en-US" dirty="0" smtClean="0"/>
              <a:t> -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908650"/>
            <a:ext cx="8425170" cy="1800250"/>
          </a:xfrm>
        </p:spPr>
        <p:txBody>
          <a:bodyPr/>
          <a:lstStyle/>
          <a:p>
            <a:r>
              <a:rPr lang="en-US" dirty="0" smtClean="0"/>
              <a:t>Optics measurements at injection were performed Sunday afternoon.</a:t>
            </a:r>
          </a:p>
          <a:p>
            <a:pPr lvl="1"/>
            <a:r>
              <a:rPr lang="en-US" dirty="0" smtClean="0"/>
              <a:t>Very good agreement with August 2010 measurements (with 2010 corrections applied !).</a:t>
            </a:r>
          </a:p>
          <a:p>
            <a:pPr lvl="1"/>
            <a:r>
              <a:rPr lang="en-US" dirty="0" smtClean="0"/>
              <a:t>Beta-beat within 25-30%.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640" y="2780910"/>
            <a:ext cx="4681245" cy="33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963" y="2780910"/>
            <a:ext cx="4643993" cy="33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30"/>
            <a:ext cx="8229600" cy="575795"/>
          </a:xfrm>
        </p:spPr>
        <p:txBody>
          <a:bodyPr/>
          <a:lstStyle/>
          <a:p>
            <a:r>
              <a:rPr lang="en-US" dirty="0" smtClean="0"/>
              <a:t>Dispersion…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570" y="1268700"/>
            <a:ext cx="7417030" cy="29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0" y="3501010"/>
            <a:ext cx="7633060" cy="305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111750"/>
          </a:xfrm>
        </p:spPr>
        <p:txBody>
          <a:bodyPr/>
          <a:lstStyle/>
          <a:p>
            <a:r>
              <a:rPr lang="en-US" dirty="0" smtClean="0"/>
              <a:t>Q and Q’ decay measurements after pre-cycle (4 h).</a:t>
            </a:r>
          </a:p>
          <a:p>
            <a:r>
              <a:rPr lang="en-US" dirty="0" smtClean="0"/>
              <a:t>Xing angles and non-closure.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00" y="1844780"/>
            <a:ext cx="5616780" cy="468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70" y="908650"/>
            <a:ext cx="8229600" cy="5111750"/>
          </a:xfrm>
        </p:spPr>
        <p:txBody>
          <a:bodyPr/>
          <a:lstStyle/>
          <a:p>
            <a:r>
              <a:rPr lang="en-US" dirty="0" smtClean="0"/>
              <a:t>Situation of the machine:</a:t>
            </a:r>
          </a:p>
          <a:p>
            <a:pPr lvl="1"/>
            <a:r>
              <a:rPr lang="en-US" dirty="0" smtClean="0"/>
              <a:t>The LHC magnet and powering system is fully commissioned and the machine is in a very good state – as demonstrated by the rocket-speed startup with beam.</a:t>
            </a:r>
          </a:p>
          <a:p>
            <a:pPr lvl="1"/>
            <a:r>
              <a:rPr lang="en-US" dirty="0" smtClean="0"/>
              <a:t>Low intensity beams circulating in both rings.</a:t>
            </a:r>
          </a:p>
          <a:p>
            <a:pPr lvl="1"/>
            <a:r>
              <a:rPr lang="en-US" dirty="0" smtClean="0"/>
              <a:t>Orbits, tunes, chromaticity and optics at injection corrected and under control.</a:t>
            </a:r>
          </a:p>
          <a:p>
            <a:pPr lvl="1"/>
            <a:r>
              <a:rPr lang="en-US" dirty="0" smtClean="0"/>
              <a:t>Essential beam instrumentation and feedbacks operational – fine tuning in the coming days.</a:t>
            </a:r>
          </a:p>
          <a:p>
            <a:pPr lvl="1"/>
            <a:r>
              <a:rPr lang="en-US" dirty="0" smtClean="0"/>
              <a:t>Control system operational – smaller issues will be fixed in the coming days.</a:t>
            </a:r>
          </a:p>
          <a:p>
            <a:r>
              <a:rPr lang="en-US" dirty="0" smtClean="0"/>
              <a:t>Stay tuned for the new fast ramp 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540" y="116540"/>
            <a:ext cx="6696930" cy="568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4653170"/>
            <a:ext cx="8229600" cy="2088005"/>
          </a:xfrm>
          <a:solidFill>
            <a:srgbClr val="FFFF99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Thank you to all colleagues that made the past few weeks unbelievable successful !!!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check-out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60" y="980660"/>
            <a:ext cx="8229600" cy="511175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Main targets of the week: </a:t>
            </a:r>
          </a:p>
          <a:p>
            <a:pPr lvl="1"/>
            <a:r>
              <a:rPr lang="en-US" sz="2400" dirty="0" smtClean="0"/>
              <a:t>Finish HWC,</a:t>
            </a:r>
          </a:p>
          <a:p>
            <a:pPr lvl="1"/>
            <a:r>
              <a:rPr lang="en-US" sz="2400" dirty="0" smtClean="0"/>
              <a:t>Close the beam interlock loop,</a:t>
            </a:r>
          </a:p>
          <a:p>
            <a:pPr lvl="1"/>
            <a:r>
              <a:rPr lang="en-US" sz="2400" dirty="0" smtClean="0"/>
              <a:t>Test the beam dump,</a:t>
            </a:r>
          </a:p>
          <a:p>
            <a:pPr lvl="1"/>
            <a:r>
              <a:rPr lang="en-US" sz="2400" dirty="0" smtClean="0"/>
              <a:t>Test the injection kickers,</a:t>
            </a:r>
          </a:p>
          <a:p>
            <a:pPr lvl="1"/>
            <a:r>
              <a:rPr lang="en-US" sz="2400" dirty="0" smtClean="0"/>
              <a:t>Run the LHC through a full machine cycle,</a:t>
            </a:r>
          </a:p>
          <a:p>
            <a:pPr lvl="1"/>
            <a:r>
              <a:rPr lang="en-US" sz="2400" dirty="0" smtClean="0"/>
              <a:t>Check the control system.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planning of the week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59540" y="908650"/>
          <a:ext cx="7633060" cy="5532921"/>
        </p:xfrm>
        <a:graphic>
          <a:graphicData uri="http://schemas.openxmlformats.org/drawingml/2006/table">
            <a:tbl>
              <a:tblPr/>
              <a:tblGrid>
                <a:gridCol w="515208"/>
                <a:gridCol w="432407"/>
                <a:gridCol w="601077"/>
                <a:gridCol w="6084368"/>
              </a:tblGrid>
              <a:tr h="44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Day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Shift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Arial"/>
                        </a:rPr>
                        <a:t>Time (h)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latin typeface="Arial"/>
                        </a:rPr>
                        <a:t>Activity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SA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A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Injection and first turn b1 (All </a:t>
                      </a:r>
                      <a:r>
                        <a:rPr lang="en-US" sz="1400" b="1" i="0" u="none" strike="noStrike" dirty="0" err="1">
                          <a:solidFill>
                            <a:srgbClr val="006600"/>
                          </a:solidFill>
                          <a:latin typeface="Arial"/>
                        </a:rPr>
                        <a:t>expts</a:t>
                      </a:r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. magnets off except Atlas &amp; CMS)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1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SA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N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Injection and first turn b2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1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SA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N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Dispersion, CO, Q, Q',C- measure and correct - beam2/beam 1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1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SU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M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Circulating Pilot and RF capture b1 and b2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23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SU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A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MPS checks: BLMs, BPF (scraping)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SU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A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Feedbacks - </a:t>
                      </a:r>
                      <a:r>
                        <a:rPr lang="en-US" sz="1400" b="1" i="0" u="none" strike="noStrike" dirty="0" err="1">
                          <a:solidFill>
                            <a:srgbClr val="006600"/>
                          </a:solidFill>
                          <a:latin typeface="Arial"/>
                        </a:rPr>
                        <a:t>recommissioning</a:t>
                      </a:r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 at injection (Q, orbit, radial)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SU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latin typeface="Arial"/>
                        </a:rPr>
                        <a:t>A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Beta beating measurements and correction@450 </a:t>
                      </a:r>
                      <a:r>
                        <a:rPr lang="en-US" sz="1400" b="1" i="0" u="none" strike="noStrike" dirty="0" err="1">
                          <a:solidFill>
                            <a:srgbClr val="006600"/>
                          </a:solidFill>
                          <a:latin typeface="Arial"/>
                        </a:rPr>
                        <a:t>GeV</a:t>
                      </a:r>
                      <a:endParaRPr lang="en-US" sz="14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SU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latin typeface="Arial"/>
                        </a:rPr>
                        <a:t>N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Normal pre-cycle - decay measurement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MO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M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Dump checks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MO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A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Trial ramp to 3.5 </a:t>
                      </a:r>
                      <a:r>
                        <a:rPr lang="en-US" sz="14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TeV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- test Q and orbit feedback - test dump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MO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N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Beta beating measurements and correction revisited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TUE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M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Injection setting-up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TUE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A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Switching on / compensate the experimental magnets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TUE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N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100 A pre-cycle - decay measurement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WED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M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Rough collimator setup for first ramp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WED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Trial ramp to 3.5 </a:t>
                      </a:r>
                      <a:r>
                        <a:rPr lang="en-US" sz="14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TeV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- test Q and orbit feedback - test dump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WED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Damper setup for nominal bunch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THU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Injection setup for nominal bunch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THU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Reference orbit flat + with bumps on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THU</a:t>
                      </a:r>
                    </a:p>
                  </a:txBody>
                  <a:tcPr marL="6925" marR="6925" marT="14400" marB="144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Aperture at injection</a:t>
                      </a:r>
                    </a:p>
                  </a:txBody>
                  <a:tcPr marL="6925" marR="6925" marT="14400" marB="14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 bwMode="auto">
          <a:xfrm>
            <a:off x="0" y="3140960"/>
            <a:ext cx="1259540" cy="794802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evolution (HWC team)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57673" y="923922"/>
          <a:ext cx="4886327" cy="5126375"/>
        </p:xfrm>
        <a:graphic>
          <a:graphicData uri="http://schemas.openxmlformats.org/drawingml/2006/table">
            <a:tbl>
              <a:tblPr/>
              <a:tblGrid>
                <a:gridCol w="176754"/>
                <a:gridCol w="204662"/>
                <a:gridCol w="409326"/>
                <a:gridCol w="409326"/>
                <a:gridCol w="409326"/>
                <a:gridCol w="409326"/>
                <a:gridCol w="409326"/>
                <a:gridCol w="409326"/>
                <a:gridCol w="409326"/>
                <a:gridCol w="409326"/>
                <a:gridCol w="195360"/>
                <a:gridCol w="260480"/>
                <a:gridCol w="774463"/>
              </a:tblGrid>
              <a:tr h="18871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S12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S23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S34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S45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S56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S67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S78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S81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3569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January</a:t>
                      </a:r>
                    </a:p>
                  </a:txBody>
                  <a:tcPr marL="7879" marR="7879" marT="787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CRYO  MAINT.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ELQA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POWERING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Chamonix</a:t>
                      </a:r>
                    </a:p>
                  </a:txBody>
                  <a:tcPr marL="7879" marR="7879" marT="787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February</a:t>
                      </a:r>
                    </a:p>
                  </a:txBody>
                  <a:tcPr marL="7879" marR="7879" marT="787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LASS UPDATE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DSO TESTS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8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MACHINE CHECK-OUT</a:t>
                      </a:r>
                    </a:p>
                  </a:txBody>
                  <a:tcPr marL="7879" marR="7879" marT="78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9" marR="7879" marT="78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6865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 r="16098"/>
          <a:stretch>
            <a:fillRect/>
          </a:stretch>
        </p:blipFill>
        <p:spPr bwMode="auto">
          <a:xfrm>
            <a:off x="238125" y="920943"/>
            <a:ext cx="3933825" cy="527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4811" y="539318"/>
            <a:ext cx="2345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November 11,2010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4161" y="548600"/>
            <a:ext cx="2259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February 16, 2011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: HWC &amp;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320556" cy="3221002"/>
          </a:xfrm>
        </p:spPr>
        <p:txBody>
          <a:bodyPr/>
          <a:lstStyle/>
          <a:p>
            <a:r>
              <a:rPr lang="en-US" dirty="0" smtClean="0"/>
              <a:t>From Monday to Friday HWC and machine checkout activities had to be performed in parallel. </a:t>
            </a:r>
          </a:p>
          <a:p>
            <a:pPr lvl="1"/>
            <a:r>
              <a:rPr lang="en-US" sz="2400" dirty="0" smtClean="0"/>
              <a:t>Priorities were defined every day for HWC and for checkout activities, the focus shifting from HWC to checkout along the week.</a:t>
            </a:r>
          </a:p>
          <a:p>
            <a:pPr lvl="1"/>
            <a:r>
              <a:rPr lang="en-US" sz="2400" dirty="0" smtClean="0"/>
              <a:t>Collaboration HWC-checkout was very smooth and should be reinforced next year, with aim to merge them into one activity.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3744520"/>
          </a:xfrm>
        </p:spPr>
        <p:txBody>
          <a:bodyPr/>
          <a:lstStyle/>
          <a:p>
            <a:r>
              <a:rPr lang="en-US" dirty="0" smtClean="0"/>
              <a:t>HWC was completed </a:t>
            </a:r>
            <a:r>
              <a:rPr lang="en-US" b="1" dirty="0" smtClean="0"/>
              <a:t>Friday afternoon</a:t>
            </a:r>
            <a:r>
              <a:rPr lang="en-US" dirty="0" smtClean="0"/>
              <a:t> when the machine was ‘handed’ over to beam operation.</a:t>
            </a:r>
          </a:p>
          <a:p>
            <a:r>
              <a:rPr lang="en-US" dirty="0" smtClean="0"/>
              <a:t>The same evening, the machine was pushed through the nominal proton cycle:</a:t>
            </a:r>
          </a:p>
          <a:p>
            <a:pPr lvl="1"/>
            <a:r>
              <a:rPr lang="en-US" sz="2400" dirty="0" smtClean="0"/>
              <a:t>Pre-cycling of the magnets,</a:t>
            </a:r>
          </a:p>
          <a:p>
            <a:pPr lvl="1"/>
            <a:r>
              <a:rPr lang="en-US" sz="2400" dirty="0" smtClean="0"/>
              <a:t>Injection,</a:t>
            </a:r>
          </a:p>
          <a:p>
            <a:pPr lvl="1"/>
            <a:r>
              <a:rPr lang="en-US" sz="2400" dirty="0" smtClean="0"/>
              <a:t>Ramp,</a:t>
            </a:r>
          </a:p>
          <a:p>
            <a:pPr lvl="1"/>
            <a:r>
              <a:rPr lang="en-US" sz="2400" dirty="0" smtClean="0"/>
              <a:t>Squeeze.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0" y="2780910"/>
            <a:ext cx="4712220" cy="38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450" y="3789050"/>
            <a:ext cx="3744520" cy="28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9440" y="4437140"/>
            <a:ext cx="3600500" cy="187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kern="0" dirty="0" smtClean="0">
                <a:latin typeface="+mn-lt"/>
              </a:rPr>
              <a:t>A number of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control issues were identified – have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been fixed or will be fixed in the coming days.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Powering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5111750"/>
          </a:xfrm>
        </p:spPr>
        <p:txBody>
          <a:bodyPr/>
          <a:lstStyle/>
          <a:p>
            <a:r>
              <a:rPr lang="en-US" dirty="0" smtClean="0"/>
              <a:t>Pre-cycles work well.</a:t>
            </a:r>
          </a:p>
          <a:p>
            <a:r>
              <a:rPr lang="en-US" dirty="0" smtClean="0"/>
              <a:t>Heat runs: </a:t>
            </a:r>
          </a:p>
          <a:p>
            <a:pPr lvl="1"/>
            <a:r>
              <a:rPr lang="en-US" sz="2400" dirty="0" smtClean="0"/>
              <a:t>All sectors were tested except S12 and S23: RB12 and RB23 trips – compensations for </a:t>
            </a:r>
            <a:r>
              <a:rPr lang="en-US" sz="2400" dirty="0" err="1" smtClean="0"/>
              <a:t>nQPS</a:t>
            </a:r>
            <a:r>
              <a:rPr lang="en-US" sz="2400" dirty="0" smtClean="0"/>
              <a:t> and TI2 transfer line cross-talk.</a:t>
            </a:r>
          </a:p>
          <a:p>
            <a:r>
              <a:rPr lang="en-US" dirty="0" smtClean="0"/>
              <a:t>RQS.A76B1 powering fault.</a:t>
            </a:r>
          </a:p>
          <a:p>
            <a:r>
              <a:rPr lang="en-US" dirty="0" smtClean="0"/>
              <a:t>RQT13.L7B1 high resistance failure.</a:t>
            </a:r>
          </a:p>
          <a:p>
            <a:pPr lvl="1"/>
            <a:r>
              <a:rPr lang="en-US" dirty="0" smtClean="0"/>
              <a:t>Current limited to 50 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progress : beam interlock and kickers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425170" cy="5111750"/>
          </a:xfrm>
        </p:spPr>
        <p:txBody>
          <a:bodyPr/>
          <a:lstStyle/>
          <a:p>
            <a:r>
              <a:rPr lang="en-US" dirty="0" smtClean="0"/>
              <a:t>To close the beam interlock loop requires a number of conditions, the most difficult ones to achieve were:</a:t>
            </a:r>
          </a:p>
          <a:p>
            <a:pPr lvl="1"/>
            <a:r>
              <a:rPr lang="en-US" dirty="0" smtClean="0"/>
              <a:t>LHC closed – no access (also experiments),</a:t>
            </a:r>
          </a:p>
          <a:p>
            <a:pPr lvl="1"/>
            <a:r>
              <a:rPr lang="en-US" dirty="0" smtClean="0"/>
              <a:t>No powering failures,</a:t>
            </a:r>
          </a:p>
          <a:p>
            <a:pPr lvl="1"/>
            <a:r>
              <a:rPr lang="en-US" dirty="0" smtClean="0"/>
              <a:t>Vacuum valves open,</a:t>
            </a:r>
          </a:p>
          <a:p>
            <a:pPr lvl="1"/>
            <a:r>
              <a:rPr lang="en-US" dirty="0" smtClean="0"/>
              <a:t>BLM system operational.</a:t>
            </a:r>
          </a:p>
          <a:p>
            <a:pPr lvl="1">
              <a:buNone/>
            </a:pPr>
            <a:r>
              <a:rPr lang="en-US" sz="2400" b="1" dirty="0" smtClean="0">
                <a:solidFill>
                  <a:srgbClr val="CC0066"/>
                </a:solidFill>
              </a:rPr>
              <a:t>&gt;&gt; tough constraints given parallel HWC activities.</a:t>
            </a:r>
          </a:p>
          <a:p>
            <a:r>
              <a:rPr lang="en-US" dirty="0" smtClean="0"/>
              <a:t>After 3 unsuccessful attempts, the BIS loop was eventually closed the first time </a:t>
            </a:r>
            <a:r>
              <a:rPr lang="en-US" b="1" dirty="0" smtClean="0"/>
              <a:t>Thursday evening</a:t>
            </a:r>
            <a:r>
              <a:rPr lang="en-US" dirty="0" smtClean="0"/>
              <a:t> after intervention of the BIS and LBDS teams.</a:t>
            </a:r>
          </a:p>
          <a:p>
            <a:r>
              <a:rPr lang="en-US" b="1" dirty="0" smtClean="0"/>
              <a:t>Thursday late night </a:t>
            </a:r>
            <a:r>
              <a:rPr lang="en-US" dirty="0" smtClean="0"/>
              <a:t>both dump and injection kicker systems were pulsing and ready for beam.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50" y="836640"/>
            <a:ext cx="8229600" cy="1584220"/>
          </a:xfrm>
        </p:spPr>
        <p:txBody>
          <a:bodyPr/>
          <a:lstStyle/>
          <a:p>
            <a:r>
              <a:rPr lang="en-US" dirty="0" smtClean="0"/>
              <a:t>Along the week the OP teams with support from numerous equipment groups tested applications, front-ends, LSA core etc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70" y="3212970"/>
            <a:ext cx="4487234" cy="341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40" y="4416528"/>
            <a:ext cx="3923910" cy="26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00" y="2276840"/>
            <a:ext cx="5345998" cy="244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30" y="2204830"/>
            <a:ext cx="3884093" cy="118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20349773">
            <a:off x="1526528" y="3355050"/>
            <a:ext cx="583281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Many thanks to all colleagues that helped us in this essential  activity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Injectors and transfer lines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764630"/>
            <a:ext cx="8353160" cy="3384470"/>
          </a:xfrm>
        </p:spPr>
        <p:txBody>
          <a:bodyPr/>
          <a:lstStyle/>
          <a:p>
            <a:r>
              <a:rPr lang="en-US" dirty="0" smtClean="0"/>
              <a:t>PSB started up with beam </a:t>
            </a:r>
            <a:r>
              <a:rPr lang="en-US" b="1" dirty="0" smtClean="0"/>
              <a:t>Wednesday 9</a:t>
            </a:r>
            <a:r>
              <a:rPr lang="en-US" b="1" baseline="30000" dirty="0" smtClean="0"/>
              <a:t>th</a:t>
            </a:r>
            <a:r>
              <a:rPr lang="en-US" b="1" dirty="0" smtClean="0"/>
              <a:t> February.</a:t>
            </a:r>
          </a:p>
          <a:p>
            <a:r>
              <a:rPr lang="en-US" dirty="0" smtClean="0"/>
              <a:t>PS started up with beam </a:t>
            </a:r>
            <a:r>
              <a:rPr lang="en-US" b="1" dirty="0" smtClean="0"/>
              <a:t>Friday 11</a:t>
            </a:r>
            <a:r>
              <a:rPr lang="en-US" b="1" baseline="30000" dirty="0" smtClean="0"/>
              <a:t>th</a:t>
            </a:r>
            <a:r>
              <a:rPr lang="en-US" b="1" dirty="0" smtClean="0"/>
              <a:t> February </a:t>
            </a:r>
            <a:r>
              <a:rPr lang="en-US" dirty="0" smtClean="0"/>
              <a:t>(with a brand new main PS system).</a:t>
            </a:r>
          </a:p>
          <a:p>
            <a:r>
              <a:rPr lang="en-US" dirty="0" smtClean="0"/>
              <a:t>SPS started up with beam </a:t>
            </a:r>
            <a:r>
              <a:rPr lang="en-US" b="1" dirty="0" smtClean="0"/>
              <a:t>Saturday 12</a:t>
            </a:r>
            <a:r>
              <a:rPr lang="en-US" b="1" baseline="30000" dirty="0" smtClean="0"/>
              <a:t>th</a:t>
            </a:r>
            <a:r>
              <a:rPr lang="en-US" b="1" dirty="0" smtClean="0"/>
              <a:t> February.</a:t>
            </a:r>
          </a:p>
          <a:p>
            <a:r>
              <a:rPr lang="en-US" b="1" dirty="0" smtClean="0"/>
              <a:t>Tuesday morning </a:t>
            </a:r>
            <a:r>
              <a:rPr lang="en-US" dirty="0" smtClean="0"/>
              <a:t>the SPS was aligned and the probe bunch was ready to be extracted to the LHC.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21/2/2010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70" y="3519011"/>
            <a:ext cx="4968690" cy="372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42055</TotalTime>
  <Words>1298</Words>
  <Application>Microsoft Office PowerPoint</Application>
  <PresentationFormat>On-screen Show (4:3)</PresentationFormat>
  <Paragraphs>610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Pixel</vt:lpstr>
      <vt:lpstr>Summary of week 7</vt:lpstr>
      <vt:lpstr>LHC check-out</vt:lpstr>
      <vt:lpstr>Planning evolution (HWC team)</vt:lpstr>
      <vt:lpstr>Progress : HWC &amp; checkout</vt:lpstr>
      <vt:lpstr>Machine cycle</vt:lpstr>
      <vt:lpstr>Powering status</vt:lpstr>
      <vt:lpstr>LHC progress : beam interlock and kickers</vt:lpstr>
      <vt:lpstr>Controls</vt:lpstr>
      <vt:lpstr>Injectors and transfer lines (1)</vt:lpstr>
      <vt:lpstr>Injectors and transfer lines (2)</vt:lpstr>
      <vt:lpstr>Saturday 19th February – D-day</vt:lpstr>
      <vt:lpstr>Beams circulating !</vt:lpstr>
      <vt:lpstr>Beam instrumentation checks</vt:lpstr>
      <vt:lpstr>Sunday 20th - consolidation</vt:lpstr>
      <vt:lpstr>Sunday 20th - optics</vt:lpstr>
      <vt:lpstr>More optics</vt:lpstr>
      <vt:lpstr>Sunday night</vt:lpstr>
      <vt:lpstr>Summary</vt:lpstr>
      <vt:lpstr>Slide 19</vt:lpstr>
      <vt:lpstr>Tentative planning of the week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2322</cp:revision>
  <dcterms:created xsi:type="dcterms:W3CDTF">2010-07-26T05:43:59Z</dcterms:created>
  <dcterms:modified xsi:type="dcterms:W3CDTF">2011-02-21T06:43:05Z</dcterms:modified>
</cp:coreProperties>
</file>