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8"/>
  </p:notesMasterIdLst>
  <p:handoutMasterIdLst>
    <p:handoutMasterId r:id="rId29"/>
  </p:handoutMasterIdLst>
  <p:sldIdLst>
    <p:sldId id="1081" r:id="rId2"/>
    <p:sldId id="1070" r:id="rId3"/>
    <p:sldId id="1071" r:id="rId4"/>
    <p:sldId id="1079" r:id="rId5"/>
    <p:sldId id="1077" r:id="rId6"/>
    <p:sldId id="1038" r:id="rId7"/>
    <p:sldId id="1064" r:id="rId8"/>
    <p:sldId id="1060" r:id="rId9"/>
    <p:sldId id="1073" r:id="rId10"/>
    <p:sldId id="1047" r:id="rId11"/>
    <p:sldId id="1075" r:id="rId12"/>
    <p:sldId id="1049" r:id="rId13"/>
    <p:sldId id="1053" r:id="rId14"/>
    <p:sldId id="1051" r:id="rId15"/>
    <p:sldId id="1054" r:id="rId16"/>
    <p:sldId id="1044" r:id="rId17"/>
    <p:sldId id="1087" r:id="rId18"/>
    <p:sldId id="1074" r:id="rId19"/>
    <p:sldId id="1041" r:id="rId20"/>
    <p:sldId id="1068" r:id="rId21"/>
    <p:sldId id="1067" r:id="rId22"/>
    <p:sldId id="1082" r:id="rId23"/>
    <p:sldId id="1083" r:id="rId24"/>
    <p:sldId id="1084" r:id="rId25"/>
    <p:sldId id="1085" r:id="rId26"/>
    <p:sldId id="1086" r:id="rId27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CC"/>
    <a:srgbClr val="99FFCC"/>
    <a:srgbClr val="FF0000"/>
    <a:srgbClr val="008000"/>
    <a:srgbClr val="9FCAFF"/>
    <a:srgbClr val="DDDDDD"/>
    <a:srgbClr val="3399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5" autoAdjust="0"/>
    <p:restoredTop sz="95238" autoAdjust="0"/>
  </p:normalViewPr>
  <p:slideViewPr>
    <p:cSldViewPr>
      <p:cViewPr varScale="1">
        <p:scale>
          <a:sx n="99" d="100"/>
          <a:sy n="99" d="100"/>
        </p:scale>
        <p:origin x="-198" y="-8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4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LHC – week 48</a:t>
            </a:r>
            <a:br>
              <a:rPr lang="en-GB" dirty="0" smtClean="0"/>
            </a:br>
            <a:r>
              <a:rPr lang="en-GB" dirty="0" smtClean="0"/>
              <a:t>finishing up the </a:t>
            </a:r>
            <a:r>
              <a:rPr lang="en-GB" dirty="0" err="1" smtClean="0"/>
              <a:t>ioning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00" y="4267200"/>
            <a:ext cx="7300000" cy="1752600"/>
          </a:xfrm>
        </p:spPr>
        <p:txBody>
          <a:bodyPr/>
          <a:lstStyle/>
          <a:p>
            <a:r>
              <a:rPr lang="en-GB" sz="2000" dirty="0" smtClean="0"/>
              <a:t>Coordination: Gianluigi Arduini &amp; Mike Lamont</a:t>
            </a:r>
            <a:endParaRPr lang="en-GB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US" sz="2400" dirty="0" smtClean="0"/>
              <a:t>At 20:26 Monday short circuit in water level sensor of the cooling tower SF4, which resulted in an dro</a:t>
            </a:r>
            <a:r>
              <a:rPr lang="en-US" dirty="0" smtClean="0"/>
              <a:t>p of the 24 V network</a:t>
            </a:r>
            <a:endParaRPr lang="en-US" sz="2400" dirty="0" smtClean="0"/>
          </a:p>
          <a:p>
            <a:pPr lvl="1"/>
            <a:r>
              <a:rPr lang="en-US" dirty="0" smtClean="0"/>
              <a:t>C</a:t>
            </a:r>
            <a:r>
              <a:rPr lang="en-US" sz="2000" dirty="0" smtClean="0"/>
              <a:t>ut the water to the </a:t>
            </a:r>
            <a:r>
              <a:rPr lang="en-US" sz="2000" dirty="0" err="1" smtClean="0"/>
              <a:t>cryo</a:t>
            </a:r>
            <a:r>
              <a:rPr lang="en-US" sz="2000" dirty="0" smtClean="0"/>
              <a:t> and at 20:29 </a:t>
            </a:r>
            <a:r>
              <a:rPr lang="en-US" dirty="0" smtClean="0"/>
              <a:t>lost the </a:t>
            </a:r>
            <a:r>
              <a:rPr lang="en-US" dirty="0" err="1" smtClean="0"/>
              <a:t>cryo</a:t>
            </a:r>
            <a:endParaRPr lang="en-US" sz="2000" dirty="0" smtClean="0"/>
          </a:p>
          <a:p>
            <a:r>
              <a:rPr lang="en-US" sz="2400" dirty="0" smtClean="0"/>
              <a:t>Deterioration of insulation vacuum on DSLC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problem point 4 – knock-on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3460" y="3356990"/>
            <a:ext cx="7857512" cy="3218874"/>
            <a:chOff x="702677" y="1556792"/>
            <a:chExt cx="7857512" cy="321887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835696" y="2852936"/>
              <a:ext cx="5544616" cy="0"/>
            </a:xfrm>
            <a:prstGeom prst="line">
              <a:avLst/>
            </a:prstGeom>
            <a:ln w="101600">
              <a:headEnd type="none" w="sm" len="sm"/>
              <a:tailEnd type="none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02677" y="1628800"/>
              <a:ext cx="94288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permanent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turbo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pump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1429" y="1556792"/>
              <a:ext cx="94288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permanent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turbo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pump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71715" y="2492896"/>
              <a:ext cx="14814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DSLC 500 meters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971600" y="3284984"/>
              <a:ext cx="936104" cy="0"/>
            </a:xfrm>
            <a:prstGeom prst="line">
              <a:avLst/>
            </a:prstGeom>
            <a:solidFill>
              <a:schemeClr val="bg1"/>
            </a:solidFill>
            <a:ln w="127000" cap="flat" cmpd="sng" algn="ctr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277720" y="2996952"/>
              <a:ext cx="1259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Q7R           Q11R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7452320" y="2852936"/>
              <a:ext cx="936104" cy="0"/>
            </a:xfrm>
            <a:prstGeom prst="line">
              <a:avLst/>
            </a:prstGeom>
            <a:ln w="228600">
              <a:headEnd type="none" w="sm" len="sm"/>
              <a:tailEnd type="none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971600" y="2852936"/>
              <a:ext cx="936104" cy="0"/>
            </a:xfrm>
            <a:prstGeom prst="line">
              <a:avLst/>
            </a:prstGeom>
            <a:ln w="228600">
              <a:headEnd type="none" w="sm" len="sm"/>
              <a:tailEnd type="none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43608" y="2708920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DFBLC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89375" y="2708920"/>
              <a:ext cx="6591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Arc 3-4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1008398" y="2456098"/>
              <a:ext cx="36004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5400000">
              <a:off x="7705142" y="2456098"/>
              <a:ext cx="36004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5400000">
              <a:off x="6913054" y="2528106"/>
              <a:ext cx="36004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6696172" y="1844824"/>
              <a:ext cx="684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vac</a:t>
              </a:r>
              <a:endPara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gauges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5400000">
              <a:off x="1656470" y="2456098"/>
              <a:ext cx="36004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899592" y="4437112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UJ33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24328" y="4149080"/>
              <a:ext cx="1035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Sector 3-4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11595" y="1844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vac</a:t>
              </a:r>
              <a:endPara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gauges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39690" y="4005080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Simplified insulation vacuum layout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5576" y="3429000"/>
              <a:ext cx="12218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annex volume</a:t>
              </a:r>
            </a:p>
            <a:p>
              <a:pPr algn="ctr">
                <a:buFontTx/>
                <a:buChar char="-"/>
              </a:pP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current lead?</a:t>
              </a:r>
            </a:p>
            <a:p>
              <a:pPr algn="ctr">
                <a:buFontTx/>
                <a:buChar char="-"/>
              </a:pP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heater?</a:t>
              </a:r>
            </a:p>
          </p:txBody>
        </p:sp>
      </p:grp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4010" y="6453420"/>
            <a:ext cx="2997720" cy="252413"/>
          </a:xfrm>
          <a:noFill/>
        </p:spPr>
        <p:txBody>
          <a:bodyPr/>
          <a:lstStyle/>
          <a:p>
            <a:r>
              <a:rPr lang="en-US" sz="1000" smtClean="0">
                <a:solidFill>
                  <a:srgbClr val="000000"/>
                </a:solidFill>
                <a:latin typeface="Arial" charset="0"/>
              </a:rPr>
              <a:t>LHC status</a:t>
            </a: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3653062"/>
          </a:xfrm>
        </p:spPr>
        <p:txBody>
          <a:bodyPr/>
          <a:lstStyle/>
          <a:p>
            <a:r>
              <a:rPr lang="en-US" sz="2000" dirty="0"/>
              <a:t>Ice observed on DFBLC annex volume Oct 2011</a:t>
            </a:r>
          </a:p>
          <a:p>
            <a:r>
              <a:rPr lang="en-US" sz="2000" dirty="0"/>
              <a:t>Annex volume connected to DFBLC volume 11/10/11</a:t>
            </a:r>
          </a:p>
          <a:p>
            <a:r>
              <a:rPr lang="en-US" sz="2000" dirty="0" err="1"/>
              <a:t>Cryo</a:t>
            </a:r>
            <a:r>
              <a:rPr lang="en-US" sz="2000" dirty="0"/>
              <a:t> stop P4 28/11/2011 pm</a:t>
            </a:r>
          </a:p>
          <a:p>
            <a:r>
              <a:rPr lang="en-US" sz="2000" dirty="0"/>
              <a:t>Pressure in DSLC rises to 10 mbar in few hours</a:t>
            </a:r>
          </a:p>
          <a:p>
            <a:r>
              <a:rPr lang="en-US" sz="2000" dirty="0"/>
              <a:t>VSC piquet intervention to install mobile pump</a:t>
            </a:r>
          </a:p>
          <a:p>
            <a:r>
              <a:rPr lang="en-US" sz="2000" dirty="0"/>
              <a:t>Nominal vacuum conditions re-established</a:t>
            </a:r>
          </a:p>
          <a:p>
            <a:r>
              <a:rPr lang="en-US" sz="2000" dirty="0"/>
              <a:t>Annex volume still in communication!!</a:t>
            </a:r>
          </a:p>
          <a:p>
            <a:r>
              <a:rPr lang="en-US" sz="2000" dirty="0"/>
              <a:t>Cause of </a:t>
            </a:r>
            <a:r>
              <a:rPr lang="en-US" sz="2000" dirty="0" smtClean="0"/>
              <a:t>leak??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events to Tuesday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10" y="3789050"/>
            <a:ext cx="5063139" cy="30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1187530" y="6381410"/>
            <a:ext cx="233969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rgbClr val="000000"/>
                </a:solidFill>
              </a:rPr>
              <a:t>Paul Cruikshank TE/VSC 29/11/2011</a:t>
            </a:r>
          </a:p>
        </p:txBody>
      </p:sp>
    </p:spTree>
    <p:extLst>
      <p:ext uri="{BB962C8B-B14F-4D97-AF65-F5344CB8AC3E}">
        <p14:creationId xmlns="" xmlns:p14="http://schemas.microsoft.com/office/powerpoint/2010/main" val="5521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DFBLC/DSLC – looking back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z="1000" smtClean="0">
                <a:solidFill>
                  <a:srgbClr val="000000"/>
                </a:solidFill>
                <a:latin typeface="Arial" charset="0"/>
              </a:rPr>
              <a:t>LHC status</a:t>
            </a:r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836640"/>
            <a:ext cx="4172945" cy="311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77072"/>
            <a:ext cx="5060032" cy="252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400" y="3933070"/>
            <a:ext cx="2746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Icing of annex volume Oct 2011,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120" y="3140960"/>
            <a:ext cx="3557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Pressure perturbation seen on DSLC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when put into communication with annex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Self recovery of pressure indicates air leak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DFBLC/DSLC – actions this week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680" y="1916790"/>
            <a:ext cx="4521812" cy="337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79640" y="692620"/>
            <a:ext cx="496869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Type of </a:t>
            </a:r>
            <a:r>
              <a:rPr lang="en-GB" dirty="0" err="1" smtClean="0"/>
              <a:t>vacua</a:t>
            </a:r>
            <a:r>
              <a:rPr lang="en-GB" dirty="0" smtClean="0"/>
              <a:t>: Beam vac, </a:t>
            </a:r>
            <a:r>
              <a:rPr lang="en-GB" dirty="0" err="1" smtClean="0"/>
              <a:t>Cryo</a:t>
            </a:r>
            <a:r>
              <a:rPr lang="en-GB" dirty="0" smtClean="0"/>
              <a:t> insulation vac, anti-condensation vac</a:t>
            </a:r>
          </a:p>
          <a:p>
            <a:r>
              <a:rPr lang="en-GB" dirty="0" smtClean="0"/>
              <a:t>=&gt; They should never be mixed !!!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3460" y="5373270"/>
            <a:ext cx="81371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/>
              <a:t> Vac volumes separated, each pumped separately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Heater electrical part protected in case of power failure and re-icing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00240" y="6453420"/>
            <a:ext cx="244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Serge Claudet</a:t>
            </a:r>
            <a:endParaRPr lang="en-GB" sz="1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DFBLC/</a:t>
            </a:r>
            <a:r>
              <a:rPr lang="en-GB" dirty="0" smtClean="0"/>
              <a:t>DSLC - consequences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9390" y="1066800"/>
            <a:ext cx="8785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kern="0" dirty="0" smtClean="0">
                <a:solidFill>
                  <a:srgbClr val="FF0000"/>
                </a:solidFill>
                <a:latin typeface="Trebuchet MS"/>
              </a:rPr>
              <a:t>Max. Temperature on DSLC reaching 250 K at 14:00 and in a short period </a:t>
            </a:r>
            <a:r>
              <a:rPr lang="en-US" sz="2400" kern="0" dirty="0" smtClean="0">
                <a:solidFill>
                  <a:srgbClr val="FF0000"/>
                </a:solidFill>
                <a:latin typeface="Trebuchet MS"/>
                <a:sym typeface="Wingdings" pitchFamily="2" charset="2"/>
              </a:rPr>
              <a:t> needed ELQA before powering (A. </a:t>
            </a:r>
            <a:r>
              <a:rPr lang="en-US" sz="2400" kern="0" dirty="0" err="1" smtClean="0">
                <a:solidFill>
                  <a:srgbClr val="FF0000"/>
                </a:solidFill>
                <a:latin typeface="Trebuchet MS"/>
                <a:sym typeface="Wingdings" pitchFamily="2" charset="2"/>
              </a:rPr>
              <a:t>Siemko</a:t>
            </a:r>
            <a:r>
              <a:rPr lang="en-US" sz="2400" kern="0" dirty="0" smtClean="0">
                <a:solidFill>
                  <a:srgbClr val="FF0000"/>
                </a:solidFill>
                <a:latin typeface="Trebuchet MS"/>
                <a:sym typeface="Wingdings" pitchFamily="2" charset="2"/>
              </a:rPr>
              <a:t>)</a:t>
            </a:r>
            <a:endParaRPr lang="en-US" sz="2400" kern="0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2" name="Picture 2" descr="\\cern.ch\dfs\Users\a\arduini\Documents\DSLCte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75" y="2514600"/>
            <a:ext cx="8846820" cy="360616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Following ELQA, revalidation of circuits via HWC powering tests: 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PIC2-Circuit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quench via QPS and PNO.A3 were done on the following: RQS.A34B2, RQTL7.R3B1, RQTL7.R3B2, RQTL8.R3B1, RQTL8.R3B2, RQTL10.R3B1, RQTL10.R3B2, RQTL11.R3B1, RQTL11.R3B2, RQT12.R3B1, RQT12.R3B2, RQT13.R3B1, RQT13.R3B2, RQTL9.R3B1, RQTL9.R3B2, RSS.A34B1, RSS.A34B2, ROD.A34B1, ROD.A34B2, ROF.A34B1, ROF.A34B2 </a:t>
            </a:r>
          </a:p>
          <a:p>
            <a:r>
              <a:rPr lang="en-GB" dirty="0" smtClean="0"/>
              <a:t>22:57 </a:t>
            </a:r>
            <a:r>
              <a:rPr lang="en-US" dirty="0" smtClean="0"/>
              <a:t>MP3 confirmed all circuits tested are fine. </a:t>
            </a:r>
            <a:br>
              <a:rPr lang="en-US" dirty="0" smtClean="0"/>
            </a:br>
            <a:r>
              <a:rPr lang="en-US" dirty="0" smtClean="0"/>
              <a:t>PIC 2 circuit quench via QPS and PNO.a3 have been carried out. Resistances have been measured and no relevant changes have been found!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Wednesday evening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390" y="6165380"/>
            <a:ext cx="36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Mirko, Matteo, Sandrine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23910" y="5589300"/>
            <a:ext cx="4536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Back in business shortly afterwards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door at P3 (PZ33) is broken and needs repair. The access team is preparing, and should start the repair at 8:30. First estimate is that this work will take 8 hrs </a:t>
            </a:r>
          </a:p>
          <a:p>
            <a:r>
              <a:rPr lang="en-US" sz="2800" dirty="0" smtClean="0"/>
              <a:t>After the door is fixed. a patrol of pt 3 will be needed, as the PZ33 is forced. </a:t>
            </a:r>
          </a:p>
          <a:p>
            <a:r>
              <a:rPr lang="en-US" sz="2800" dirty="0" smtClean="0"/>
              <a:t>Until the repair of PZ33 door starts, a CSA Guardian is stationed at PZ33 to control access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PAD point 3 - Wednesday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460" y="5013220"/>
            <a:ext cx="7993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Apologies from OP to Serge di Luca and team who’d been turned away a few days before in order to prepare for beam 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980660"/>
            <a:ext cx="75819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34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OPERATIONAL STUFF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C38A6-77F0-4FCF-B06D-A581D0D4EF2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5690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half" idx="3"/>
          </p:nvPr>
        </p:nvSpPr>
        <p:spPr>
          <a:xfrm>
            <a:off x="4495800" y="990600"/>
            <a:ext cx="4724400" cy="5257800"/>
          </a:xfrm>
        </p:spPr>
        <p:txBody>
          <a:bodyPr/>
          <a:lstStyle/>
          <a:p>
            <a:r>
              <a:rPr lang="en-US" sz="2000" dirty="0" smtClean="0"/>
              <a:t>Checked Tune-FB response for various bandwidth: </a:t>
            </a:r>
            <a:br>
              <a:rPr lang="en-US" sz="2000" dirty="0" smtClean="0"/>
            </a:br>
            <a:r>
              <a:rPr lang="en-US" sz="2000" dirty="0" smtClean="0"/>
              <a:t>for a reduction factor of five (0.2) the tune (step) perturbation is taken out after about 30 seconds (90% to 10%). Programmed bandwidth changes are linear (as by design).</a:t>
            </a:r>
          </a:p>
          <a:p>
            <a:r>
              <a:rPr lang="en-US" sz="2000" dirty="0" smtClean="0"/>
              <a:t>Bandwidth reduction should reduce the maximum oscillation amplitude presently causing spurious QPS trips during the squeeze.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Following squeeze done with tune feedback  (</a:t>
            </a:r>
            <a:r>
              <a:rPr lang="en-US" sz="2000" dirty="0" smtClean="0">
                <a:solidFill>
                  <a:srgbClr val="FF0000"/>
                </a:solidFill>
              </a:rPr>
              <a:t>BW reduced by factor 5</a:t>
            </a:r>
            <a:r>
              <a:rPr lang="en-US" sz="2000" dirty="0" smtClean="0"/>
              <a:t>) ON in both planes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no QPS trip and tune under control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feedback (R. Steinhagen)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elogbook.cern.ch/eLogbook/attach_reader?attach_id=12177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7840"/>
            <a:ext cx="4499610" cy="29565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4572000"/>
            <a:ext cx="44196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FF00"/>
                </a:solidFill>
              </a:rPr>
              <a:t>BW: 1	 0.5	 0.2	  0.1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 48 - Overview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656647"/>
              </p:ext>
            </p:extLst>
          </p:nvPr>
        </p:nvGraphicFramePr>
        <p:xfrm>
          <a:off x="467430" y="1268700"/>
          <a:ext cx="7993110" cy="466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0498"/>
                <a:gridCol w="563261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Monday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400" dirty="0" smtClean="0"/>
                        <a:t>Polarity</a:t>
                      </a:r>
                      <a:r>
                        <a:rPr lang="en-GB" sz="2400" baseline="0" dirty="0" smtClean="0"/>
                        <a:t> reversal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400" baseline="0" dirty="0" smtClean="0"/>
                        <a:t>PM: Lost cooling/</a:t>
                      </a:r>
                      <a:r>
                        <a:rPr lang="en-GB" sz="2400" baseline="0" dirty="0" err="1" smtClean="0"/>
                        <a:t>cryo</a:t>
                      </a:r>
                      <a:r>
                        <a:rPr lang="en-GB" sz="2400" baseline="0" dirty="0" smtClean="0"/>
                        <a:t>/link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Tuesday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400" dirty="0" smtClean="0"/>
                        <a:t>Recovery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Wednesday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400" dirty="0" smtClean="0"/>
                        <a:t>Recovery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400" dirty="0" smtClean="0"/>
                        <a:t>ELQA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400" dirty="0" smtClean="0"/>
                        <a:t>Powering tests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Thursday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400" dirty="0" smtClean="0"/>
                        <a:t>03:00 Beam back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400" dirty="0" smtClean="0"/>
                        <a:t>Van der Meer scans - Alice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Friday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2400" dirty="0" smtClean="0"/>
                        <a:t>Van der Meer scans -  Atlas</a:t>
                      </a:r>
                      <a:r>
                        <a:rPr lang="en-GB" sz="2400" baseline="0" dirty="0" smtClean="0"/>
                        <a:t> and CMS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Saturday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2400" dirty="0" smtClean="0"/>
                        <a:t>Steady</a:t>
                      </a:r>
                      <a:r>
                        <a:rPr lang="en-GB" sz="2400" baseline="0" dirty="0" smtClean="0"/>
                        <a:t> operation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Sunday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2400" dirty="0" smtClean="0"/>
                        <a:t>Steady</a:t>
                      </a:r>
                      <a:r>
                        <a:rPr lang="en-GB" sz="2400" baseline="0" dirty="0" smtClean="0"/>
                        <a:t> operation</a:t>
                      </a: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Alternate blow-up method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390" y="4149100"/>
            <a:ext cx="896461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dry test on the machine without beam</a:t>
            </a:r>
            <a:r>
              <a:rPr lang="en-US" sz="1800" dirty="0"/>
              <a:t> </a:t>
            </a:r>
            <a:r>
              <a:rPr lang="en-US" sz="1800" dirty="0" smtClean="0"/>
              <a:t>performed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Would like to </a:t>
            </a:r>
            <a:r>
              <a:rPr lang="en-US" sz="1800" dirty="0"/>
              <a:t>t</a:t>
            </a:r>
            <a:r>
              <a:rPr lang="en-US" sz="1800" dirty="0" smtClean="0"/>
              <a:t>est without beam at injection energy. 30 min should be enough. </a:t>
            </a:r>
            <a:r>
              <a:rPr lang="en-US" sz="1800" dirty="0"/>
              <a:t>W</a:t>
            </a:r>
            <a:r>
              <a:rPr lang="en-US" sz="1800" dirty="0" smtClean="0"/>
              <a:t>ill provide a rough scaling of the new method vs. the old one (in term of bunch lengthening vs. </a:t>
            </a:r>
            <a:r>
              <a:rPr lang="en-US" sz="1800" dirty="0" err="1" smtClean="0"/>
              <a:t>rms</a:t>
            </a:r>
            <a:r>
              <a:rPr lang="en-US" sz="1800" dirty="0" smtClean="0"/>
              <a:t> phase noise)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Monday, Tuesday or Wednesday. Test in the ramp with a least 2 batches evenly spaced around the ring. We could also go for a full physics filling</a:t>
            </a:r>
            <a:r>
              <a:rPr lang="en-US" sz="1400" dirty="0" smtClean="0"/>
              <a:t>.</a:t>
            </a:r>
          </a:p>
          <a:p>
            <a:pPr algn="l"/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40" y="6309400"/>
            <a:ext cx="295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Philippe Baudrenghien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50" y="764630"/>
            <a:ext cx="3673007" cy="299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764630"/>
            <a:ext cx="4032560" cy="301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83710" y="1340710"/>
            <a:ext cx="1008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 </a:t>
            </a:r>
            <a:r>
              <a:rPr lang="en-GB" dirty="0" err="1" smtClean="0"/>
              <a:t>StableBeams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00240" y="1628750"/>
            <a:ext cx="108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After 3 hours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BGI optimization ongoing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908650"/>
            <a:ext cx="7109400" cy="473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0190" y="6021360"/>
            <a:ext cx="172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Mariusz 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lifetime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980660"/>
            <a:ext cx="8353160" cy="430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Atlas ions - luminosity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980660"/>
            <a:ext cx="75819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Atlas – ions - per day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764630"/>
            <a:ext cx="75819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Integrated…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785813"/>
            <a:ext cx="69151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57800"/>
          </a:xfrm>
        </p:spPr>
        <p:txBody>
          <a:bodyPr/>
          <a:lstStyle/>
          <a:p>
            <a:pPr>
              <a:buNone/>
            </a:pPr>
            <a:endParaRPr lang="en-US" sz="1200" dirty="0" smtClean="0">
              <a:sym typeface="Wingdings" pitchFamily="2" charset="2"/>
            </a:endParaRPr>
          </a:p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" pitchFamily="2" charset="2"/>
              </a:rPr>
              <a:t>ADT: physics fill with gated damping (24 bunches not damped) to assess possible coexistence damper/BBQ measurement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" pitchFamily="2" charset="2"/>
              </a:rPr>
              <a:t>(EOF – now)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Ion </a:t>
            </a:r>
            <a:r>
              <a:rPr lang="en-US" dirty="0" smtClean="0">
                <a:solidFill>
                  <a:srgbClr val="FF0000"/>
                </a:solidFill>
              </a:rPr>
              <a:t>Quench test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MD</a:t>
            </a:r>
            <a:r>
              <a:rPr lang="en-US" dirty="0" smtClean="0">
                <a:sym typeface="Wingdings" pitchFamily="2" charset="2"/>
              </a:rPr>
              <a:t> (&gt; 8 hours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Plus scraping test in CMS (30 minutes or so)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Proposed for </a:t>
            </a:r>
            <a:r>
              <a:rPr lang="en-US" dirty="0" smtClean="0">
                <a:sym typeface="Wingdings" pitchFamily="2" charset="2"/>
              </a:rPr>
              <a:t>today 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Alternative blow-up </a:t>
            </a:r>
            <a:r>
              <a:rPr lang="en-US" dirty="0" smtClean="0">
                <a:sym typeface="Wingdings" pitchFamily="2" charset="2"/>
              </a:rPr>
              <a:t>method (Philippe)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Monday? Test with beam at injection energy. 30 min should be enough. That will provide a rough scaling of the new method vs. the old one (in term of bunch lengthening vs. </a:t>
            </a:r>
            <a:r>
              <a:rPr lang="en-US" dirty="0" err="1" smtClean="0">
                <a:sym typeface="Wingdings" pitchFamily="2" charset="2"/>
              </a:rPr>
              <a:t>rms</a:t>
            </a:r>
            <a:r>
              <a:rPr lang="en-US" dirty="0" smtClean="0">
                <a:sym typeface="Wingdings" pitchFamily="2" charset="2"/>
              </a:rPr>
              <a:t> phase noise)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Monday, Tuesday or Wednesday. Test in the ramp with a least 2 batches evenly spaced around the ring. We could also go for a full physics filling.</a:t>
            </a:r>
          </a:p>
          <a:p>
            <a:r>
              <a:rPr lang="en-US" dirty="0" smtClean="0">
                <a:sym typeface="Wingdings" pitchFamily="2" charset="2"/>
              </a:rPr>
              <a:t>(100 </a:t>
            </a:r>
            <a:r>
              <a:rPr lang="en-US" dirty="0" smtClean="0">
                <a:sym typeface="Wingdings" pitchFamily="2" charset="2"/>
              </a:rPr>
              <a:t>ns checks in </a:t>
            </a:r>
            <a:r>
              <a:rPr lang="en-US" dirty="0" smtClean="0">
                <a:sym typeface="Wingdings" pitchFamily="2" charset="2"/>
              </a:rPr>
              <a:t>SPS) 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sz="1200" dirty="0" smtClean="0">
              <a:sym typeface="Wingdings" pitchFamily="2" charset="2"/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05-12-11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&amp; beam intensity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836640"/>
            <a:ext cx="7284125" cy="53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99490" y="3861060"/>
            <a:ext cx="7128990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827480" y="1844780"/>
            <a:ext cx="7128990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668430" y="1412720"/>
            <a:ext cx="1475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5e26 cm</a:t>
            </a:r>
            <a:r>
              <a:rPr lang="en-GB" sz="1600" baseline="30000" dirty="0" smtClean="0"/>
              <a:t>-2</a:t>
            </a:r>
            <a:r>
              <a:rPr lang="en-GB" sz="1600" dirty="0" smtClean="0"/>
              <a:t>s</a:t>
            </a:r>
            <a:r>
              <a:rPr lang="en-GB" sz="1600" baseline="30000" dirty="0" smtClean="0"/>
              <a:t>-1</a:t>
            </a:r>
            <a:endParaRPr lang="en-GB" sz="16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2450" y="3501010"/>
            <a:ext cx="1187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4e12</a:t>
            </a:r>
            <a:endParaRPr lang="en-GB" sz="1600" baseline="30000" dirty="0"/>
          </a:p>
        </p:txBody>
      </p:sp>
    </p:spTree>
    <p:extLst>
      <p:ext uri="{BB962C8B-B14F-4D97-AF65-F5344CB8AC3E}">
        <p14:creationId xmlns="" xmlns:p14="http://schemas.microsoft.com/office/powerpoint/2010/main" val="351005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bunch intensity distribution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pic>
        <p:nvPicPr>
          <p:cNvPr id="6" name="Picture 5" descr="Screen shot 2011-12-04 at 2.42.0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00"/>
            <a:ext cx="9144000" cy="3763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80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W38 - fills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6670396"/>
              </p:ext>
            </p:extLst>
          </p:nvPr>
        </p:nvGraphicFramePr>
        <p:xfrm>
          <a:off x="323410" y="836640"/>
          <a:ext cx="8569190" cy="52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294"/>
                <a:gridCol w="968691"/>
                <a:gridCol w="1341264"/>
                <a:gridCol w="1341264"/>
                <a:gridCol w="1192235"/>
                <a:gridCol w="22354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CMS</a:t>
                      </a:r>
                      <a:r>
                        <a:rPr lang="en-US" baseline="0" dirty="0" smtClean="0"/>
                        <a:t>  peak e24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SB [hr]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CMS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[ub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</a:t>
                      </a:r>
                      <a:r>
                        <a:rPr lang="en-US" baseline="0" dirty="0" smtClean="0"/>
                        <a:t> 28 Nov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1:12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PLC problem on M1B1 </a:t>
                      </a:r>
                      <a:endParaRPr lang="en-US" dirty="0"/>
                    </a:p>
                  </a:txBody>
                  <a:tcPr/>
                </a:tc>
              </a:tr>
              <a:tr h="410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Thu 1</a:t>
                      </a:r>
                      <a:r>
                        <a:rPr lang="en-US" dirty="0" smtClean="0"/>
                        <a:t>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Thu 1</a:t>
                      </a:r>
                      <a:r>
                        <a:rPr lang="en-US" dirty="0" smtClean="0"/>
                        <a:t>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Fri</a:t>
                      </a:r>
                      <a:r>
                        <a:rPr lang="en-US" baseline="0" dirty="0" smtClean="0"/>
                        <a:t> 2</a:t>
                      </a:r>
                      <a:r>
                        <a:rPr lang="en-US" dirty="0" smtClean="0"/>
                        <a:t>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Fri</a:t>
                      </a:r>
                      <a:r>
                        <a:rPr lang="en-US" baseline="0" dirty="0" smtClean="0"/>
                        <a:t> 2</a:t>
                      </a:r>
                      <a:r>
                        <a:rPr lang="en-US" dirty="0" smtClean="0"/>
                        <a:t>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QPS board problem on B10L2.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 3 Dec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 3 Dec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 3 Dec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r>
                        <a:rPr lang="en-US" baseline="0" dirty="0" smtClean="0"/>
                        <a:t> 4 Dec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BD self</a:t>
                      </a:r>
                      <a:r>
                        <a:rPr lang="en-US" baseline="0" dirty="0" smtClean="0"/>
                        <a:t> trigger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Sun</a:t>
                      </a:r>
                      <a:r>
                        <a:rPr lang="en-US" baseline="0" dirty="0" smtClean="0"/>
                        <a:t> 4 Dec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</a:t>
                      </a:r>
                      <a:r>
                        <a:rPr lang="en-US" baseline="0" dirty="0" smtClean="0"/>
                        <a:t> 5 Dec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8102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191000" y="990600"/>
            <a:ext cx="4724400" cy="5257800"/>
          </a:xfrm>
        </p:spPr>
        <p:txBody>
          <a:bodyPr/>
          <a:lstStyle/>
          <a:p>
            <a:r>
              <a:rPr lang="en-US" sz="2000" dirty="0" smtClean="0"/>
              <a:t>07:00 ALICE solenoid and dipole polarity switched to positive</a:t>
            </a:r>
          </a:p>
          <a:p>
            <a:r>
              <a:rPr lang="en-US" sz="2000" dirty="0" smtClean="0"/>
              <a:t>External Crossing angle polarity unchanged at injection/ramp &amp; squeeze</a:t>
            </a:r>
          </a:p>
          <a:p>
            <a:r>
              <a:rPr lang="en-US" sz="2000" dirty="0" smtClean="0"/>
              <a:t>Crossing angle polarity switch when going in collision</a:t>
            </a:r>
          </a:p>
          <a:p>
            <a:pPr lvl="0"/>
            <a:r>
              <a:rPr lang="en-US" sz="2000" dirty="0" smtClean="0"/>
              <a:t>12:00 TCT alignment check in point 2 after crossing angle polarity switch when going in collision</a:t>
            </a:r>
          </a:p>
          <a:p>
            <a:pPr lvl="0"/>
            <a:r>
              <a:rPr lang="en-US" sz="2000" dirty="0" smtClean="0"/>
              <a:t>13:30-14:30: loss maps and </a:t>
            </a:r>
            <a:r>
              <a:rPr lang="en-US" sz="2000" dirty="0" err="1" smtClean="0"/>
              <a:t>asynch</a:t>
            </a:r>
            <a:r>
              <a:rPr lang="en-US" sz="2000" dirty="0" smtClean="0"/>
              <a:t> dump test</a:t>
            </a:r>
          </a:p>
          <a:p>
            <a:pPr lvl="0"/>
            <a:r>
              <a:rPr lang="en-US" sz="2000" dirty="0" smtClean="0">
                <a:solidFill>
                  <a:srgbClr val="FF0000"/>
                </a:solidFill>
              </a:rPr>
              <a:t>Loss maps OK (S. Redaelli) although deterioration in the vertical plane B1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Asynch</a:t>
            </a:r>
            <a:r>
              <a:rPr lang="en-US" sz="2000" dirty="0">
                <a:solidFill>
                  <a:srgbClr val="FF0000"/>
                </a:solidFill>
              </a:rPr>
              <a:t> dump ok (</a:t>
            </a:r>
            <a:r>
              <a:rPr lang="en-US" sz="2000" dirty="0" smtClean="0">
                <a:solidFill>
                  <a:srgbClr val="FF0000"/>
                </a:solidFill>
              </a:rPr>
              <a:t>Jan </a:t>
            </a:r>
            <a:r>
              <a:rPr lang="en-US" sz="2000" dirty="0" err="1" smtClean="0">
                <a:solidFill>
                  <a:srgbClr val="FF0000"/>
                </a:solidFill>
              </a:rPr>
              <a:t>Uythoven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Polarity inversion - Monday</a:t>
            </a:r>
            <a:endParaRPr lang="en-US" dirty="0"/>
          </a:p>
        </p:txBody>
      </p:sp>
      <p:pic>
        <p:nvPicPr>
          <p:cNvPr id="1027" name="Picture 3" descr="http://elogbook.cern.ch/eLogbook/attach_reader?attach_id=12177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20"/>
            <a:ext cx="4078307" cy="4293900"/>
          </a:xfrm>
          <a:prstGeom prst="rect">
            <a:avLst/>
          </a:prstGeom>
          <a:noFill/>
        </p:spPr>
      </p:pic>
      <p:pic>
        <p:nvPicPr>
          <p:cNvPr id="5" name="Picture 2" descr="http://elogbook.cern.ch/eLogbook/attach_reader?attach_id=12177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5130"/>
            <a:ext cx="2929757" cy="2332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+/- 6 sigma plus  length scale scans…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afternoon – Alice Van </a:t>
            </a:r>
            <a:r>
              <a:rPr lang="en-GB" dirty="0" err="1" smtClean="0"/>
              <a:t>der</a:t>
            </a:r>
            <a:r>
              <a:rPr lang="en-GB" dirty="0" smtClean="0"/>
              <a:t> Meer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570" y="1628750"/>
            <a:ext cx="5931442" cy="463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\\cern.ch\dfs\Users\a\ajeff\Documents\Reports and presentations\LDMl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313" y="0"/>
            <a:ext cx="1779687" cy="5502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390" y="620610"/>
            <a:ext cx="3384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Satellite &amp; ghosts: fill 2334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937000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268760"/>
            <a:ext cx="3924300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203" y="3995539"/>
            <a:ext cx="39243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005064"/>
            <a:ext cx="3948113" cy="245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from Adam Jeff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03810" y="764630"/>
            <a:ext cx="568879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Overall the situation is rather good. ~3% although we got cases down </a:t>
            </a:r>
            <a:endParaRPr lang="en-GB" sz="1100" dirty="0" smtClean="0"/>
          </a:p>
          <a:p>
            <a:r>
              <a:rPr lang="en-US" sz="1100" dirty="0" smtClean="0"/>
              <a:t>The satellites at 10 and 15 ns disappeared but we have now some more satellites at 5 ns</a:t>
            </a:r>
            <a:endParaRPr lang="en-GB" sz="11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Timeouts &amp;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C38A6-77F0-4FCF-B06D-A581D0D4EF2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05-12-11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5316486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64791</TotalTime>
  <Words>1049</Words>
  <Application>Microsoft Office PowerPoint</Application>
  <PresentationFormat>On-screen Show (4:3)</PresentationFormat>
  <Paragraphs>269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Pixel</vt:lpstr>
      <vt:lpstr>LHC – week 48 finishing up the ioning</vt:lpstr>
      <vt:lpstr>Week 48 - Overview</vt:lpstr>
      <vt:lpstr>Luminosity &amp; beam intensity</vt:lpstr>
      <vt:lpstr>Typical bunch intensity distribution</vt:lpstr>
      <vt:lpstr>W38 - fills</vt:lpstr>
      <vt:lpstr>Polarity inversion - Monday</vt:lpstr>
      <vt:lpstr>Thursday afternoon – Alice Van der Meer</vt:lpstr>
      <vt:lpstr>Plots from Adam Jeff</vt:lpstr>
      <vt:lpstr>Major Timeouts &amp; ISSUES</vt:lpstr>
      <vt:lpstr>Cooling problem point 4 – knock-on</vt:lpstr>
      <vt:lpstr>Summary of events to Tuesday</vt:lpstr>
      <vt:lpstr>DFBLC/DSLC – looking back</vt:lpstr>
      <vt:lpstr>DFBLC/DSLC – actions this week</vt:lpstr>
      <vt:lpstr>DFBLC/DSLC - consequences</vt:lpstr>
      <vt:lpstr>Wednesday evening</vt:lpstr>
      <vt:lpstr>Surface PAD point 3 - Wednesday</vt:lpstr>
      <vt:lpstr>Efficiency</vt:lpstr>
      <vt:lpstr>INTERESTING OPERATIONAL STUFF</vt:lpstr>
      <vt:lpstr>Tune feedback (R. Steinhagen)</vt:lpstr>
      <vt:lpstr>Alternate blow-up method</vt:lpstr>
      <vt:lpstr>BGI optimization ongoing</vt:lpstr>
      <vt:lpstr>Beam lifetime</vt:lpstr>
      <vt:lpstr>Atlas ions - luminosity</vt:lpstr>
      <vt:lpstr>Atlas – ions - per day</vt:lpstr>
      <vt:lpstr>Integrated…</vt:lpstr>
      <vt:lpstr>Incoming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2269</cp:revision>
  <dcterms:created xsi:type="dcterms:W3CDTF">2010-10-13T07:44:28Z</dcterms:created>
  <dcterms:modified xsi:type="dcterms:W3CDTF">2011-12-05T07:24:13Z</dcterms:modified>
</cp:coreProperties>
</file>