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030" r:id="rId2"/>
    <p:sldId id="1031" r:id="rId3"/>
    <p:sldId id="1032" r:id="rId4"/>
    <p:sldId id="1033" r:id="rId5"/>
    <p:sldId id="1035" r:id="rId6"/>
    <p:sldId id="1034" r:id="rId7"/>
    <p:sldId id="1036" r:id="rId8"/>
    <p:sldId id="1028" r:id="rId9"/>
    <p:sldId id="1022" r:id="rId10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99" d="100"/>
          <a:sy n="99" d="100"/>
        </p:scale>
        <p:origin x="-198" y="-11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Lumi</a:t>
            </a:r>
            <a:r>
              <a:rPr lang="en-US" dirty="0" smtClean="0"/>
              <a:t> scan limits checked (in </a:t>
            </a:r>
            <a:r>
              <a:rPr lang="en-US" dirty="0" smtClean="0"/>
              <a:t>preparation </a:t>
            </a:r>
            <a:r>
              <a:rPr lang="en-US" dirty="0" smtClean="0"/>
              <a:t>for next fill </a:t>
            </a:r>
            <a:r>
              <a:rPr lang="en-US" dirty="0" err="1" smtClean="0"/>
              <a:t>VdM</a:t>
            </a:r>
            <a:r>
              <a:rPr lang="en-US" dirty="0" smtClean="0"/>
              <a:t> scans). </a:t>
            </a:r>
            <a:endParaRPr lang="en-US" dirty="0" smtClean="0"/>
          </a:p>
          <a:p>
            <a:pPr lvl="1"/>
            <a:r>
              <a:rPr lang="en-US" dirty="0" smtClean="0"/>
              <a:t>Trims </a:t>
            </a:r>
            <a:r>
              <a:rPr lang="en-US" dirty="0" smtClean="0"/>
              <a:t>of up to 150 um per beam in IP1 &amp; IP2 both planes both beams were done (IP5 is equivalent to IP1). </a:t>
            </a:r>
            <a:endParaRPr lang="en-US" dirty="0" smtClean="0"/>
          </a:p>
          <a:p>
            <a:r>
              <a:rPr lang="en-GB" dirty="0" smtClean="0"/>
              <a:t>10:45 Dump #2334</a:t>
            </a:r>
          </a:p>
          <a:p>
            <a:r>
              <a:rPr lang="en-GB" dirty="0" smtClean="0"/>
              <a:t>Fill for </a:t>
            </a:r>
            <a:r>
              <a:rPr lang="en-GB" dirty="0" err="1" smtClean="0"/>
              <a:t>VdM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Some problems with 200ns_352b_344_324_0_24bpi15inj_IONS bunch/batch configuration</a:t>
            </a:r>
          </a:p>
          <a:p>
            <a:pPr lvl="1"/>
            <a:r>
              <a:rPr lang="en-GB" dirty="0" smtClean="0"/>
              <a:t>Ended </a:t>
            </a:r>
            <a:r>
              <a:rPr lang="en-GB" dirty="0" smtClean="0"/>
              <a:t>with </a:t>
            </a:r>
            <a:r>
              <a:rPr lang="en-GB" dirty="0" smtClean="0"/>
              <a:t>200ns_352b_344_324_0_24bpi15inj_IONS2</a:t>
            </a:r>
          </a:p>
          <a:p>
            <a:r>
              <a:rPr lang="en-GB" dirty="0" smtClean="0"/>
              <a:t>Check LDM on flat-top – Adam Jeff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1</a:t>
            </a:r>
            <a:r>
              <a:rPr lang="en-GB" baseline="30000" dirty="0" smtClean="0"/>
              <a:t>st</a:t>
            </a:r>
            <a:r>
              <a:rPr lang="en-GB" dirty="0" smtClean="0"/>
              <a:t> December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LDM </a:t>
            </a:r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3140960"/>
            <a:ext cx="4483853" cy="317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30" y="3140960"/>
            <a:ext cx="4377010" cy="309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480" y="980660"/>
            <a:ext cx="7128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Beam 1:  Satellites 0.31%   Ghosts </a:t>
            </a:r>
            <a:r>
              <a:rPr lang="en-GB" dirty="0" smtClean="0"/>
              <a:t>2.5</a:t>
            </a:r>
            <a:r>
              <a:rPr lang="en-GB" dirty="0" smtClean="0"/>
              <a:t>%</a:t>
            </a:r>
            <a:endParaRPr lang="en-GB" dirty="0" smtClean="0"/>
          </a:p>
          <a:p>
            <a:pPr algn="l"/>
            <a:r>
              <a:rPr lang="en-GB" dirty="0" smtClean="0"/>
              <a:t>Beam </a:t>
            </a:r>
            <a:r>
              <a:rPr lang="en-GB" dirty="0" smtClean="0"/>
              <a:t>2:  Satellites 0.29%    Ghosts </a:t>
            </a:r>
            <a:r>
              <a:rPr lang="en-GB" dirty="0" smtClean="0"/>
              <a:t>2.4% 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15:30 Stable beams</a:t>
            </a:r>
          </a:p>
          <a:p>
            <a:r>
              <a:rPr lang="en-GB" dirty="0" smtClean="0"/>
              <a:t>Alice </a:t>
            </a:r>
            <a:r>
              <a:rPr lang="en-GB" dirty="0" err="1" smtClean="0"/>
              <a:t>VdMs</a:t>
            </a:r>
            <a:r>
              <a:rPr lang="en-GB" dirty="0" smtClean="0"/>
              <a:t> +/- 6 sigma; length scale scans…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afternoon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560" y="2060810"/>
            <a:ext cx="5472760" cy="427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18:20 scans finished</a:t>
            </a:r>
          </a:p>
          <a:p>
            <a:pPr lvl="1"/>
            <a:r>
              <a:rPr lang="en-GB" dirty="0" smtClean="0"/>
              <a:t>hold beams for 2e6 events for Alice</a:t>
            </a:r>
          </a:p>
          <a:p>
            <a:r>
              <a:rPr lang="en-GB" dirty="0" smtClean="0"/>
              <a:t>21:15 dump beams</a:t>
            </a:r>
          </a:p>
          <a:p>
            <a:r>
              <a:rPr lang="en-US" dirty="0" smtClean="0"/>
              <a:t>At 22.10 pilots were injected and after corrections dumped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IPOC of the TSU for B1 failed during the dump and caused the block of the XPOC for B1. </a:t>
            </a:r>
            <a:endParaRPr lang="en-US" dirty="0" smtClean="0"/>
          </a:p>
          <a:p>
            <a:pPr lvl="1"/>
            <a:r>
              <a:rPr lang="en-US" dirty="0" smtClean="0"/>
              <a:t>Expert </a:t>
            </a:r>
            <a:r>
              <a:rPr lang="en-US" dirty="0" smtClean="0"/>
              <a:t>was called and after careful analysis of the situation and of a dry dump he confirmed the system works fine but further offline analysis is needed. 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evening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delay filling</a:t>
            </a:r>
          </a:p>
          <a:p>
            <a:pPr lvl="1"/>
            <a:r>
              <a:rPr lang="en-GB" dirty="0" smtClean="0"/>
              <a:t>SPS RF</a:t>
            </a:r>
          </a:p>
          <a:p>
            <a:pPr lvl="1"/>
            <a:r>
              <a:rPr lang="en-GB" dirty="0" smtClean="0"/>
              <a:t>LINAC3</a:t>
            </a:r>
          </a:p>
          <a:p>
            <a:r>
              <a:rPr lang="en-GB" dirty="0" smtClean="0"/>
              <a:t>04:20 Stable beams #2336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650" y="2564880"/>
            <a:ext cx="4752660" cy="402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BGI optimization ongoing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908650"/>
            <a:ext cx="7109400" cy="473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940190" y="602136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Mariusz 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Alternate blow-up method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390" y="4149100"/>
            <a:ext cx="89646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1. To-morrow morning we check the created RF spectrum on a test bench in the lab. No effect on operation</a:t>
            </a:r>
          </a:p>
          <a:p>
            <a:pPr algn="l"/>
            <a:r>
              <a:rPr lang="en-US" sz="1400" dirty="0" smtClean="0"/>
              <a:t>2. To-morrow afternoon we run a dry test on the machine without beam. Can be done during ramp-down for example</a:t>
            </a:r>
          </a:p>
          <a:p>
            <a:pPr algn="l"/>
            <a:r>
              <a:rPr lang="en-US" sz="1400" dirty="0" smtClean="0"/>
              <a:t>3. Monday? Test with beam at injection energy. 30 min should be enough. Can be done when ready to fill. That will provide a rough scaling of the new method vs. the old one (in term of bunch lengthening vs. </a:t>
            </a:r>
            <a:r>
              <a:rPr lang="en-US" sz="1400" dirty="0" err="1" smtClean="0"/>
              <a:t>rms</a:t>
            </a:r>
            <a:r>
              <a:rPr lang="en-US" sz="1400" dirty="0" smtClean="0"/>
              <a:t> phase noise)</a:t>
            </a:r>
          </a:p>
          <a:p>
            <a:pPr algn="l"/>
            <a:r>
              <a:rPr lang="en-US" sz="1400" dirty="0" smtClean="0"/>
              <a:t>4. Monday, Tuesday or Wednesday. Test in the ramp with a least 2 batches evenly spaced around the ring. We could also go for a full physics filling.</a:t>
            </a:r>
          </a:p>
          <a:p>
            <a:pPr algn="l"/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40" y="6309400"/>
            <a:ext cx="2952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Philippe Baudrenghien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50" y="764630"/>
            <a:ext cx="3673007" cy="299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10" y="764630"/>
            <a:ext cx="4032560" cy="301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411700" y="1484730"/>
            <a:ext cx="1008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SB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300240" y="1628750"/>
            <a:ext cx="1080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3"/>
                </a:solidFill>
              </a:rPr>
              <a:t>After 3 hours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r>
              <a:rPr lang="en-GB" dirty="0" smtClean="0"/>
              <a:t>Re-fill </a:t>
            </a:r>
            <a:r>
              <a:rPr lang="en-GB" dirty="0" smtClean="0"/>
              <a:t>for Van </a:t>
            </a:r>
            <a:r>
              <a:rPr lang="en-GB" dirty="0" err="1" smtClean="0"/>
              <a:t>der</a:t>
            </a:r>
            <a:r>
              <a:rPr lang="en-GB" dirty="0" smtClean="0"/>
              <a:t> Meer </a:t>
            </a:r>
            <a:r>
              <a:rPr lang="en-GB" dirty="0" smtClean="0"/>
              <a:t>scans</a:t>
            </a:r>
          </a:p>
          <a:p>
            <a:pPr lvl="1"/>
            <a:r>
              <a:rPr lang="en-GB" dirty="0" smtClean="0"/>
              <a:t>ADT 15 </a:t>
            </a:r>
            <a:r>
              <a:rPr lang="en-GB" dirty="0" smtClean="0"/>
              <a:t>minutes check of bunch </a:t>
            </a:r>
            <a:r>
              <a:rPr lang="en-GB" dirty="0" smtClean="0"/>
              <a:t>mask to verify that </a:t>
            </a:r>
            <a:r>
              <a:rPr lang="en-GB" dirty="0" smtClean="0"/>
              <a:t>it is working </a:t>
            </a:r>
            <a:r>
              <a:rPr lang="en-GB" dirty="0" smtClean="0"/>
              <a:t>correctly </a:t>
            </a:r>
            <a:r>
              <a:rPr lang="en-GB" dirty="0" smtClean="0"/>
              <a:t>and no changes are necessary</a:t>
            </a:r>
            <a:r>
              <a:rPr lang="en-GB" dirty="0" smtClean="0"/>
              <a:t>.</a:t>
            </a:r>
            <a:endParaRPr lang="en-GB" dirty="0" smtClean="0"/>
          </a:p>
          <a:p>
            <a:pPr lvl="1"/>
            <a:r>
              <a:rPr lang="en-GB" dirty="0" smtClean="0"/>
              <a:t>200ns_352b_344_324_0_24bpi15inj_IONS2</a:t>
            </a:r>
            <a:endParaRPr lang="en-GB" dirty="0" smtClean="0"/>
          </a:p>
          <a:p>
            <a:pPr lvl="1"/>
            <a:r>
              <a:rPr lang="en-GB" dirty="0" smtClean="0"/>
              <a:t>normal "high intensity" 200ns ion batches</a:t>
            </a:r>
          </a:p>
          <a:p>
            <a:pPr lvl="1"/>
            <a:r>
              <a:rPr lang="en-GB" dirty="0" smtClean="0"/>
              <a:t>V</a:t>
            </a:r>
            <a:r>
              <a:rPr lang="en-GB" dirty="0" smtClean="0"/>
              <a:t>erify </a:t>
            </a:r>
            <a:r>
              <a:rPr lang="en-GB" dirty="0" smtClean="0"/>
              <a:t>satellites and ghost charge with LDM </a:t>
            </a:r>
          </a:p>
          <a:p>
            <a:pPr lvl="1"/>
            <a:r>
              <a:rPr lang="en-GB" dirty="0" smtClean="0"/>
              <a:t>ATLAS </a:t>
            </a:r>
            <a:r>
              <a:rPr lang="en-GB" dirty="0" smtClean="0"/>
              <a:t>&amp; CMS </a:t>
            </a:r>
            <a:endParaRPr lang="en-GB" dirty="0" smtClean="0"/>
          </a:p>
          <a:p>
            <a:r>
              <a:rPr lang="en-GB" dirty="0" smtClean="0"/>
              <a:t>Re-fill for physics…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257800"/>
          </a:xfrm>
        </p:spPr>
        <p:txBody>
          <a:bodyPr/>
          <a:lstStyle/>
          <a:p>
            <a:pPr>
              <a:buNone/>
            </a:pPr>
            <a:endParaRPr lang="en-US" sz="1200" dirty="0" smtClean="0"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ADT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: physics fill with gated damping (24 bunches not damped) to assess possible coexistence damper/BBQ measurement 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GB" dirty="0" smtClean="0"/>
              <a:t>Use </a:t>
            </a:r>
            <a:r>
              <a:rPr lang="en-GB" dirty="0" smtClean="0"/>
              <a:t>bunch mask to inhibit damping for a normal Physics fill. Do not change any other parameters. The only risk here is that the first bunch train with no damping will </a:t>
            </a:r>
            <a:r>
              <a:rPr lang="en-GB" dirty="0" smtClean="0"/>
              <a:t>suffer </a:t>
            </a:r>
            <a:r>
              <a:rPr lang="en-GB" dirty="0" smtClean="0"/>
              <a:t>more </a:t>
            </a:r>
            <a:r>
              <a:rPr lang="en-GB" dirty="0" smtClean="0"/>
              <a:t>blow-up</a:t>
            </a:r>
          </a:p>
          <a:p>
            <a:pPr lvl="1"/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Ion Quench test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MD</a:t>
            </a:r>
            <a:r>
              <a:rPr lang="en-US" dirty="0" smtClean="0">
                <a:sym typeface="Wingdings" pitchFamily="2" charset="2"/>
              </a:rPr>
              <a:t> (&gt; 8 hours). Proposed for Mon 5/12</a:t>
            </a:r>
            <a:endParaRPr lang="en-US" sz="1200" dirty="0" smtClean="0">
              <a:sym typeface="Wingdings" pitchFamily="2" charset="2"/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64174</TotalTime>
  <Words>482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Thursday 1st December</vt:lpstr>
      <vt:lpstr>LDM analysis</vt:lpstr>
      <vt:lpstr>Thursday afternoon</vt:lpstr>
      <vt:lpstr>Thursday evening</vt:lpstr>
      <vt:lpstr>Friday morning</vt:lpstr>
      <vt:lpstr>BGI optimization ongoing</vt:lpstr>
      <vt:lpstr>Alternate blow-up method</vt:lpstr>
      <vt:lpstr>Today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2223</cp:revision>
  <dcterms:created xsi:type="dcterms:W3CDTF">2010-10-13T07:44:28Z</dcterms:created>
  <dcterms:modified xsi:type="dcterms:W3CDTF">2011-12-02T07:51:44Z</dcterms:modified>
</cp:coreProperties>
</file>