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27"/>
  </p:notesMasterIdLst>
  <p:handoutMasterIdLst>
    <p:handoutMasterId r:id="rId28"/>
  </p:handoutMasterIdLst>
  <p:sldIdLst>
    <p:sldId id="1305" r:id="rId2"/>
    <p:sldId id="1306" r:id="rId3"/>
    <p:sldId id="1314" r:id="rId4"/>
    <p:sldId id="1307" r:id="rId5"/>
    <p:sldId id="1308" r:id="rId6"/>
    <p:sldId id="1329" r:id="rId7"/>
    <p:sldId id="1323" r:id="rId8"/>
    <p:sldId id="1324" r:id="rId9"/>
    <p:sldId id="1330" r:id="rId10"/>
    <p:sldId id="1321" r:id="rId11"/>
    <p:sldId id="1316" r:id="rId12"/>
    <p:sldId id="1318" r:id="rId13"/>
    <p:sldId id="1322" r:id="rId14"/>
    <p:sldId id="1317" r:id="rId15"/>
    <p:sldId id="1325" r:id="rId16"/>
    <p:sldId id="1326" r:id="rId17"/>
    <p:sldId id="1328" r:id="rId18"/>
    <p:sldId id="1309" r:id="rId19"/>
    <p:sldId id="1313" r:id="rId20"/>
    <p:sldId id="1310" r:id="rId21"/>
    <p:sldId id="1320" r:id="rId22"/>
    <p:sldId id="1312" r:id="rId23"/>
    <p:sldId id="1315" r:id="rId24"/>
    <p:sldId id="1327" r:id="rId25"/>
    <p:sldId id="1293" r:id="rId26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3D0AF"/>
    <a:srgbClr val="008000"/>
    <a:srgbClr val="FF9900"/>
    <a:srgbClr val="DEDC8C"/>
    <a:srgbClr val="0000FF"/>
    <a:srgbClr val="FFFF99"/>
    <a:srgbClr val="CC0066"/>
    <a:srgbClr val="99FF99"/>
    <a:srgbClr val="FFCC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79" autoAdjust="0"/>
    <p:restoredTop sz="95267" autoAdjust="0"/>
  </p:normalViewPr>
  <p:slideViewPr>
    <p:cSldViewPr>
      <p:cViewPr>
        <p:scale>
          <a:sx n="90" d="100"/>
          <a:sy n="90" d="100"/>
        </p:scale>
        <p:origin x="-768" y="-108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04/06/2011</a:t>
            </a:r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9:00 meeting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9:00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04/06/2011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9:00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04/06/2011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9:00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04/06/2011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9:00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04/06/2011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04/06/2011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9:00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LHC 8:30 meeting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r>
              <a:rPr lang="en-US" dirty="0" smtClean="0"/>
              <a:t>21/11/2011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9:00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04/06/2011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9:00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04/06/2011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9:00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04/06/2011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04/06/2011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9:00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04/06/2011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9:00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04/06/2011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9:00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04/06/2011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04/06/2011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21/11/2011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Overview LHC Operation Week 46</a:t>
            </a:r>
            <a:endParaRPr lang="en-GB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Coordinators:</a:t>
            </a:r>
          </a:p>
          <a:p>
            <a:r>
              <a:rPr lang="en-GB" dirty="0" smtClean="0"/>
              <a:t>Ralph Assmann and Jan Uythoven</a:t>
            </a:r>
          </a:p>
          <a:p>
            <a:r>
              <a:rPr lang="en-GB" dirty="0" smtClean="0"/>
              <a:t>John Jowett for the ions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Typical bunch intensity pattern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21/11/2011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60" y="1153736"/>
            <a:ext cx="8229600" cy="220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1763610" y="1412720"/>
            <a:ext cx="216030" cy="864120"/>
          </a:xfrm>
          <a:prstGeom prst="rect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1907630" y="2348850"/>
            <a:ext cx="0" cy="158422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971500" y="4005080"/>
            <a:ext cx="75610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24 bunch train from the SPS</a:t>
            </a:r>
          </a:p>
          <a:p>
            <a:pPr algn="l"/>
            <a:r>
              <a:rPr lang="en-GB" dirty="0" smtClean="0"/>
              <a:t>This are 12 injections from the PS of 2 bunches, 200 ns spaced</a:t>
            </a:r>
            <a:br>
              <a:rPr lang="en-GB" dirty="0" smtClean="0"/>
            </a:br>
            <a:r>
              <a:rPr lang="en-GB" dirty="0" smtClean="0"/>
              <a:t>Loss of intensity of the first bunches due to Intra Beam Scattering, first bunches sitting longer at SPS injection energy</a:t>
            </a:r>
          </a:p>
          <a:p>
            <a:pPr algn="l"/>
            <a:r>
              <a:rPr lang="en-GB" dirty="0" smtClean="0"/>
              <a:t>First two bunches looked after by the RF especially well (loops on these cavities), so less losses.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Monday – First Real Fill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00" y="836640"/>
            <a:ext cx="8892600" cy="2016280"/>
          </a:xfrm>
        </p:spPr>
        <p:txBody>
          <a:bodyPr/>
          <a:lstStyle/>
          <a:p>
            <a:r>
              <a:rPr lang="en-GB" dirty="0" smtClean="0">
                <a:sym typeface="Symbol"/>
              </a:rPr>
              <a:t></a:t>
            </a:r>
            <a:r>
              <a:rPr lang="en-GB" dirty="0" smtClean="0"/>
              <a:t>10:00 </a:t>
            </a:r>
            <a:r>
              <a:rPr lang="en-GB" b="1" dirty="0" smtClean="0">
                <a:solidFill>
                  <a:srgbClr val="FF0000"/>
                </a:solidFill>
              </a:rPr>
              <a:t>PS</a:t>
            </a:r>
            <a:r>
              <a:rPr lang="en-GB" dirty="0" smtClean="0"/>
              <a:t> vacuum recovered after replacing </a:t>
            </a:r>
            <a:r>
              <a:rPr lang="en-GB" b="1" dirty="0" smtClean="0">
                <a:solidFill>
                  <a:srgbClr val="FF0000"/>
                </a:solidFill>
              </a:rPr>
              <a:t>leaky wire scanner</a:t>
            </a:r>
            <a:r>
              <a:rPr lang="en-GB" dirty="0" smtClean="0"/>
              <a:t> by vacuum pipe, start taking ions again.</a:t>
            </a:r>
          </a:p>
          <a:p>
            <a:r>
              <a:rPr lang="en-GB" dirty="0" smtClean="0"/>
              <a:t>Finally made it that night: colliding 170 x 170 ion bunches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21/11/2011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0869" y="2230271"/>
            <a:ext cx="5400908" cy="4078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99860">
            <a:off x="1571176" y="5493251"/>
            <a:ext cx="6299503" cy="70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Nice pictures of dumped beam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764630"/>
            <a:ext cx="8229600" cy="1872260"/>
          </a:xfrm>
        </p:spPr>
        <p:txBody>
          <a:bodyPr/>
          <a:lstStyle/>
          <a:p>
            <a:r>
              <a:rPr lang="en-GB" dirty="0" smtClean="0"/>
              <a:t>Showing abort gap always a bit populated</a:t>
            </a:r>
          </a:p>
          <a:p>
            <a:r>
              <a:rPr lang="en-GB" dirty="0" smtClean="0"/>
              <a:t>Often XPOC B1 BLM TCDS just above threshold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21/11/2011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50631"/>
            <a:ext cx="8229600" cy="417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BFPP losses 11R5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92620"/>
            <a:ext cx="8229600" cy="1512210"/>
          </a:xfrm>
        </p:spPr>
        <p:txBody>
          <a:bodyPr/>
          <a:lstStyle/>
          <a:p>
            <a:pPr lvl="1"/>
            <a:r>
              <a:rPr lang="en-US" dirty="0" smtClean="0"/>
              <a:t>BFPP (Bound Free Pair Production) losses OK</a:t>
            </a:r>
          </a:p>
          <a:p>
            <a:pPr lvl="2"/>
            <a:r>
              <a:rPr lang="en-US" dirty="0" smtClean="0"/>
              <a:t>At BLM especially installed for ions</a:t>
            </a:r>
          </a:p>
          <a:p>
            <a:pPr lvl="2"/>
            <a:r>
              <a:rPr lang="en-US" dirty="0" smtClean="0"/>
              <a:t>Increased BLM dump limits factor 2</a:t>
            </a:r>
          </a:p>
          <a:p>
            <a:pPr lvl="2"/>
            <a:r>
              <a:rPr lang="en-US" dirty="0" smtClean="0"/>
              <a:t>Now with latest record </a:t>
            </a:r>
            <a:r>
              <a:rPr lang="en-US" dirty="0" err="1" smtClean="0"/>
              <a:t>lumi</a:t>
            </a:r>
            <a:r>
              <a:rPr lang="en-US" dirty="0" smtClean="0"/>
              <a:t> up to 56 % of dump threshold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21/11/2011</a:t>
            </a:r>
            <a:endParaRPr lang="en-U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610" y="2083850"/>
            <a:ext cx="6685820" cy="458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6272445"/>
            <a:ext cx="8801100" cy="1809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 bwMode="auto">
          <a:xfrm flipH="1">
            <a:off x="4572000" y="3645030"/>
            <a:ext cx="648090" cy="792110"/>
          </a:xfrm>
          <a:prstGeom prst="straightConnector1">
            <a:avLst/>
          </a:prstGeom>
          <a:solidFill>
            <a:schemeClr val="accent1"/>
          </a:solidFill>
          <a:ln w="3175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44530"/>
            <a:ext cx="8229600" cy="523875"/>
          </a:xfrm>
        </p:spPr>
        <p:txBody>
          <a:bodyPr/>
          <a:lstStyle/>
          <a:p>
            <a:r>
              <a:rPr lang="en-GB" sz="2400" dirty="0" smtClean="0"/>
              <a:t>Injection </a:t>
            </a:r>
            <a:r>
              <a:rPr lang="en-US" sz="2400" dirty="0" smtClean="0"/>
              <a:t>B2: different sources of problems and confusion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00"/>
            <a:ext cx="8686800" cy="511175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Several differences between injection protons and ions:</a:t>
            </a:r>
          </a:p>
          <a:p>
            <a:r>
              <a:rPr lang="en-US" sz="2000" dirty="0" smtClean="0"/>
              <a:t>Injection kicker pre-pulse after RF changes </a:t>
            </a:r>
          </a:p>
          <a:p>
            <a:pPr lvl="1"/>
            <a:r>
              <a:rPr lang="en-US" sz="1600" dirty="0" smtClean="0"/>
              <a:t>Delay initially set with an off-set of 104 ns, because something changed in OASIS (scope)  delays </a:t>
            </a:r>
          </a:p>
          <a:p>
            <a:r>
              <a:rPr lang="en-US" sz="2000" dirty="0" smtClean="0"/>
              <a:t>Injection cleaning on at injection</a:t>
            </a:r>
          </a:p>
          <a:p>
            <a:pPr lvl="1"/>
            <a:r>
              <a:rPr lang="en-US" sz="1600" dirty="0" smtClean="0"/>
              <a:t> “Pilot” still seen by BPMs as sensitivity of BPMs not changed for nominal filling as done for protons, leading to beams dumped by interlocked BPMS in point 6.</a:t>
            </a:r>
          </a:p>
          <a:p>
            <a:pPr lvl="1"/>
            <a:r>
              <a:rPr lang="en-US" sz="1600" dirty="0" smtClean="0"/>
              <a:t>Presently running without injection and without abort gap clearing</a:t>
            </a:r>
          </a:p>
          <a:p>
            <a:r>
              <a:rPr lang="en-US" sz="2000" dirty="0" smtClean="0"/>
              <a:t>Beam Quality Monitoring from SPS </a:t>
            </a:r>
          </a:p>
          <a:p>
            <a:pPr lvl="1"/>
            <a:r>
              <a:rPr lang="en-US" sz="1600" dirty="0" smtClean="0"/>
              <a:t>BQMSPS to strict on the ions, limits needed to be relaxed for the beam to come out</a:t>
            </a:r>
          </a:p>
          <a:p>
            <a:pPr lvl="1"/>
            <a:r>
              <a:rPr lang="en-US" sz="1600" dirty="0" smtClean="0"/>
              <a:t>Work on the beam by Thomas</a:t>
            </a:r>
          </a:p>
          <a:p>
            <a:r>
              <a:rPr lang="en-US" sz="2000" dirty="0" smtClean="0"/>
              <a:t>Over-injecting the “pilot” hitting the BLM thresholds in the injection region</a:t>
            </a:r>
          </a:p>
          <a:p>
            <a:pPr lvl="1"/>
            <a:r>
              <a:rPr lang="en-US" sz="1600" dirty="0" smtClean="0"/>
              <a:t>Dump threshold on these BLMs was reduced because ALICE running with retracted vertical TCTs</a:t>
            </a:r>
          </a:p>
          <a:p>
            <a:pPr lvl="1"/>
            <a:r>
              <a:rPr lang="en-US" sz="1600" dirty="0" smtClean="0"/>
              <a:t>The “pilot” was too big</a:t>
            </a:r>
          </a:p>
          <a:p>
            <a:pPr lvl="1"/>
            <a:r>
              <a:rPr lang="en-US" sz="1600" dirty="0" smtClean="0"/>
              <a:t>OK after reducing the pilot intensity to half the nominal intensity and increasing the BLM threshold by a factor of 2</a:t>
            </a:r>
          </a:p>
          <a:p>
            <a:r>
              <a:rPr lang="en-GB" sz="2000" dirty="0" smtClean="0"/>
              <a:t>Problems copying steering setting of the transfer lines on the SPS side from </a:t>
            </a:r>
            <a:r>
              <a:rPr lang="en-US" sz="2000" dirty="0" smtClean="0"/>
              <a:t>LHCIONS2 to LHCIONS1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21/11/2011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 bwMode="auto">
          <a:xfrm>
            <a:off x="2339690" y="1628750"/>
            <a:ext cx="504070" cy="144020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MKI pre-pulse delay adjustment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21/11/2011</a:t>
            </a:r>
            <a:endParaRPr lang="en-US" dirty="0"/>
          </a:p>
        </p:txBody>
      </p:sp>
      <p:pic>
        <p:nvPicPr>
          <p:cNvPr id="7" name="Picture 1" descr="https://ab-dep-op-elogbook.web.cern.ch/ab-dep-op-elogbook/elogbook/secure/attach.php?attachId=1214763&amp;type=png&amp;fname=201111150955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460" y="661075"/>
            <a:ext cx="4517223" cy="6080385"/>
          </a:xfrm>
          <a:prstGeom prst="rect">
            <a:avLst/>
          </a:prstGeom>
          <a:noFill/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64110" y="976656"/>
            <a:ext cx="352849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Beam position difference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w.r.t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kick pulse in comparison with 2010 nominal position: 104ns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This is now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shifted, relative to 2010 for both beams and also for the protons….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B2 horizontal and vertical injection oscillations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21/11/2011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643" y="1196975"/>
            <a:ext cx="7270713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555720" y="4149100"/>
            <a:ext cx="1656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MKE - SPS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868180" y="4149100"/>
            <a:ext cx="1872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MKI - LHC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PS Proton Injection Septum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21/11/2011</a:t>
            </a:r>
            <a:endParaRPr lang="en-US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292" y="1124680"/>
            <a:ext cx="6413416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 more protons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10" y="908650"/>
            <a:ext cx="8229600" cy="5111750"/>
          </a:xfrm>
        </p:spPr>
        <p:txBody>
          <a:bodyPr/>
          <a:lstStyle/>
          <a:p>
            <a:r>
              <a:rPr lang="en-GB" dirty="0" smtClean="0"/>
              <a:t>Wednesday, planned p-</a:t>
            </a:r>
            <a:r>
              <a:rPr lang="en-GB" dirty="0" err="1" smtClean="0"/>
              <a:t>Pb</a:t>
            </a:r>
            <a:r>
              <a:rPr lang="en-GB" dirty="0" smtClean="0"/>
              <a:t> MD and stable beams</a:t>
            </a:r>
          </a:p>
          <a:p>
            <a:pPr lvl="1"/>
            <a:r>
              <a:rPr lang="en-GB" dirty="0" smtClean="0"/>
              <a:t>11:50 injected 1 pilot for B1</a:t>
            </a:r>
          </a:p>
          <a:p>
            <a:pPr lvl="1"/>
            <a:r>
              <a:rPr lang="en-GB" dirty="0" smtClean="0"/>
              <a:t>12:20 No beam PS due to suspected vacuum leak on PS Proton Injection Septum</a:t>
            </a:r>
          </a:p>
          <a:p>
            <a:pPr lvl="1"/>
            <a:r>
              <a:rPr lang="en-GB" dirty="0" smtClean="0"/>
              <a:t>Access PS for investigations</a:t>
            </a:r>
          </a:p>
          <a:p>
            <a:pPr lvl="2"/>
            <a:r>
              <a:rPr lang="en-US" dirty="0" smtClean="0"/>
              <a:t>We suspect that an electrical fault under vacuum degrades significantly the vacuum in the ring when used. The septum is condemned until a next meeting tomorrow morning.</a:t>
            </a:r>
          </a:p>
          <a:p>
            <a:pPr lvl="2"/>
            <a:r>
              <a:rPr lang="en-US" dirty="0" smtClean="0"/>
              <a:t>Most likely no water leak</a:t>
            </a:r>
          </a:p>
          <a:p>
            <a:pPr lvl="2"/>
            <a:r>
              <a:rPr lang="en-US" dirty="0" smtClean="0"/>
              <a:t>Pulsing the septum has a certain risk to create a vacuum leak to air, resulting in several days of interruption to operation.</a:t>
            </a:r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GB" dirty="0" smtClean="0"/>
          </a:p>
          <a:p>
            <a:pPr lvl="1"/>
            <a:r>
              <a:rPr lang="en-GB" dirty="0" smtClean="0"/>
              <a:t>20:45 Injecting </a:t>
            </a:r>
            <a:r>
              <a:rPr lang="en-GB" dirty="0" err="1" smtClean="0"/>
              <a:t>Pb</a:t>
            </a:r>
            <a:r>
              <a:rPr lang="en-GB" dirty="0" smtClean="0"/>
              <a:t> again – forget about protons for the day</a:t>
            </a:r>
          </a:p>
          <a:p>
            <a:r>
              <a:rPr lang="en-GB" dirty="0" smtClean="0"/>
              <a:t>Thursday: no more protons in the complex for 2011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21/11/2011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08130" y="4665384"/>
            <a:ext cx="2520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Jan Borburgh</a:t>
            </a:r>
            <a:br>
              <a:rPr lang="en-GB" dirty="0" smtClean="0"/>
            </a:br>
            <a:r>
              <a:rPr lang="en-GB" dirty="0" smtClean="0"/>
              <a:t>Volker Mertens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RF HOM 4B2 – Beam Dump Friday morning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0" y="764630"/>
            <a:ext cx="8229600" cy="1944270"/>
          </a:xfrm>
        </p:spPr>
        <p:txBody>
          <a:bodyPr/>
          <a:lstStyle/>
          <a:p>
            <a:r>
              <a:rPr lang="en-US" sz="2000" dirty="0" smtClean="0"/>
              <a:t>This is a picture to illustrate the HOM signals of this morning </a:t>
            </a:r>
          </a:p>
          <a:p>
            <a:r>
              <a:rPr lang="en-US" sz="2000" dirty="0" smtClean="0"/>
              <a:t>As you can see the 2 temperature and the RF power went up at the same time </a:t>
            </a:r>
          </a:p>
          <a:p>
            <a:r>
              <a:rPr lang="en-US" sz="2000" dirty="0" smtClean="0"/>
              <a:t>This looks a real signal</a:t>
            </a:r>
          </a:p>
          <a:p>
            <a:pPr>
              <a:buNone/>
            </a:pPr>
            <a:r>
              <a:rPr lang="en-US" sz="2000" dirty="0" smtClean="0"/>
              <a:t>							Luca Arnaudon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21/11/2011</a:t>
            </a:r>
            <a:endParaRPr lang="en-US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550" y="3012913"/>
            <a:ext cx="5706180" cy="286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139940" y="5229250"/>
            <a:ext cx="1080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 min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560" y="3717040"/>
            <a:ext cx="1080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 </a:t>
            </a:r>
            <a:r>
              <a:rPr lang="en-GB" dirty="0" err="1" smtClean="0">
                <a:solidFill>
                  <a:srgbClr val="FFFF00"/>
                </a:solidFill>
              </a:rPr>
              <a:t>degr</a:t>
            </a:r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Weekend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692620"/>
            <a:ext cx="8229600" cy="5111750"/>
          </a:xfrm>
        </p:spPr>
        <p:txBody>
          <a:bodyPr/>
          <a:lstStyle/>
          <a:p>
            <a:r>
              <a:rPr lang="en-GB" dirty="0" smtClean="0"/>
              <a:t>Friday</a:t>
            </a:r>
          </a:p>
          <a:p>
            <a:pPr lvl="1"/>
            <a:r>
              <a:rPr lang="en-GB" dirty="0" smtClean="0"/>
              <a:t>00:35 Stable Beams Fill #2302</a:t>
            </a:r>
          </a:p>
          <a:p>
            <a:pPr lvl="1"/>
            <a:r>
              <a:rPr lang="en-GB" dirty="0" smtClean="0"/>
              <a:t>06:07 Dumped by RF HOM 4B2 temperature interlock</a:t>
            </a:r>
          </a:p>
          <a:p>
            <a:pPr lvl="1"/>
            <a:r>
              <a:rPr lang="en-GB" dirty="0" smtClean="0"/>
              <a:t>09:34 Stable Beams Fill #2303</a:t>
            </a:r>
          </a:p>
          <a:p>
            <a:pPr lvl="1"/>
            <a:r>
              <a:rPr lang="en-GB" dirty="0" smtClean="0"/>
              <a:t>14:48 Dumped by spurious opening of quench loop RQF S12</a:t>
            </a:r>
          </a:p>
          <a:p>
            <a:pPr lvl="1"/>
            <a:r>
              <a:rPr lang="en-GB" dirty="0" smtClean="0"/>
              <a:t>Access for QPS, change switch RDC A12B2</a:t>
            </a:r>
          </a:p>
          <a:p>
            <a:pPr lvl="1"/>
            <a:r>
              <a:rPr lang="en-GB" dirty="0" smtClean="0"/>
              <a:t>22:41 Stable Beams Fill #2304</a:t>
            </a:r>
          </a:p>
          <a:p>
            <a:r>
              <a:rPr lang="en-GB" dirty="0" smtClean="0"/>
              <a:t>Saturday</a:t>
            </a:r>
          </a:p>
          <a:p>
            <a:pPr lvl="1"/>
            <a:r>
              <a:rPr lang="en-GB" dirty="0" smtClean="0"/>
              <a:t>05:15 Dumped by operator</a:t>
            </a:r>
          </a:p>
          <a:p>
            <a:pPr lvl="1"/>
            <a:r>
              <a:rPr lang="en-GB" dirty="0" smtClean="0"/>
              <a:t>08:10 Stable Beams Fill #2305</a:t>
            </a:r>
          </a:p>
          <a:p>
            <a:pPr lvl="1"/>
            <a:r>
              <a:rPr lang="en-GB" dirty="0" smtClean="0"/>
              <a:t>14:24 Dumped by operator</a:t>
            </a:r>
          </a:p>
          <a:p>
            <a:pPr lvl="1"/>
            <a:r>
              <a:rPr lang="en-GB" dirty="0" smtClean="0"/>
              <a:t>Problems with RF klystron filament current 2B1, </a:t>
            </a:r>
          </a:p>
          <a:p>
            <a:pPr lvl="2"/>
            <a:r>
              <a:rPr lang="en-GB" dirty="0" smtClean="0"/>
              <a:t>Dumps beam</a:t>
            </a:r>
          </a:p>
          <a:p>
            <a:pPr lvl="2"/>
            <a:r>
              <a:rPr lang="en-GB" dirty="0" smtClean="0"/>
              <a:t>RF check in tunnel</a:t>
            </a:r>
          </a:p>
          <a:p>
            <a:pPr lvl="2"/>
            <a:r>
              <a:rPr lang="en-GB" dirty="0" smtClean="0"/>
              <a:t>Dumps beam again, keep cavity 2B1 off, B1 RF voltage reduced from 14 MV to 12.2 MV at 3.5 </a:t>
            </a:r>
            <a:r>
              <a:rPr lang="en-GB" dirty="0" err="1" smtClean="0"/>
              <a:t>TeV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21/11/2011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RF Voltage. First up 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650"/>
            <a:ext cx="8229600" cy="1727955"/>
          </a:xfrm>
        </p:spPr>
        <p:txBody>
          <a:bodyPr/>
          <a:lstStyle/>
          <a:p>
            <a:r>
              <a:rPr lang="en-US" sz="2000" dirty="0" smtClean="0"/>
              <a:t>Increase RF voltage at injection and at flat top</a:t>
            </a:r>
          </a:p>
          <a:p>
            <a:pPr lvl="1"/>
            <a:r>
              <a:rPr lang="en-US" sz="1800" dirty="0" smtClean="0"/>
              <a:t>8 MV at injection</a:t>
            </a:r>
          </a:p>
          <a:p>
            <a:pPr lvl="1"/>
            <a:r>
              <a:rPr lang="en-US" sz="1800" dirty="0" smtClean="0"/>
              <a:t>First 13 MV, then 14 MV at flat top</a:t>
            </a:r>
          </a:p>
          <a:p>
            <a:r>
              <a:rPr lang="en-US" sz="2000" dirty="0" smtClean="0"/>
              <a:t>Seems to be good for life time (and </a:t>
            </a:r>
            <a:r>
              <a:rPr lang="en-US" sz="2000" dirty="0" err="1" smtClean="0"/>
              <a:t>lumi</a:t>
            </a:r>
            <a:r>
              <a:rPr lang="en-US" sz="2000" dirty="0" smtClean="0"/>
              <a:t>)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21/11/2011</a:t>
            </a:r>
            <a:endParaRPr lang="en-US" dirty="0"/>
          </a:p>
        </p:txBody>
      </p:sp>
      <p:pic>
        <p:nvPicPr>
          <p:cNvPr id="7" name="Picture 4" descr="https://ab-dep-op-elogbook.web.cern.ch/ab-dep-op-elogbook/elogbook/secure/attach.php?attachId=1214761&amp;type=png&amp;fname=201111150948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498" y="2348850"/>
            <a:ext cx="4536942" cy="408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...then down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21/11/2011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420" y="3068950"/>
            <a:ext cx="4260300" cy="295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40" y="3015166"/>
            <a:ext cx="4296165" cy="300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71500" y="2276840"/>
            <a:ext cx="2592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B1 intensities</a:t>
            </a:r>
            <a:br>
              <a:rPr lang="en-GB" dirty="0" smtClean="0"/>
            </a:br>
            <a:r>
              <a:rPr lang="en-GB" dirty="0" smtClean="0"/>
              <a:t>different fill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652150" y="2276840"/>
            <a:ext cx="2592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B2 intensities</a:t>
            </a:r>
            <a:br>
              <a:rPr lang="en-GB" dirty="0" smtClean="0"/>
            </a:br>
            <a:r>
              <a:rPr lang="en-GB" dirty="0" smtClean="0"/>
              <a:t>different fill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419840" y="1772770"/>
            <a:ext cx="1944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Reduced V-RF</a:t>
            </a:r>
            <a:endParaRPr lang="en-GB" dirty="0"/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 bwMode="auto">
          <a:xfrm flipH="1">
            <a:off x="2987780" y="2172880"/>
            <a:ext cx="1404195" cy="147215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11" idx="2"/>
          </p:cNvCxnSpPr>
          <p:nvPr/>
        </p:nvCxnSpPr>
        <p:spPr bwMode="auto">
          <a:xfrm>
            <a:off x="4391975" y="2172880"/>
            <a:ext cx="2196305" cy="118411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084210" y="6165380"/>
            <a:ext cx="2088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Stefano Redaelli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3851900" y="188550"/>
            <a:ext cx="4968690" cy="147732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GB" dirty="0" smtClean="0"/>
              <a:t>2 x trip at flat top, </a:t>
            </a:r>
            <a:r>
              <a:rPr lang="en-US" dirty="0" smtClean="0"/>
              <a:t>RF filament current error on cavity 2B1 </a:t>
            </a:r>
            <a:endParaRPr lang="en-GB" dirty="0" smtClean="0"/>
          </a:p>
          <a:p>
            <a:r>
              <a:rPr lang="en-GB" dirty="0" smtClean="0"/>
              <a:t>B1 RF voltage reduced from 14 MV to 12.2 MV at 3.5 </a:t>
            </a:r>
            <a:r>
              <a:rPr lang="en-GB" dirty="0" err="1" smtClean="0"/>
              <a:t>TeV</a:t>
            </a:r>
            <a:r>
              <a:rPr lang="en-GB" dirty="0" smtClean="0"/>
              <a:t> for fill 2308 onwards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Dump Switch Problem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Thursday</a:t>
            </a:r>
          </a:p>
          <a:p>
            <a:pPr lvl="0"/>
            <a:r>
              <a:rPr lang="en-US" dirty="0" smtClean="0"/>
              <a:t>11:00 Problem on dump kicker B1, one switch is dying and may need to be exchanged. </a:t>
            </a:r>
          </a:p>
          <a:p>
            <a:pPr lvl="0"/>
            <a:r>
              <a:rPr lang="en-US" dirty="0" smtClean="0"/>
              <a:t>Pulse is perfectly fine but loosing some redundancy on re-triggering in case of an erratic on this switch.</a:t>
            </a:r>
          </a:p>
          <a:p>
            <a:pPr lvl="0"/>
            <a:r>
              <a:rPr lang="en-US" dirty="0" smtClean="0"/>
              <a:t>An interlock has been masked for the time being to allow to go in physics.</a:t>
            </a:r>
          </a:p>
          <a:p>
            <a:pPr lvl="1"/>
            <a:r>
              <a:rPr lang="en-US" dirty="0" smtClean="0"/>
              <a:t>Additional surveillance in place</a:t>
            </a:r>
          </a:p>
          <a:p>
            <a:r>
              <a:rPr lang="en-US" dirty="0" smtClean="0"/>
              <a:t>Started switch replacement on Sunday evening in shadow of </a:t>
            </a:r>
            <a:r>
              <a:rPr lang="en-US" dirty="0" err="1" smtClean="0"/>
              <a:t>cryo</a:t>
            </a:r>
            <a:r>
              <a:rPr lang="en-US" dirty="0" smtClean="0"/>
              <a:t> problem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21/11/2011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Sunday, Fill #2309: Life time drop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764630"/>
            <a:ext cx="8229600" cy="1728240"/>
          </a:xfrm>
        </p:spPr>
        <p:txBody>
          <a:bodyPr/>
          <a:lstStyle/>
          <a:p>
            <a:r>
              <a:rPr lang="en-GB" sz="2000" dirty="0" smtClean="0"/>
              <a:t>BCT losses</a:t>
            </a:r>
          </a:p>
          <a:p>
            <a:r>
              <a:rPr lang="en-GB" sz="2000" dirty="0" smtClean="0"/>
              <a:t>Abort gap population</a:t>
            </a:r>
          </a:p>
          <a:p>
            <a:r>
              <a:rPr lang="en-GB" sz="2000" dirty="0" smtClean="0"/>
              <a:t>Bunch length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21/11/2011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685" y="2758713"/>
            <a:ext cx="8231865" cy="340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70" y="692621"/>
            <a:ext cx="5331958" cy="194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 bwMode="auto">
          <a:xfrm flipH="1">
            <a:off x="6516270" y="1484730"/>
            <a:ext cx="1800250" cy="1800250"/>
          </a:xfrm>
          <a:prstGeom prst="straightConnector1">
            <a:avLst/>
          </a:prstGeom>
          <a:solidFill>
            <a:schemeClr val="accent1"/>
          </a:solidFill>
          <a:ln w="31750" cap="sq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 rot="20988322">
            <a:off x="827480" y="2060810"/>
            <a:ext cx="237633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Strange it affects both beams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Cryo</a:t>
            </a:r>
            <a:r>
              <a:rPr lang="en-US" dirty="0" smtClean="0"/>
              <a:t> problem Point 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836640"/>
            <a:ext cx="8229600" cy="5111750"/>
          </a:xfrm>
        </p:spPr>
        <p:txBody>
          <a:bodyPr/>
          <a:lstStyle/>
          <a:p>
            <a:r>
              <a:rPr lang="en-US" sz="2000" dirty="0" smtClean="0"/>
              <a:t>Recently looking better with about 1 drop every 5 minutes</a:t>
            </a:r>
          </a:p>
          <a:p>
            <a:r>
              <a:rPr lang="en-US" sz="2000" dirty="0" smtClean="0"/>
              <a:t>Will discuss strategy of when and which intervention required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21/11/2011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3225" y="1887729"/>
            <a:ext cx="7165975" cy="499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20610"/>
            <a:ext cx="8229600" cy="5111750"/>
          </a:xfrm>
        </p:spPr>
        <p:txBody>
          <a:bodyPr/>
          <a:lstStyle/>
          <a:p>
            <a:r>
              <a:rPr lang="en-GB" sz="2000" dirty="0" err="1" smtClean="0"/>
              <a:t>Pb-Pb</a:t>
            </a:r>
            <a:r>
              <a:rPr lang="en-GB" sz="2000" dirty="0" smtClean="0"/>
              <a:t> physics</a:t>
            </a:r>
          </a:p>
          <a:p>
            <a:pPr lvl="1"/>
            <a:r>
              <a:rPr lang="en-US" sz="1800" dirty="0" err="1" smtClean="0"/>
              <a:t>Cryo</a:t>
            </a:r>
            <a:r>
              <a:rPr lang="en-US" sz="1800" dirty="0" smtClean="0"/>
              <a:t> recovery &amp; MKD switch replacement: ok for about 9 am</a:t>
            </a:r>
          </a:p>
          <a:p>
            <a:pPr lvl="1"/>
            <a:r>
              <a:rPr lang="en-US" sz="1800" dirty="0" smtClean="0"/>
              <a:t>Problem with access doors ……</a:t>
            </a:r>
          </a:p>
          <a:p>
            <a:pPr lvl="1"/>
            <a:r>
              <a:rPr lang="en-US" sz="1800" dirty="0" smtClean="0"/>
              <a:t>RF</a:t>
            </a:r>
          </a:p>
          <a:p>
            <a:pPr lvl="2"/>
            <a:r>
              <a:rPr lang="en-US" sz="1600" dirty="0" smtClean="0"/>
              <a:t>Any lesson from cavity 2B1 which we should take into account?</a:t>
            </a:r>
          </a:p>
          <a:p>
            <a:pPr lvl="2"/>
            <a:r>
              <a:rPr lang="en-US" sz="1600" dirty="0" smtClean="0"/>
              <a:t>RF unstable – abort gap population – to check</a:t>
            </a:r>
          </a:p>
          <a:p>
            <a:pPr lvl="1"/>
            <a:r>
              <a:rPr lang="en-US" sz="1800" dirty="0" smtClean="0"/>
              <a:t>Scraping test for CMS delayed by 1.5 weeks.</a:t>
            </a:r>
            <a:endParaRPr lang="en-US" dirty="0" smtClean="0"/>
          </a:p>
          <a:p>
            <a:endParaRPr lang="en-GB" dirty="0" smtClean="0"/>
          </a:p>
          <a:p>
            <a:r>
              <a:rPr lang="en-GB" sz="2000" dirty="0" smtClean="0"/>
              <a:t>Access</a:t>
            </a:r>
          </a:p>
          <a:p>
            <a:pPr lvl="1"/>
            <a:r>
              <a:rPr lang="en-GB" sz="1800" dirty="0" smtClean="0"/>
              <a:t>Installation of four BLMs for IP2 Aperture checks (4hours)</a:t>
            </a:r>
          </a:p>
          <a:p>
            <a:pPr lvl="1"/>
            <a:r>
              <a:rPr lang="en-GB" sz="1600" dirty="0" smtClean="0"/>
              <a:t>CMS</a:t>
            </a:r>
          </a:p>
          <a:p>
            <a:pPr lvl="1"/>
            <a:r>
              <a:rPr lang="en-GB" sz="1600" dirty="0" smtClean="0"/>
              <a:t>EPC </a:t>
            </a:r>
            <a:r>
              <a:rPr lang="en-US" sz="1600" dirty="0" smtClean="0"/>
              <a:t>60A corrector (RCBCV10.R3B1) </a:t>
            </a:r>
          </a:p>
          <a:p>
            <a:pPr lvl="2"/>
            <a:r>
              <a:rPr lang="en-US" sz="1400" dirty="0" smtClean="0"/>
              <a:t>Done !</a:t>
            </a:r>
            <a:endParaRPr lang="en-GB" sz="1400" dirty="0" smtClean="0"/>
          </a:p>
          <a:p>
            <a:pPr lvl="1"/>
            <a:r>
              <a:rPr lang="en-GB" sz="1600" dirty="0" smtClean="0"/>
              <a:t>Some ADT work</a:t>
            </a:r>
          </a:p>
          <a:p>
            <a:pPr lvl="1"/>
            <a:r>
              <a:rPr lang="en-GB" sz="1600" dirty="0" smtClean="0"/>
              <a:t>RF </a:t>
            </a:r>
            <a:r>
              <a:rPr lang="en-US" sz="1600" dirty="0" smtClean="0"/>
              <a:t>7B1 klystron and cavity 2B1</a:t>
            </a:r>
          </a:p>
          <a:p>
            <a:pPr lvl="2"/>
            <a:r>
              <a:rPr lang="en-US" sz="1400" dirty="0" smtClean="0"/>
              <a:t>Too late to go in this morning….</a:t>
            </a:r>
          </a:p>
          <a:p>
            <a:pPr lvl="1"/>
            <a:r>
              <a:rPr lang="en-US" sz="1600" dirty="0" smtClean="0"/>
              <a:t>12 hours for beam dump switch / generator replacement </a:t>
            </a:r>
          </a:p>
          <a:p>
            <a:pPr lvl="2"/>
            <a:r>
              <a:rPr lang="en-US" sz="1400" dirty="0" smtClean="0"/>
              <a:t>Finishing now</a:t>
            </a: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17/11/2011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27980" y="2924930"/>
            <a:ext cx="439261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Coordinators this week:</a:t>
            </a:r>
            <a:br>
              <a:rPr lang="en-US" dirty="0" smtClean="0"/>
            </a:br>
            <a:r>
              <a:rPr lang="en-US" dirty="0" smtClean="0"/>
              <a:t>Barbara Holzer &amp; Jorg Wenninger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Weekend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20"/>
            <a:ext cx="8229600" cy="5111750"/>
          </a:xfrm>
        </p:spPr>
        <p:txBody>
          <a:bodyPr/>
          <a:lstStyle/>
          <a:p>
            <a:r>
              <a:rPr lang="en-GB" dirty="0" smtClean="0"/>
              <a:t>Sunday</a:t>
            </a:r>
          </a:p>
          <a:p>
            <a:pPr lvl="1"/>
            <a:r>
              <a:rPr lang="en-GB" dirty="0" smtClean="0"/>
              <a:t>02:43 Stable Beams Fill #2308</a:t>
            </a:r>
          </a:p>
          <a:p>
            <a:pPr lvl="1"/>
            <a:r>
              <a:rPr lang="en-GB" dirty="0" smtClean="0"/>
              <a:t>09:27 Dumped by operator</a:t>
            </a:r>
          </a:p>
          <a:p>
            <a:pPr lvl="1"/>
            <a:r>
              <a:rPr lang="en-GB" dirty="0" smtClean="0"/>
              <a:t>12:53 Stable Beams Fill #2309</a:t>
            </a:r>
          </a:p>
          <a:p>
            <a:pPr lvl="1"/>
            <a:r>
              <a:rPr lang="en-GB" dirty="0" smtClean="0"/>
              <a:t>14:30 Life time drop, seems to be longitudinal</a:t>
            </a:r>
          </a:p>
          <a:p>
            <a:pPr lvl="1"/>
            <a:r>
              <a:rPr lang="en-US" dirty="0" smtClean="0"/>
              <a:t>17:29 Beam dump, preventive dump, loss </a:t>
            </a:r>
            <a:r>
              <a:rPr lang="en-US" dirty="0" err="1" smtClean="0"/>
              <a:t>cryo</a:t>
            </a:r>
            <a:r>
              <a:rPr lang="en-US" dirty="0" smtClean="0"/>
              <a:t> maintain S34.</a:t>
            </a:r>
            <a:br>
              <a:rPr lang="en-US" dirty="0" smtClean="0"/>
            </a:br>
            <a:r>
              <a:rPr lang="en-US" dirty="0" smtClean="0"/>
              <a:t>Cold compressor trip Point 4. </a:t>
            </a:r>
          </a:p>
          <a:p>
            <a:pPr lvl="1"/>
            <a:r>
              <a:rPr lang="en-US" dirty="0" smtClean="0"/>
              <a:t>19:00 Intervention for MKD switch replacement to be done now, teams preparing. Also EPC intervention on RCBCV10.R3B1 is set for 8pm </a:t>
            </a:r>
          </a:p>
          <a:p>
            <a:r>
              <a:rPr lang="en-US" dirty="0" smtClean="0"/>
              <a:t>Expect </a:t>
            </a:r>
            <a:r>
              <a:rPr lang="en-US" dirty="0" err="1" smtClean="0"/>
              <a:t>Cryo</a:t>
            </a:r>
            <a:r>
              <a:rPr lang="en-US" dirty="0" smtClean="0"/>
              <a:t> ok</a:t>
            </a:r>
            <a:br>
              <a:rPr lang="en-US" dirty="0" smtClean="0"/>
            </a:br>
            <a:r>
              <a:rPr lang="en-US" dirty="0" smtClean="0"/>
              <a:t>for Monday 9 am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21/11/2011</a:t>
            </a:r>
            <a:endParaRPr lang="en-US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30" y="3933070"/>
            <a:ext cx="3731199" cy="280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Current and </a:t>
            </a:r>
            <a:r>
              <a:rPr lang="en-GB" dirty="0" err="1" smtClean="0"/>
              <a:t>Lumi</a:t>
            </a:r>
            <a:r>
              <a:rPr lang="en-GB" dirty="0" smtClean="0"/>
              <a:t> Plots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21/11/2011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410" y="836641"/>
            <a:ext cx="8713210" cy="288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3460" y="1268700"/>
            <a:ext cx="864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FF00"/>
                </a:solidFill>
              </a:rPr>
              <a:t>3.5e12</a:t>
            </a:r>
            <a:endParaRPr lang="en-GB" sz="1600" dirty="0">
              <a:solidFill>
                <a:srgbClr val="FFFF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409" y="3861060"/>
            <a:ext cx="8713211" cy="223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55470" y="4314616"/>
            <a:ext cx="864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FF00"/>
                </a:solidFill>
              </a:rPr>
              <a:t>400</a:t>
            </a:r>
            <a:endParaRPr lang="en-GB" sz="1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480" y="1988800"/>
            <a:ext cx="100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FF00"/>
                </a:solidFill>
              </a:rPr>
              <a:t>PS </a:t>
            </a:r>
            <a:r>
              <a:rPr lang="en-GB" sz="1600" dirty="0" smtClean="0">
                <a:solidFill>
                  <a:srgbClr val="FFFF00"/>
                </a:solidFill>
              </a:rPr>
              <a:t>Wire Scanner</a:t>
            </a:r>
            <a:endParaRPr lang="en-GB" sz="16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3810" y="2060810"/>
            <a:ext cx="100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FF00"/>
                </a:solidFill>
              </a:rPr>
              <a:t>PS Septum</a:t>
            </a:r>
            <a:endParaRPr lang="en-GB" sz="1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08380" y="1628750"/>
            <a:ext cx="100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FF00"/>
                </a:solidFill>
              </a:rPr>
              <a:t>RF cavity</a:t>
            </a:r>
            <a:endParaRPr lang="en-GB" sz="16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5570" y="4581160"/>
            <a:ext cx="129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FF00"/>
                </a:solidFill>
              </a:rPr>
              <a:t>170 x 170 b</a:t>
            </a:r>
            <a:endParaRPr lang="en-GB" sz="16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27730" y="4149100"/>
            <a:ext cx="129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FF00"/>
                </a:solidFill>
              </a:rPr>
              <a:t>358 x 358 b</a:t>
            </a:r>
            <a:endParaRPr lang="en-GB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Stable Beams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21/11/2011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79390" y="548600"/>
          <a:ext cx="8857231" cy="5907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875"/>
                <a:gridCol w="1900447"/>
                <a:gridCol w="1888926"/>
                <a:gridCol w="1393661"/>
                <a:gridCol w="1393661"/>
                <a:gridCol w="1393661"/>
              </a:tblGrid>
              <a:tr h="4200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Fill #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Start time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Duration [h]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Initial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lumi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Integrated lumi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Reason Dump</a:t>
                      </a:r>
                    </a:p>
                  </a:txBody>
                  <a:tcPr marL="9525" marR="9525" marT="9525" marB="0" anchor="b"/>
                </a:tc>
              </a:tr>
              <a:tr h="420058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hh:mm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]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[cm-2s-1]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[ub-1]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00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Tue 01:30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6:54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1.40E+26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RF vacuum intlk</a:t>
                      </a:r>
                    </a:p>
                  </a:txBody>
                  <a:tcPr marL="9525" marR="9525" marT="9525" marB="0" anchor="b"/>
                </a:tc>
              </a:tr>
              <a:tr h="4200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Tue 18:22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5:42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3.50E+26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Cryo problem 34</a:t>
                      </a:r>
                    </a:p>
                  </a:txBody>
                  <a:tcPr marL="9525" marR="9525" marT="9525" marB="0" anchor="b"/>
                </a:tc>
              </a:tr>
              <a:tr h="4200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Thu 00:21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8:38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1.95E+26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Operator</a:t>
                      </a:r>
                    </a:p>
                  </a:txBody>
                  <a:tcPr marL="9525" marR="9525" marT="9525" marB="0" anchor="b"/>
                </a:tc>
              </a:tr>
              <a:tr h="4200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Thu 12:56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7:03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3.30E+26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Operator</a:t>
                      </a:r>
                    </a:p>
                  </a:txBody>
                  <a:tcPr marL="9525" marR="9525" marT="9525" marB="0" anchor="b"/>
                </a:tc>
              </a:tr>
              <a:tr h="4200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Fri 00:35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5:34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3.68E+26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RF HOM temperature</a:t>
                      </a:r>
                    </a:p>
                  </a:txBody>
                  <a:tcPr marL="9525" marR="9525" marT="9525" marB="0" anchor="b"/>
                </a:tc>
              </a:tr>
              <a:tr h="4200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Fri 09:34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5:16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3.42E+26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Spurious QPS on RQF S12</a:t>
                      </a:r>
                    </a:p>
                  </a:txBody>
                  <a:tcPr marL="9525" marR="9525" marT="9525" marB="0" anchor="b"/>
                </a:tc>
              </a:tr>
              <a:tr h="4200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Fri 22:41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6:33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3.45E+26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Operator</a:t>
                      </a:r>
                    </a:p>
                  </a:txBody>
                  <a:tcPr marL="9525" marR="9525" marT="9525" marB="0" anchor="b"/>
                </a:tc>
              </a:tr>
              <a:tr h="4200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Sat 08:10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6:13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3.46E+26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Operator</a:t>
                      </a:r>
                    </a:p>
                  </a:txBody>
                  <a:tcPr marL="9525" marR="9525" marT="9525" marB="0" anchor="b"/>
                </a:tc>
              </a:tr>
              <a:tr h="4200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Sun 02:43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6:38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4.05E+25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Operator</a:t>
                      </a:r>
                    </a:p>
                  </a:txBody>
                  <a:tcPr marL="9525" marR="9525" marT="9525" marB="0" anchor="b"/>
                </a:tc>
              </a:tr>
              <a:tr h="4200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Sun 12:53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4:37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4.25E+26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Cold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Compresser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S34</a:t>
                      </a:r>
                    </a:p>
                  </a:txBody>
                  <a:tcPr marL="9525" marR="9525" marT="9525" marB="0" anchor="b"/>
                </a:tc>
              </a:tr>
              <a:tr h="420058">
                <a:tc>
                  <a:txBody>
                    <a:bodyPr/>
                    <a:lstStyle/>
                    <a:p>
                      <a:pPr algn="l" fontAlgn="b"/>
                      <a:endParaRPr lang="en-US" sz="3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58h43min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43.7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 rot="20392808">
            <a:off x="7410311" y="6111633"/>
            <a:ext cx="1968698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About expected</a:t>
            </a:r>
            <a:br>
              <a:rPr lang="en-GB" sz="1400" dirty="0" smtClean="0"/>
            </a:br>
            <a:r>
              <a:rPr lang="en-GB" sz="1400" dirty="0" smtClean="0"/>
              <a:t>for this year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Stable Beams &gt; 50 %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21/11/2011</a:t>
            </a:r>
            <a:endParaRPr lang="en-US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150" y="1052670"/>
            <a:ext cx="67437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Luminosity determined by injector chain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21/11/2011</a:t>
            </a:r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179390" y="764630"/>
            <a:ext cx="8785220" cy="5760800"/>
          </a:xfrm>
        </p:spPr>
        <p:txBody>
          <a:bodyPr/>
          <a:lstStyle/>
          <a:p>
            <a:pPr lvl="0"/>
            <a:r>
              <a:rPr lang="en-US" dirty="0" smtClean="0"/>
              <a:t>02:43 </a:t>
            </a:r>
            <a:r>
              <a:rPr lang="en-US" b="1" u="sng" dirty="0" smtClean="0"/>
              <a:t>Stable beams</a:t>
            </a:r>
            <a:r>
              <a:rPr lang="en-US" dirty="0" smtClean="0"/>
              <a:t> Fill #2308.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Higher intensities from the injectors. </a:t>
            </a:r>
            <a:r>
              <a:rPr lang="en-US" b="1" dirty="0" err="1" smtClean="0">
                <a:solidFill>
                  <a:srgbClr val="FF0000"/>
                </a:solidFill>
              </a:rPr>
              <a:t>Django</a:t>
            </a:r>
            <a:r>
              <a:rPr lang="en-US" b="1" dirty="0" smtClean="0">
                <a:solidFill>
                  <a:srgbClr val="FF0000"/>
                </a:solidFill>
              </a:rPr>
              <a:t> et al optimizing efficiency through the chain (on cost of time for NA experiments: ~2h).</a:t>
            </a:r>
          </a:p>
          <a:p>
            <a:pPr lvl="1"/>
            <a:r>
              <a:rPr lang="en-US" dirty="0" smtClean="0"/>
              <a:t>New peak luminosity. </a:t>
            </a:r>
          </a:p>
          <a:p>
            <a:pPr lvl="0"/>
            <a:endParaRPr lang="en-US" dirty="0" smtClean="0"/>
          </a:p>
        </p:txBody>
      </p:sp>
      <p:pic>
        <p:nvPicPr>
          <p:cNvPr id="10" name="Picture 1" descr="https://ab-dep-op-elogbook.web.cern.ch/ab-dep-op-elogbook/elogbook/secure/attach.php?attachId=1215990&amp;type=png&amp;fname=20111120024910.png"/>
          <p:cNvPicPr>
            <a:picLocks noChangeAspect="1" noChangeArrowheads="1"/>
          </p:cNvPicPr>
          <p:nvPr/>
        </p:nvPicPr>
        <p:blipFill>
          <a:blip r:embed="rId2" cstate="print"/>
          <a:srcRect t="9077" b="76173"/>
          <a:stretch>
            <a:fillRect/>
          </a:stretch>
        </p:blipFill>
        <p:spPr bwMode="auto">
          <a:xfrm>
            <a:off x="917470" y="1340710"/>
            <a:ext cx="7471060" cy="936130"/>
          </a:xfrm>
          <a:prstGeom prst="rect">
            <a:avLst/>
          </a:prstGeom>
          <a:noFill/>
        </p:spPr>
      </p:pic>
      <p:pic>
        <p:nvPicPr>
          <p:cNvPr id="11" name="Picture 1" descr="https://ab-dep-op-elogbook.web.cern.ch/ab-dep-op-elogbook/elogbook/secure/attach.php?attachId=1215990&amp;type=png&amp;fname=20111120024910.png"/>
          <p:cNvPicPr>
            <a:picLocks noChangeAspect="1" noChangeArrowheads="1"/>
          </p:cNvPicPr>
          <p:nvPr/>
        </p:nvPicPr>
        <p:blipFill>
          <a:blip r:embed="rId2" cstate="print"/>
          <a:srcRect t="45252" b="28521"/>
          <a:stretch>
            <a:fillRect/>
          </a:stretch>
        </p:blipFill>
        <p:spPr bwMode="auto">
          <a:xfrm>
            <a:off x="917470" y="2276840"/>
            <a:ext cx="7471060" cy="166461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 bwMode="auto">
          <a:xfrm>
            <a:off x="3491850" y="2000230"/>
            <a:ext cx="504070" cy="216030"/>
          </a:xfrm>
          <a:prstGeom prst="rect">
            <a:avLst/>
          </a:prstGeom>
          <a:noFill/>
          <a:ln w="5715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716020" y="2011660"/>
            <a:ext cx="504070" cy="216030"/>
          </a:xfrm>
          <a:prstGeom prst="rect">
            <a:avLst/>
          </a:prstGeom>
          <a:noFill/>
          <a:ln w="5715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084210" y="1988800"/>
            <a:ext cx="504070" cy="216030"/>
          </a:xfrm>
          <a:prstGeom prst="rect">
            <a:avLst/>
          </a:prstGeom>
          <a:noFill/>
          <a:ln w="5715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H="1">
            <a:off x="2627730" y="2659750"/>
            <a:ext cx="5760800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Peak </a:t>
            </a:r>
            <a:r>
              <a:rPr lang="en-GB" dirty="0" err="1" smtClean="0"/>
              <a:t>Lumi</a:t>
            </a:r>
            <a:r>
              <a:rPr lang="en-GB" dirty="0" smtClean="0"/>
              <a:t> and Integrated </a:t>
            </a:r>
            <a:r>
              <a:rPr lang="en-GB" dirty="0" err="1" smtClean="0"/>
              <a:t>lumi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21/11/2011</a:t>
            </a:r>
            <a:endParaRPr lang="en-US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928" y="980660"/>
            <a:ext cx="4166062" cy="324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651" y="916118"/>
            <a:ext cx="4319969" cy="337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796170" y="4293120"/>
            <a:ext cx="3168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Thanks Atlas, for the quick updates of statistics!</a:t>
            </a:r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827480" y="3573020"/>
            <a:ext cx="3816530" cy="0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987780" y="3244920"/>
            <a:ext cx="1368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2010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139" y="4266106"/>
            <a:ext cx="3005500" cy="204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283960" y="5229250"/>
            <a:ext cx="3960550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u="sng" dirty="0" smtClean="0"/>
              <a:t>In 2010: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Max 137 bunches, larger </a:t>
            </a:r>
            <a:r>
              <a:rPr lang="en-GB" dirty="0" smtClean="0">
                <a:sym typeface="Symbol"/>
              </a:rPr>
              <a:t>*, smaller bunch intensities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CMS comparison with 2011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21/11/2011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8262" y="1340710"/>
            <a:ext cx="64674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55773</TotalTime>
  <Words>1307</Words>
  <Application>Microsoft Office PowerPoint</Application>
  <PresentationFormat>On-screen Show (4:3)</PresentationFormat>
  <Paragraphs>309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Pixel</vt:lpstr>
      <vt:lpstr>Overview LHC Operation Week 46</vt:lpstr>
      <vt:lpstr>The Weekend</vt:lpstr>
      <vt:lpstr>The Weekend</vt:lpstr>
      <vt:lpstr>Beam Current and Lumi Plots</vt:lpstr>
      <vt:lpstr>Stable Beams</vt:lpstr>
      <vt:lpstr>Stable Beams &gt; 50 %</vt:lpstr>
      <vt:lpstr>Luminosity determined by injector chain</vt:lpstr>
      <vt:lpstr>Peak Lumi and Integrated lumi</vt:lpstr>
      <vt:lpstr>CMS comparison with 2011</vt:lpstr>
      <vt:lpstr>Typical bunch intensity pattern</vt:lpstr>
      <vt:lpstr>Monday – First Real Fill</vt:lpstr>
      <vt:lpstr>Nice pictures of dumped beam</vt:lpstr>
      <vt:lpstr>BFPP losses 11R5</vt:lpstr>
      <vt:lpstr>Injection B2: different sources of problems and confusion</vt:lpstr>
      <vt:lpstr>MKI pre-pulse delay adjustment</vt:lpstr>
      <vt:lpstr>B2 horizontal and vertical injection oscillations</vt:lpstr>
      <vt:lpstr>PS Proton Injection Septum</vt:lpstr>
      <vt:lpstr>No more protons</vt:lpstr>
      <vt:lpstr>RF HOM 4B2 – Beam Dump Friday morning</vt:lpstr>
      <vt:lpstr>RF Voltage. First up ...</vt:lpstr>
      <vt:lpstr>...then down</vt:lpstr>
      <vt:lpstr>Beam Dump Switch Problem</vt:lpstr>
      <vt:lpstr>Sunday, Fill #2309: Life time drop</vt:lpstr>
      <vt:lpstr>Cryo problem Point 6</vt:lpstr>
      <vt:lpstr>Plan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uythoven</cp:lastModifiedBy>
  <cp:revision>3425</cp:revision>
  <dcterms:created xsi:type="dcterms:W3CDTF">2010-07-26T05:43:59Z</dcterms:created>
  <dcterms:modified xsi:type="dcterms:W3CDTF">2011-11-21T09:13:07Z</dcterms:modified>
</cp:coreProperties>
</file>