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297" r:id="rId2"/>
    <p:sldId id="1302" r:id="rId3"/>
    <p:sldId id="1299" r:id="rId4"/>
    <p:sldId id="1304" r:id="rId5"/>
    <p:sldId id="1298" r:id="rId6"/>
    <p:sldId id="1303" r:id="rId7"/>
    <p:sldId id="1300" r:id="rId8"/>
    <p:sldId id="1301" r:id="rId9"/>
    <p:sldId id="1293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3D0AF"/>
    <a:srgbClr val="008000"/>
    <a:srgbClr val="FF9900"/>
    <a:srgbClr val="DEDC8C"/>
    <a:srgbClr val="0000FF"/>
    <a:srgbClr val="FFFF99"/>
    <a:srgbClr val="CC0066"/>
    <a:srgbClr val="99FF99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5267" autoAdjust="0"/>
  </p:normalViewPr>
  <p:slideViewPr>
    <p:cSldViewPr>
      <p:cViewPr varScale="1">
        <p:scale>
          <a:sx n="105" d="100"/>
          <a:sy n="105" d="100"/>
        </p:scale>
        <p:origin x="-144" y="-7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9:00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19/11/2011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18</a:t>
            </a:r>
            <a:r>
              <a:rPr lang="en-GB" baseline="30000" dirty="0" smtClean="0"/>
              <a:t>th</a:t>
            </a:r>
            <a:r>
              <a:rPr lang="en-GB" dirty="0" smtClean="0"/>
              <a:t> November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5111750"/>
          </a:xfrm>
        </p:spPr>
        <p:txBody>
          <a:bodyPr/>
          <a:lstStyle/>
          <a:p>
            <a:pPr lvl="0"/>
            <a:r>
              <a:rPr lang="en-US" sz="2000" dirty="0" smtClean="0"/>
              <a:t>06:07 Beam dump by RF temperature interlock (HOM 4B2). </a:t>
            </a:r>
          </a:p>
          <a:p>
            <a:pPr lvl="1"/>
            <a:r>
              <a:rPr lang="en-US" sz="1800" dirty="0" smtClean="0"/>
              <a:t>Total delivered </a:t>
            </a:r>
            <a:r>
              <a:rPr lang="en-US" sz="1800" dirty="0" err="1" smtClean="0"/>
              <a:t>Pb-Pb</a:t>
            </a:r>
            <a:r>
              <a:rPr lang="en-US" sz="1800" dirty="0" smtClean="0"/>
              <a:t> </a:t>
            </a:r>
            <a:r>
              <a:rPr lang="en-US" sz="1800" dirty="0" err="1" smtClean="0"/>
              <a:t>lumi</a:t>
            </a:r>
            <a:r>
              <a:rPr lang="en-US" sz="1800" dirty="0" smtClean="0"/>
              <a:t> in 2011 reached 19.6 ub-1 in ATLAS.</a:t>
            </a:r>
          </a:p>
          <a:p>
            <a:pPr lvl="0"/>
            <a:r>
              <a:rPr lang="en-US" sz="2000" dirty="0" smtClean="0"/>
              <a:t>09:34. </a:t>
            </a:r>
            <a:r>
              <a:rPr lang="en-US" sz="2000" b="1" u="sng" dirty="0" smtClean="0"/>
              <a:t>Stable beams</a:t>
            </a:r>
            <a:r>
              <a:rPr lang="en-US" sz="2000" dirty="0" smtClean="0"/>
              <a:t>. Fill #2303.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Turnaround of 3h27 minutes!</a:t>
            </a:r>
          </a:p>
          <a:p>
            <a:pPr lvl="0"/>
            <a:r>
              <a:rPr lang="en-US" sz="2000" dirty="0" smtClean="0"/>
              <a:t>14:48 Beams dumped.</a:t>
            </a:r>
            <a:br>
              <a:rPr lang="en-US" sz="2000" dirty="0" smtClean="0"/>
            </a:br>
            <a:r>
              <a:rPr lang="en-US" sz="2000" dirty="0" smtClean="0"/>
              <a:t>Spurious opening of the quench loop on the RQF in S12 </a:t>
            </a:r>
          </a:p>
          <a:p>
            <a:pPr lvl="0"/>
            <a:r>
              <a:rPr lang="en-US" sz="2000" dirty="0" smtClean="0"/>
              <a:t>16:35 QPS access for the switch on RDC.A12B2 . ALICE also in.</a:t>
            </a:r>
          </a:p>
          <a:p>
            <a:pPr lvl="0"/>
            <a:r>
              <a:rPr lang="en-US" sz="2000" dirty="0" smtClean="0"/>
              <a:t>18:30 end of access</a:t>
            </a:r>
          </a:p>
          <a:p>
            <a:pPr lvl="0"/>
            <a:r>
              <a:rPr lang="en-US" sz="2000" dirty="0" smtClean="0"/>
              <a:t>22:41 </a:t>
            </a:r>
            <a:r>
              <a:rPr lang="en-US" sz="2000" b="1" u="sng" dirty="0" smtClean="0"/>
              <a:t>Stable beams</a:t>
            </a:r>
            <a:r>
              <a:rPr lang="en-US" sz="2000" dirty="0" smtClean="0"/>
              <a:t> Fill #2304</a:t>
            </a:r>
          </a:p>
          <a:p>
            <a:pPr lvl="1"/>
            <a:r>
              <a:rPr lang="en-US" sz="1600" dirty="0" smtClean="0"/>
              <a:t>Peak </a:t>
            </a:r>
            <a:r>
              <a:rPr lang="en-US" sz="1600" dirty="0" err="1" smtClean="0"/>
              <a:t>lumi’s</a:t>
            </a:r>
            <a:r>
              <a:rPr lang="en-US" sz="1600" dirty="0" smtClean="0"/>
              <a:t> ALICE:  296.9353         </a:t>
            </a:r>
            <a:br>
              <a:rPr lang="en-US" sz="1600" dirty="0" smtClean="0"/>
            </a:br>
            <a:r>
              <a:rPr lang="en-US" sz="1600" dirty="0" smtClean="0"/>
              <a:t>        	ATLAS:  381.07175  (???)               </a:t>
            </a:r>
            <a:br>
              <a:rPr lang="en-US" sz="1600" dirty="0" smtClean="0"/>
            </a:br>
            <a:r>
              <a:rPr lang="en-US" sz="1600" dirty="0" smtClean="0"/>
              <a:t>        	CMS:    326.4134  </a:t>
            </a:r>
          </a:p>
          <a:p>
            <a:r>
              <a:rPr lang="en-US" sz="2000" dirty="0" smtClean="0"/>
              <a:t>05:15 Beam dump by operator</a:t>
            </a:r>
          </a:p>
          <a:p>
            <a:r>
              <a:rPr lang="en-US" sz="2000" dirty="0" smtClean="0"/>
              <a:t>08:10 </a:t>
            </a:r>
            <a:r>
              <a:rPr lang="en-US" sz="2000" b="1" u="sng" dirty="0" smtClean="0"/>
              <a:t>Stable beams </a:t>
            </a:r>
            <a:r>
              <a:rPr lang="en-US" sz="2000" dirty="0" smtClean="0"/>
              <a:t>Fill #2305</a:t>
            </a:r>
          </a:p>
          <a:p>
            <a:pPr lvl="1"/>
            <a:r>
              <a:rPr lang="en-US" sz="1600" b="1" dirty="0" smtClean="0">
                <a:solidFill>
                  <a:srgbClr val="FF0000"/>
                </a:solidFill>
              </a:rPr>
              <a:t>Turnaround of 2h55 minutes !!   </a:t>
            </a:r>
          </a:p>
          <a:p>
            <a:pPr lvl="1"/>
            <a:r>
              <a:rPr lang="en-US" sz="1600" dirty="0" smtClean="0"/>
              <a:t>Peak </a:t>
            </a:r>
            <a:r>
              <a:rPr lang="en-US" sz="1600" dirty="0" err="1" smtClean="0"/>
              <a:t>lumi’s</a:t>
            </a:r>
            <a:r>
              <a:rPr lang="en-US" sz="1600" dirty="0" smtClean="0"/>
              <a:t> ALICE:  295     </a:t>
            </a:r>
            <a:br>
              <a:rPr lang="en-US" sz="1600" dirty="0" smtClean="0"/>
            </a:br>
            <a:r>
              <a:rPr lang="en-US" sz="1600" dirty="0" smtClean="0"/>
              <a:t>        	ATLAS:  342                </a:t>
            </a:r>
            <a:br>
              <a:rPr lang="en-US" sz="1600" dirty="0" smtClean="0"/>
            </a:br>
            <a:r>
              <a:rPr lang="en-US" sz="1600" dirty="0" smtClean="0"/>
              <a:t>        	CMS:    307</a:t>
            </a:r>
            <a:r>
              <a:rPr lang="en-US" sz="1800" dirty="0" smtClean="0"/>
              <a:t>  </a:t>
            </a:r>
          </a:p>
          <a:p>
            <a:pPr lvl="2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   </a:t>
            </a:r>
            <a:r>
              <a:rPr lang="en-US" sz="1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19/11/2011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19/11/2011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1052670"/>
            <a:ext cx="8229600" cy="4382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 bwMode="auto">
          <a:xfrm>
            <a:off x="3131800" y="5733320"/>
            <a:ext cx="1080150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699740" y="5877340"/>
            <a:ext cx="18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3h27min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724160" y="5805330"/>
            <a:ext cx="2376330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508130" y="5949350"/>
            <a:ext cx="3096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7h53min</a:t>
            </a:r>
            <a:br>
              <a:rPr lang="en-GB" dirty="0" smtClean="0"/>
            </a:br>
            <a:r>
              <a:rPr lang="en-GB" dirty="0" smtClean="0"/>
              <a:t>Check PC, QPS access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015995"/>
          </a:xfrm>
        </p:spPr>
        <p:txBody>
          <a:bodyPr/>
          <a:lstStyle/>
          <a:p>
            <a:r>
              <a:rPr lang="en-US" dirty="0" smtClean="0"/>
              <a:t>One QPS switch in S12 failed to close. on UA23.RCD.A12B2</a:t>
            </a:r>
          </a:p>
          <a:p>
            <a:r>
              <a:rPr lang="en-US" dirty="0" smtClean="0"/>
              <a:t>Access required to exchange switch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19/11/2011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87220"/>
            <a:ext cx="4019951" cy="376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00:00 to this morning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19/11/2011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89050"/>
            <a:ext cx="8229600" cy="259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430" y="1264835"/>
            <a:ext cx="8209140" cy="230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39440" y="764630"/>
            <a:ext cx="4896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/>
              <a:t>Slightly irregular LHC cycle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Wire scanner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Emittances</a:t>
            </a:r>
            <a:r>
              <a:rPr lang="en-US" dirty="0" smtClean="0"/>
              <a:t>”: values of the first measured bunch:</a:t>
            </a:r>
          </a:p>
          <a:p>
            <a:pPr lvl="1"/>
            <a:r>
              <a:rPr lang="en-US" dirty="0" smtClean="0"/>
              <a:t>Proton equivalent </a:t>
            </a:r>
            <a:r>
              <a:rPr lang="en-US" dirty="0" err="1" smtClean="0"/>
              <a:t>emittances</a:t>
            </a:r>
            <a:endParaRPr lang="en-US" dirty="0" smtClean="0"/>
          </a:p>
          <a:p>
            <a:pPr lvl="1"/>
            <a:r>
              <a:rPr lang="en-US" dirty="0" smtClean="0"/>
              <a:t>Slightly larger than protons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B1H = 2.39 </a:t>
            </a:r>
            <a:br>
              <a:rPr lang="en-US" dirty="0" smtClean="0"/>
            </a:br>
            <a:r>
              <a:rPr lang="en-US" dirty="0" smtClean="0"/>
              <a:t>B1V = 2.48 </a:t>
            </a:r>
            <a:br>
              <a:rPr lang="en-US" dirty="0" smtClean="0"/>
            </a:br>
            <a:r>
              <a:rPr lang="en-US" dirty="0" smtClean="0"/>
              <a:t>B2H = 3.92 </a:t>
            </a:r>
            <a:br>
              <a:rPr lang="en-US" dirty="0" smtClean="0"/>
            </a:br>
            <a:r>
              <a:rPr lang="en-US" dirty="0" smtClean="0"/>
              <a:t>B2V = 3.26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Change WS intensity limits to allow scan of 3e12 charges at injection and 1e12 charges at flat top for ion run.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19/11/2011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RF blow-up during the ramp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19/11/2011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40969"/>
            <a:ext cx="8229600" cy="3223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 bwMode="auto">
          <a:xfrm>
            <a:off x="5508130" y="1412720"/>
            <a:ext cx="0" cy="1368190"/>
          </a:xfrm>
          <a:prstGeom prst="straightConnector1">
            <a:avLst/>
          </a:prstGeom>
          <a:solidFill>
            <a:schemeClr val="accent1"/>
          </a:solidFill>
          <a:ln w="41275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55470" y="980660"/>
            <a:ext cx="432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End up with 1.2 ns bunch length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#2304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19/11/2011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52670"/>
            <a:ext cx="8229600" cy="220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11R5 losses beginning of fill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19/11/2011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33331"/>
            <a:ext cx="8229600" cy="443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19590" y="836640"/>
            <a:ext cx="6048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46 % of dump threshold, reproducible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Pb-Pb</a:t>
            </a:r>
            <a:r>
              <a:rPr lang="en-GB" dirty="0" smtClean="0"/>
              <a:t> </a:t>
            </a:r>
            <a:r>
              <a:rPr lang="en-GB" dirty="0" smtClean="0"/>
              <a:t>physics</a:t>
            </a:r>
          </a:p>
          <a:p>
            <a:r>
              <a:rPr lang="en-GB" sz="2000" dirty="0" smtClean="0"/>
              <a:t>15 minutes CMS at injection: scrape pilot</a:t>
            </a:r>
            <a:endParaRPr lang="en-GB" sz="2000" dirty="0" smtClean="0"/>
          </a:p>
          <a:p>
            <a:endParaRPr lang="en-GB" dirty="0" smtClean="0"/>
          </a:p>
          <a:p>
            <a:r>
              <a:rPr lang="en-GB" sz="2000" dirty="0" smtClean="0"/>
              <a:t>Access</a:t>
            </a:r>
          </a:p>
          <a:p>
            <a:pPr lvl="1"/>
            <a:r>
              <a:rPr lang="en-GB" sz="1800" dirty="0" smtClean="0"/>
              <a:t>Installation of four BLMs for IP2 Aperture checks (4hours)</a:t>
            </a:r>
          </a:p>
          <a:p>
            <a:pPr lvl="1"/>
            <a:r>
              <a:rPr lang="en-GB" sz="1600" dirty="0" smtClean="0"/>
              <a:t>CMS !</a:t>
            </a:r>
          </a:p>
          <a:p>
            <a:pPr lvl="1"/>
            <a:r>
              <a:rPr lang="en-GB" sz="1600" dirty="0" smtClean="0"/>
              <a:t>EPC </a:t>
            </a:r>
            <a:r>
              <a:rPr lang="en-US" sz="1600" dirty="0" smtClean="0"/>
              <a:t>60A corrector (RCBCV10.R3B1)</a:t>
            </a:r>
            <a:endParaRPr lang="en-GB" sz="1600" dirty="0" smtClean="0"/>
          </a:p>
          <a:p>
            <a:pPr lvl="1"/>
            <a:r>
              <a:rPr lang="en-GB" sz="1600" dirty="0" smtClean="0"/>
              <a:t>Some ADT work</a:t>
            </a:r>
          </a:p>
          <a:p>
            <a:pPr lvl="1"/>
            <a:r>
              <a:rPr lang="en-GB" sz="1600" dirty="0" smtClean="0"/>
              <a:t>RF </a:t>
            </a:r>
            <a:r>
              <a:rPr lang="en-US" sz="1600" dirty="0" smtClean="0"/>
              <a:t>7B1 klystron</a:t>
            </a:r>
          </a:p>
          <a:p>
            <a:pPr lvl="1"/>
            <a:r>
              <a:rPr lang="en-US" sz="1600" dirty="0" smtClean="0"/>
              <a:t>12 hours for beam dump switch / generator replacement</a:t>
            </a:r>
          </a:p>
          <a:p>
            <a:pPr lvl="2"/>
            <a:r>
              <a:rPr lang="en-US" sz="1400" dirty="0" smtClean="0"/>
              <a:t>Tuesday 08:00, </a:t>
            </a:r>
            <a:r>
              <a:rPr lang="en-US" sz="1400" smtClean="0"/>
              <a:t>if </a:t>
            </a:r>
            <a:r>
              <a:rPr lang="en-US" sz="1400" smtClean="0"/>
              <a:t>switch stable </a:t>
            </a:r>
            <a:r>
              <a:rPr lang="en-US" sz="1400" dirty="0" smtClean="0"/>
              <a:t>till then </a:t>
            </a: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55349</TotalTime>
  <Words>218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Friday 18th November</vt:lpstr>
      <vt:lpstr>Friday</vt:lpstr>
      <vt:lpstr>QPS</vt:lpstr>
      <vt:lpstr>Friday 00:00 to this morning</vt:lpstr>
      <vt:lpstr>Wire scanner</vt:lpstr>
      <vt:lpstr>RF blow-up during the ramp</vt:lpstr>
      <vt:lpstr>Fill #2304</vt:lpstr>
      <vt:lpstr>11R5 losses beginning of fill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3370</cp:revision>
  <dcterms:created xsi:type="dcterms:W3CDTF">2010-07-26T05:43:59Z</dcterms:created>
  <dcterms:modified xsi:type="dcterms:W3CDTF">2011-11-19T08:30:31Z</dcterms:modified>
</cp:coreProperties>
</file>