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932" r:id="rId2"/>
    <p:sldId id="944" r:id="rId3"/>
    <p:sldId id="945" r:id="rId4"/>
    <p:sldId id="939" r:id="rId5"/>
    <p:sldId id="940" r:id="rId6"/>
    <p:sldId id="941" r:id="rId7"/>
    <p:sldId id="942" r:id="rId8"/>
    <p:sldId id="943" r:id="rId9"/>
    <p:sldId id="933" r:id="rId10"/>
    <p:sldId id="934" r:id="rId11"/>
    <p:sldId id="935" r:id="rId12"/>
    <p:sldId id="936" r:id="rId13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A501"/>
    <a:srgbClr val="008000"/>
    <a:srgbClr val="FF0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97" autoAdjust="0"/>
    <p:restoredTop sz="95238" autoAdjust="0"/>
  </p:normalViewPr>
  <p:slideViewPr>
    <p:cSldViewPr>
      <p:cViewPr varScale="1">
        <p:scale>
          <a:sx n="134" d="100"/>
          <a:sy n="134" d="100"/>
        </p:scale>
        <p:origin x="-128" y="-96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11/3/11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836640"/>
            <a:ext cx="8229600" cy="5111750"/>
          </a:xfrm>
        </p:spPr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back at 17:30</a:t>
            </a:r>
          </a:p>
          <a:p>
            <a:r>
              <a:rPr lang="en-US" dirty="0" smtClean="0"/>
              <a:t>Beam back at 19:00</a:t>
            </a:r>
          </a:p>
          <a:p>
            <a:r>
              <a:rPr lang="en-US" dirty="0" smtClean="0"/>
              <a:t>IR2 aperture until ~03:00</a:t>
            </a:r>
          </a:p>
          <a:p>
            <a:r>
              <a:rPr lang="en-US" dirty="0" smtClean="0"/>
              <a:t>Since then no beam from the SPS:</a:t>
            </a:r>
          </a:p>
          <a:p>
            <a:pPr lvl="1"/>
            <a:r>
              <a:rPr lang="en-US" dirty="0" smtClean="0"/>
              <a:t>Connector problem on MKD</a:t>
            </a:r>
          </a:p>
          <a:p>
            <a:pPr lvl="1"/>
            <a:r>
              <a:rPr lang="en-US" dirty="0" smtClean="0"/>
              <a:t>Connector eroded, needs to be exchanged</a:t>
            </a:r>
          </a:p>
          <a:p>
            <a:r>
              <a:rPr lang="en-US" dirty="0" smtClean="0"/>
              <a:t>Best latest estimate: ~12h from now </a:t>
            </a:r>
            <a:r>
              <a:rPr lang="en-US" dirty="0" smtClean="0">
                <a:sym typeface="Wingdings"/>
              </a:rPr>
              <a:t> Thu ~20:00</a:t>
            </a:r>
          </a:p>
          <a:p>
            <a:r>
              <a:rPr lang="en-US" dirty="0" smtClean="0">
                <a:sym typeface="Wingdings"/>
              </a:rPr>
              <a:t>Best to come back first with low intensity MD?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Wed</a:t>
            </a:r>
            <a:r>
              <a:rPr lang="de-DE" dirty="0" smtClean="0"/>
              <a:t>/Thu 2-3.11.11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0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MD Planning Thu (3.11.)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650543"/>
              </p:ext>
            </p:extLst>
          </p:nvPr>
        </p:nvGraphicFramePr>
        <p:xfrm>
          <a:off x="457200" y="914400"/>
          <a:ext cx="8229601" cy="435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762000"/>
                <a:gridCol w="6333470"/>
                <a:gridCol w="5245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</a:t>
                      </a:r>
                      <a:endParaRPr lang="en-US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Thu</a:t>
                      </a:r>
                      <a:endParaRPr lang="en-US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05:00</a:t>
                      </a:r>
                      <a:endParaRPr lang="en-GB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6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6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marL="12700" marR="12700" marT="12700" marB="0" anchor="ctr"/>
                </a:tc>
              </a:tr>
              <a:tr h="990600"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07:00</a:t>
                      </a:r>
                      <a:endParaRPr lang="en-GB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Injection stability and losses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check steering constraints, define limits for correctors, operational procedure for more stable injection line steering 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B</a:t>
                      </a:r>
                    </a:p>
                  </a:txBody>
                  <a:tcPr marL="12700" marR="12700" marT="12700" marB="0" anchor="ctr"/>
                </a:tc>
              </a:tr>
              <a:tr h="762000"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14:00</a:t>
                      </a:r>
                      <a:endParaRPr lang="en-GB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450 </a:t>
                      </a:r>
                      <a:r>
                        <a:rPr lang="en-US" sz="1800" dirty="0" err="1" smtClean="0"/>
                        <a:t>GeV</a:t>
                      </a:r>
                      <a:r>
                        <a:rPr lang="en-US" sz="1800" baseline="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Quench margin at injection</a:t>
                      </a:r>
                      <a:r>
                        <a:rPr lang="en-US" sz="2000" b="1" u="none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800" i="0" u="none" baseline="0" dirty="0" smtClean="0"/>
                        <a:t>– </a:t>
                      </a:r>
                      <a:r>
                        <a:rPr lang="en-US" sz="1600" i="0" u="none" baseline="0" dirty="0" smtClean="0"/>
                        <a:t>BLM thresholds required at injection, room for optimization</a:t>
                      </a:r>
                      <a:endParaRPr lang="en-US" sz="1800" i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</a:t>
                      </a:r>
                    </a:p>
                  </a:txBody>
                  <a:tcPr marL="12700" marR="12700" marT="12700" marB="0" anchor="ctr"/>
                </a:tc>
              </a:tr>
              <a:tr h="15240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18:00</a:t>
                      </a:r>
                      <a:endParaRPr lang="en-GB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450 </a:t>
                      </a:r>
                      <a:r>
                        <a:rPr lang="en-US" sz="1800" dirty="0" err="1" smtClean="0"/>
                        <a:t>GeV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smtClean="0">
                          <a:sym typeface="Wingdings"/>
                        </a:rPr>
                        <a:t> 3.5 </a:t>
                      </a:r>
                      <a:r>
                        <a:rPr lang="en-US" sz="1800" dirty="0" err="1" smtClean="0">
                          <a:sym typeface="Wingdings"/>
                        </a:rPr>
                        <a:t>TeV</a:t>
                      </a:r>
                      <a:r>
                        <a:rPr lang="en-US" sz="180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Quench margin at 3.5 </a:t>
                      </a:r>
                      <a:r>
                        <a:rPr lang="en-US" sz="2000" b="1" u="sng" dirty="0" err="1" smtClean="0">
                          <a:solidFill>
                            <a:srgbClr val="0000FF"/>
                          </a:solidFill>
                          <a:sym typeface="Wingdings"/>
                        </a:rPr>
                        <a:t>TeV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</a:t>
                      </a:r>
                      <a:r>
                        <a:rPr lang="en-US" sz="1600" i="0" u="none" baseline="0" dirty="0" smtClean="0"/>
                        <a:t>– </a:t>
                      </a:r>
                      <a:r>
                        <a:rPr lang="en-US" sz="1400" i="0" u="none" baseline="0" dirty="0" smtClean="0"/>
                        <a:t> </a:t>
                      </a:r>
                      <a:r>
                        <a:rPr lang="en-US" sz="1600" i="0" u="none" baseline="0" dirty="0" smtClean="0"/>
                        <a:t>apply transverse damper method, confirm May result, longer sustained losses, identify other possible limitations (know already about BLM power supplies);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u="none" baseline="0" dirty="0" smtClean="0"/>
                        <a:t>If any beam left </a:t>
                      </a:r>
                      <a:r>
                        <a:rPr lang="en-US" sz="2000" b="1" i="0" u="sng" baseline="0" dirty="0" smtClean="0">
                          <a:solidFill>
                            <a:srgbClr val="0000FF"/>
                          </a:solidFill>
                        </a:rPr>
                        <a:t>Wire Scanner Quench Test</a:t>
                      </a:r>
                      <a:endParaRPr lang="en-US" sz="1800" b="1" i="0" u="sng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endParaRPr lang="en-US" sz="2000" b="1" dirty="0"/>
                    </a:p>
                  </a:txBody>
                  <a:tcPr marL="12700" marR="12700" marT="12700" marB="0" anchor="ctr"/>
                </a:tc>
              </a:tr>
              <a:tr h="26631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Fri</a:t>
                      </a:r>
                      <a:endParaRPr lang="en-GB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02:00</a:t>
                      </a:r>
                      <a:endParaRPr lang="en-GB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/>
                        <a:t>Ramp down,</a:t>
                      </a:r>
                      <a:r>
                        <a:rPr lang="en-US" sz="1600" b="0" i="1" baseline="0" dirty="0" smtClean="0"/>
                        <a:t> cycle.</a:t>
                      </a:r>
                      <a:endParaRPr lang="en-US" sz="1600" b="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1" dirty="0" smtClean="0"/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13/10/2011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8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MD Planning Fri (4.11.)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001665"/>
              </p:ext>
            </p:extLst>
          </p:nvPr>
        </p:nvGraphicFramePr>
        <p:xfrm>
          <a:off x="457200" y="914400"/>
          <a:ext cx="8229601" cy="4364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762000"/>
                <a:gridCol w="6333470"/>
                <a:gridCol w="5245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</a:t>
                      </a:r>
                      <a:endParaRPr lang="en-US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Fri</a:t>
                      </a:r>
                      <a:endParaRPr lang="en-GB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02:00</a:t>
                      </a:r>
                      <a:endParaRPr lang="en-GB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/>
                        <a:t>Ramp down,</a:t>
                      </a:r>
                      <a:r>
                        <a:rPr lang="en-US" sz="1600" b="0" i="1" baseline="0" dirty="0" smtClean="0"/>
                        <a:t> cycle. </a:t>
                      </a:r>
                      <a:endParaRPr lang="en-US" sz="1600" b="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04:00</a:t>
                      </a:r>
                      <a:endParaRPr lang="en-GB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450 </a:t>
                      </a:r>
                      <a:r>
                        <a:rPr lang="en-US" sz="1800" dirty="0" err="1" smtClean="0"/>
                        <a:t>GeV</a:t>
                      </a:r>
                      <a:r>
                        <a:rPr lang="en-US" sz="1800" dirty="0" smtClean="0"/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Beam instrumentation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1800" dirty="0" smtClean="0"/>
                        <a:t>– </a:t>
                      </a:r>
                      <a:r>
                        <a:rPr lang="en-US" sz="1600" dirty="0" smtClean="0"/>
                        <a:t>understand dynamic aperture in LHC, compare to models, experimental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reference case for upgrade studies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latin typeface="Arial (Body)"/>
                          <a:cs typeface="Arial (Body)"/>
                        </a:rPr>
                        <a:t>B</a:t>
                      </a:r>
                    </a:p>
                  </a:txBody>
                  <a:tcPr marL="12700" marR="12700" marT="12700" marB="0" anchor="ctr"/>
                </a:tc>
              </a:tr>
              <a:tr h="478150">
                <a:tc>
                  <a:txBody>
                    <a:bodyPr/>
                    <a:lstStyle/>
                    <a:p>
                      <a:endParaRPr lang="en-US" sz="18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11:00</a:t>
                      </a:r>
                      <a:endParaRPr lang="en-GB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450</a:t>
                      </a:r>
                      <a:r>
                        <a:rPr lang="en-US" sz="1800" i="0" baseline="0" dirty="0" smtClean="0"/>
                        <a:t> </a:t>
                      </a:r>
                      <a:r>
                        <a:rPr lang="en-US" sz="1800" i="0" baseline="0" dirty="0" err="1" smtClean="0"/>
                        <a:t>GeV</a:t>
                      </a:r>
                      <a:r>
                        <a:rPr lang="en-US" sz="1800" i="0" baseline="0" dirty="0" smtClean="0"/>
                        <a:t>: </a:t>
                      </a:r>
                      <a:r>
                        <a:rPr lang="en-US" sz="2000" b="1" i="0" u="sng" baseline="0" dirty="0" smtClean="0">
                          <a:solidFill>
                            <a:srgbClr val="0000FF"/>
                          </a:solidFill>
                        </a:rPr>
                        <a:t>Beam shape</a:t>
                      </a:r>
                      <a:endParaRPr lang="en-US" sz="1800" b="1" i="0" u="sng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947420">
                <a:tc>
                  <a:txBody>
                    <a:bodyPr/>
                    <a:lstStyle/>
                    <a:p>
                      <a:endParaRPr lang="en-US" sz="18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13:00</a:t>
                      </a:r>
                      <a:endParaRPr lang="en-GB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450 </a:t>
                      </a:r>
                      <a:r>
                        <a:rPr lang="en-US" sz="1800" dirty="0" err="1" smtClean="0"/>
                        <a:t>GeV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>
                          <a:sym typeface="Wingdings"/>
                        </a:rPr>
                        <a:t></a:t>
                      </a:r>
                      <a:r>
                        <a:rPr lang="en-US" sz="1800" dirty="0" smtClean="0">
                          <a:sym typeface="Wingdings"/>
                        </a:rPr>
                        <a:t> 3.5</a:t>
                      </a:r>
                      <a:r>
                        <a:rPr lang="en-US" sz="1800" baseline="0" dirty="0" smtClean="0">
                          <a:sym typeface="Wingdings"/>
                        </a:rPr>
                        <a:t> </a:t>
                      </a:r>
                      <a:r>
                        <a:rPr lang="en-US" sz="1800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80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Longitudinal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beam stability</a:t>
                      </a:r>
                      <a:r>
                        <a:rPr lang="en-US" sz="2000" b="1" u="none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</a:t>
                      </a:r>
                      <a:r>
                        <a:rPr lang="en-US" sz="1600" i="0" baseline="0" dirty="0" smtClean="0">
                          <a:sym typeface="Wingdings"/>
                        </a:rPr>
                        <a:t>– Explore single and multi-bunch stability in longitudinal phase space, instability thresholds, optimal and required RF parameters</a:t>
                      </a:r>
                      <a:endParaRPr lang="en-US" sz="1800" i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latin typeface="Arial (Body)"/>
                          <a:cs typeface="Arial (Body)"/>
                        </a:rPr>
                        <a:t>B</a:t>
                      </a:r>
                    </a:p>
                  </a:txBody>
                  <a:tcPr marL="12700" marR="12700" marT="12700" marB="0" anchor="ctr"/>
                </a:tc>
              </a:tr>
              <a:tr h="291450">
                <a:tc>
                  <a:txBody>
                    <a:bodyPr/>
                    <a:lstStyle/>
                    <a:p>
                      <a:endParaRPr lang="en-US" sz="18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18:00</a:t>
                      </a:r>
                      <a:endParaRPr lang="en-US" sz="18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/>
                        <a:t>Ramp down,</a:t>
                      </a:r>
                      <a:r>
                        <a:rPr lang="en-US" sz="1600" b="0" i="1" baseline="0" dirty="0" smtClean="0"/>
                        <a:t> cycle.</a:t>
                      </a:r>
                      <a:endParaRPr lang="en-US" sz="1600" b="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944880">
                <a:tc>
                  <a:txBody>
                    <a:bodyPr/>
                    <a:lstStyle/>
                    <a:p>
                      <a:endParaRPr lang="en-US" sz="18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20:00</a:t>
                      </a:r>
                      <a:endParaRPr lang="en-US" sz="18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450 </a:t>
                      </a:r>
                      <a:r>
                        <a:rPr lang="en-US" sz="1800" dirty="0" err="1" smtClean="0"/>
                        <a:t>GeV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>
                          <a:sym typeface="Wingdings"/>
                        </a:rPr>
                        <a:t></a:t>
                      </a:r>
                      <a:r>
                        <a:rPr lang="en-US" sz="1800" dirty="0" smtClean="0">
                          <a:sym typeface="Wingdings"/>
                        </a:rPr>
                        <a:t> 3.5</a:t>
                      </a:r>
                      <a:r>
                        <a:rPr lang="en-US" sz="1800" baseline="0" dirty="0" smtClean="0">
                          <a:sym typeface="Wingdings"/>
                        </a:rPr>
                        <a:t> </a:t>
                      </a:r>
                      <a:r>
                        <a:rPr lang="en-US" sz="1800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80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ATS</a:t>
                      </a:r>
                      <a:r>
                        <a:rPr lang="en-US" sz="1800" b="1" u="none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</a:t>
                      </a:r>
                      <a:r>
                        <a:rPr lang="en-US" sz="1800" i="0" baseline="0" dirty="0" smtClean="0">
                          <a:sym typeface="Wingdings"/>
                        </a:rPr>
                        <a:t>– </a:t>
                      </a:r>
                      <a:r>
                        <a:rPr lang="en-US" sz="1600" i="0" baseline="0" dirty="0" smtClean="0">
                          <a:sym typeface="Wingdings"/>
                        </a:rPr>
                        <a:t>Simultaneous squeeze to 0.1m in IR1 and IR5 with pilot beam, test of possible future upgrade optics for LHC</a:t>
                      </a:r>
                      <a:endParaRPr lang="en-US" sz="1800" i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latin typeface="Arial (Body)"/>
                          <a:cs typeface="Arial (Body)"/>
                        </a:rPr>
                        <a:t>A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13/10/2011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6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MD Planning Sat (5.11.)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943778"/>
              </p:ext>
            </p:extLst>
          </p:nvPr>
        </p:nvGraphicFramePr>
        <p:xfrm>
          <a:off x="457200" y="914400"/>
          <a:ext cx="8229601" cy="24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762000"/>
                <a:gridCol w="6333470"/>
                <a:gridCol w="5245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</a:t>
                      </a:r>
                      <a:endParaRPr lang="en-US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Sat</a:t>
                      </a:r>
                      <a:endParaRPr lang="en-GB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02:00</a:t>
                      </a:r>
                      <a:endParaRPr lang="en-GB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/>
                        <a:t>450 </a:t>
                      </a:r>
                      <a:r>
                        <a:rPr lang="en-US" sz="1800" b="0" i="0" dirty="0" err="1" smtClean="0"/>
                        <a:t>GeV</a:t>
                      </a:r>
                      <a:r>
                        <a:rPr lang="en-US" sz="1800" b="0" i="0" dirty="0" smtClean="0"/>
                        <a:t> </a:t>
                      </a:r>
                      <a:r>
                        <a:rPr lang="en-US" sz="1800" b="0" i="0" dirty="0" smtClean="0">
                          <a:sym typeface="Wingdings"/>
                        </a:rPr>
                        <a:t> 3.5 </a:t>
                      </a:r>
                      <a:r>
                        <a:rPr lang="en-US" sz="1800" b="0" i="0" dirty="0" err="1" smtClean="0">
                          <a:sym typeface="Wingdings"/>
                        </a:rPr>
                        <a:t>TeV</a:t>
                      </a:r>
                      <a:r>
                        <a:rPr lang="en-US" sz="1800" b="0" i="0" dirty="0" smtClean="0">
                          <a:sym typeface="Wingdings"/>
                        </a:rPr>
                        <a:t>: </a:t>
                      </a:r>
                      <a:r>
                        <a:rPr lang="en-US" sz="2000" b="1" i="0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Tight collimation settings</a:t>
                      </a:r>
                      <a:endParaRPr lang="en-US" sz="2000" b="1" i="0" u="sng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417860">
                <a:tc>
                  <a:txBody>
                    <a:bodyPr/>
                    <a:lstStyle/>
                    <a:p>
                      <a:endParaRPr lang="en-US" sz="18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/>
                        <a:t>08:00</a:t>
                      </a:r>
                      <a:endParaRPr lang="en-US" sz="1800" b="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/>
                        <a:t>Ramp down,</a:t>
                      </a:r>
                      <a:r>
                        <a:rPr lang="en-US" sz="1800" b="0" i="0" baseline="0" dirty="0" smtClean="0"/>
                        <a:t> </a:t>
                      </a:r>
                      <a:r>
                        <a:rPr lang="en-US" sz="1800" b="0" i="0" dirty="0" smtClean="0"/>
                        <a:t>cycle.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417860">
                <a:tc>
                  <a:txBody>
                    <a:bodyPr/>
                    <a:lstStyle/>
                    <a:p>
                      <a:endParaRPr lang="en-US" sz="18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/>
                        <a:t>10:00</a:t>
                      </a:r>
                      <a:endParaRPr lang="en-US" sz="1800" b="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sng" baseline="0" dirty="0" smtClean="0">
                          <a:solidFill>
                            <a:srgbClr val="0000FF"/>
                          </a:solidFill>
                        </a:rPr>
                        <a:t>Combined ramp &amp; squeeze</a:t>
                      </a:r>
                      <a:endParaRPr lang="en-US" sz="2000" b="0" i="0" baseline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417860">
                <a:tc>
                  <a:txBody>
                    <a:bodyPr/>
                    <a:lstStyle/>
                    <a:p>
                      <a:endParaRPr lang="en-US" sz="18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/>
                        <a:t>14:00</a:t>
                      </a:r>
                      <a:endParaRPr lang="en-US" sz="1800" b="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/>
                        <a:t>End of MD#4. Ramp</a:t>
                      </a:r>
                      <a:r>
                        <a:rPr lang="en-US" sz="1800" b="0" i="0" baseline="0" dirty="0" smtClean="0"/>
                        <a:t> down and cycle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417860">
                <a:tc>
                  <a:txBody>
                    <a:bodyPr/>
                    <a:lstStyle/>
                    <a:p>
                      <a:endParaRPr lang="en-US" sz="18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/>
                        <a:t>16:00</a:t>
                      </a:r>
                      <a:endParaRPr lang="en-US" sz="1800" b="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baseline="0" dirty="0" smtClean="0"/>
                        <a:t>Start of ion commissioning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13/10/2011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6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836640"/>
            <a:ext cx="8785220" cy="5688790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performed aperture measurements in IR2 with different crossing angle configurations and </a:t>
            </a:r>
            <a:r>
              <a:rPr lang="en-US" dirty="0" err="1"/>
              <a:t>betastar</a:t>
            </a:r>
            <a:r>
              <a:rPr lang="en-US" dirty="0"/>
              <a:t> = 1m. These measurements complement the first measurement campaign of the 29th of October and provide a coverage of both sides of the aperture.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time, measurements were performed for a different polarity and a different amplitude of the vertical crossing angle: +120 </a:t>
            </a:r>
            <a:r>
              <a:rPr lang="en-US" dirty="0" err="1"/>
              <a:t>urad</a:t>
            </a:r>
            <a:r>
              <a:rPr lang="en-US" dirty="0"/>
              <a:t> (B1 notation) compared to -80 </a:t>
            </a:r>
            <a:r>
              <a:rPr lang="en-US" dirty="0" err="1"/>
              <a:t>urad</a:t>
            </a:r>
            <a:r>
              <a:rPr lang="en-US" dirty="0"/>
              <a:t> of the previous </a:t>
            </a:r>
            <a:r>
              <a:rPr lang="en-US" dirty="0" err="1"/>
              <a:t>nmeasurements</a:t>
            </a:r>
            <a:r>
              <a:rPr lang="en-US" dirty="0"/>
              <a:t>. The aperture was probed for B1 and B2 separately with additional crossing bumps added on top of the nominal crossing. The </a:t>
            </a:r>
            <a:r>
              <a:rPr lang="en-US" dirty="0" err="1"/>
              <a:t>lumi</a:t>
            </a:r>
            <a:r>
              <a:rPr lang="en-US" dirty="0"/>
              <a:t> scan angles and an additional external 4-C bump were used (same knobs as in the previous measurements).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aperture measurements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7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620610"/>
            <a:ext cx="8785220" cy="5688790"/>
          </a:xfrm>
        </p:spPr>
        <p:txBody>
          <a:bodyPr/>
          <a:lstStyle/>
          <a:p>
            <a:r>
              <a:rPr lang="en-US" sz="1600" dirty="0" smtClean="0"/>
              <a:t>B1 </a:t>
            </a:r>
            <a:r>
              <a:rPr lang="en-US" sz="1600" dirty="0"/>
              <a:t>- V -&gt; </a:t>
            </a:r>
            <a:r>
              <a:rPr lang="en-US" sz="1600" b="1" dirty="0">
                <a:solidFill>
                  <a:srgbClr val="FF0000"/>
                </a:solidFill>
              </a:rPr>
              <a:t>Unknown bottleneck found for a TCT opening of 12.5 to 13.0 </a:t>
            </a:r>
            <a:r>
              <a:rPr lang="en-US" sz="1600" b="1" dirty="0" err="1" smtClean="0">
                <a:solidFill>
                  <a:srgbClr val="FF0000"/>
                </a:solidFill>
              </a:rPr>
              <a:t>sigmas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B2 </a:t>
            </a:r>
            <a:r>
              <a:rPr lang="en-US" sz="1600" dirty="0"/>
              <a:t>- V -&gt; </a:t>
            </a:r>
            <a:r>
              <a:rPr lang="en-US" sz="1600" b="1" dirty="0">
                <a:solidFill>
                  <a:srgbClr val="008000"/>
                </a:solidFill>
              </a:rPr>
              <a:t>Triplet aperture found for a TCT opening of 15.0 to 15.5 </a:t>
            </a:r>
            <a:r>
              <a:rPr lang="en-US" sz="1600" b="1" dirty="0" err="1" smtClean="0">
                <a:solidFill>
                  <a:srgbClr val="008000"/>
                </a:solidFill>
              </a:rPr>
              <a:t>sigmas</a:t>
            </a:r>
            <a:endParaRPr lang="en-US" sz="1600" b="1" dirty="0" smtClean="0">
              <a:solidFill>
                <a:srgbClr val="008000"/>
              </a:solidFill>
            </a:endParaRPr>
          </a:p>
          <a:p>
            <a:r>
              <a:rPr lang="en-US" sz="1600" dirty="0" smtClean="0"/>
              <a:t>For </a:t>
            </a:r>
            <a:r>
              <a:rPr lang="en-US" sz="1600" dirty="0"/>
              <a:t>B1, the bottleneck is located somewhere upstream of the TCTVB.4L2. Its location could not be identified. For B2, the bottleneck is found at the triplet R2 as </a:t>
            </a:r>
            <a:r>
              <a:rPr lang="en-US" sz="1600" dirty="0" smtClean="0"/>
              <a:t>expected.</a:t>
            </a:r>
          </a:p>
          <a:p>
            <a:r>
              <a:rPr lang="en-US" sz="1600" dirty="0" smtClean="0"/>
              <a:t>TCTVB </a:t>
            </a:r>
            <a:r>
              <a:rPr lang="en-US" sz="1600" dirty="0"/>
              <a:t>collimators were aligned around the reference orbit for precise aperture measurements. After the B2 measurement, the TCTVB.4R2 was re-</a:t>
            </a:r>
            <a:r>
              <a:rPr lang="en-US" sz="1600" dirty="0" err="1"/>
              <a:t>centred</a:t>
            </a:r>
            <a:r>
              <a:rPr lang="en-US" sz="1600" dirty="0"/>
              <a:t> around the beam for precise beam envelope determination. We found 4.57 sigma, as calculated from the collimator gap </a:t>
            </a:r>
            <a:r>
              <a:rPr lang="en-US" sz="1600" dirty="0" smtClean="0"/>
              <a:t>measurement.</a:t>
            </a:r>
          </a:p>
          <a:p>
            <a:r>
              <a:rPr lang="en-US" sz="1600" dirty="0" smtClean="0"/>
              <a:t>Like </a:t>
            </a:r>
            <a:r>
              <a:rPr lang="en-US" sz="1600" dirty="0"/>
              <a:t>usual, apertures are given in terms of the TCT opening when the aperture bottleneck is moved from the TCT to the triplet (these results depend </a:t>
            </a:r>
            <a:r>
              <a:rPr lang="en-US" sz="1600" dirty="0" err="1"/>
              <a:t>sligthly</a:t>
            </a:r>
            <a:r>
              <a:rPr lang="en-US" sz="1600" dirty="0"/>
              <a:t> on the bump shape - to be corrected offline). The nominal sigma for a 3.5um normalized </a:t>
            </a:r>
            <a:r>
              <a:rPr lang="en-US" sz="1600" dirty="0" err="1"/>
              <a:t>emittance</a:t>
            </a:r>
            <a:r>
              <a:rPr lang="en-US" sz="1600" dirty="0"/>
              <a:t> is </a:t>
            </a:r>
            <a:r>
              <a:rPr lang="en-US" sz="1600" dirty="0" smtClean="0"/>
              <a:t>assumed.</a:t>
            </a:r>
          </a:p>
          <a:p>
            <a:r>
              <a:rPr lang="en-US" sz="1600" dirty="0" smtClean="0"/>
              <a:t>Note </a:t>
            </a:r>
            <a:r>
              <a:rPr lang="en-US" sz="1600" dirty="0"/>
              <a:t>that for B2, the TCDD.4L2 (movable mask in front of D1 for the incoming B1) was found to limit the B2 aperture at about ~14-15 </a:t>
            </a:r>
            <a:r>
              <a:rPr lang="en-US" sz="1600" dirty="0" err="1"/>
              <a:t>sigmas</a:t>
            </a:r>
            <a:r>
              <a:rPr lang="en-US" sz="1600" dirty="0"/>
              <a:t>. Showers on the L2 side disappeared when the TCDD mask was moved to +/-15mm. This is not expected and should be investigated </a:t>
            </a:r>
            <a:r>
              <a:rPr lang="en-US" sz="1600" dirty="0" smtClean="0"/>
              <a:t>further.</a:t>
            </a:r>
          </a:p>
          <a:p>
            <a:r>
              <a:rPr lang="en-US" sz="1600" dirty="0" smtClean="0"/>
              <a:t>We </a:t>
            </a:r>
            <a:r>
              <a:rPr lang="en-US" sz="1600" dirty="0"/>
              <a:t>could not repeat the aperture measurement for the negative Xing configuration and for an amplitude of -120urad because the beams were dumped due to losses from a </a:t>
            </a:r>
            <a:r>
              <a:rPr lang="en-US" sz="1600" dirty="0" err="1"/>
              <a:t>colliamtor</a:t>
            </a:r>
            <a:r>
              <a:rPr lang="en-US" sz="1600" dirty="0"/>
              <a:t> movement. </a:t>
            </a:r>
            <a:endParaRPr lang="en-US" sz="1600" dirty="0" smtClean="0"/>
          </a:p>
          <a:p>
            <a:r>
              <a:rPr lang="en-US" sz="1600" dirty="0" smtClean="0"/>
              <a:t>Note </a:t>
            </a:r>
            <a:r>
              <a:rPr lang="en-US" sz="1600" dirty="0"/>
              <a:t>that we established reference orbit for both signs of the external Xing with amplitudes of +/-120urad and for these two configurations we established beam-based collimator </a:t>
            </a:r>
            <a:r>
              <a:rPr lang="en-US" sz="1600" dirty="0" err="1" smtClean="0"/>
              <a:t>alignement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Parasitically</a:t>
            </a:r>
            <a:r>
              <a:rPr lang="en-US" sz="1600" dirty="0"/>
              <a:t>, we measured tune shifts and coupling as a function of bump amplitudes to be used to quantify the effect of triplet field quality.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Summary of the measurements for Xing = +120 </a:t>
            </a:r>
            <a:r>
              <a:rPr lang="en-US" sz="2400" dirty="0" err="1"/>
              <a:t>urad</a:t>
            </a:r>
            <a:r>
              <a:rPr lang="en-US" sz="2400" dirty="0"/>
              <a:t>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4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hoto 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29" r="-1012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6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hoto 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29" r="-1012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8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hoto 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29" r="-1012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4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hoto 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29" r="-1012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1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hoto 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9" b="841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5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MD Planning Wed (2.11.)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790212"/>
              </p:ext>
            </p:extLst>
          </p:nvPr>
        </p:nvGraphicFramePr>
        <p:xfrm>
          <a:off x="467430" y="917030"/>
          <a:ext cx="8229601" cy="395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100"/>
                <a:gridCol w="792110"/>
                <a:gridCol w="6192860"/>
                <a:gridCol w="5245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</a:t>
                      </a:r>
                      <a:endParaRPr lang="en-US" dirty="0"/>
                    </a:p>
                  </a:txBody>
                  <a:tcPr/>
                </a:tc>
              </a:tr>
              <a:tr h="306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Wed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07:00</a:t>
                      </a:r>
                      <a:endParaRPr lang="en-GB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6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6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/>
                    </a:p>
                  </a:txBody>
                  <a:tcPr marL="12700" marR="12700" marT="12700" marB="0" anchor="ctr"/>
                </a:tc>
              </a:tr>
              <a:tr h="151883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09:00</a:t>
                      </a:r>
                      <a:endParaRPr lang="en-GB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sng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800" b="0" i="0" u="none" strike="sng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800" b="0" i="0" u="none" strike="sng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sng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kumimoji="0" lang="en-US" sz="1800" b="0" i="0" u="none" strike="sng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3.5 </a:t>
                      </a:r>
                      <a:r>
                        <a:rPr kumimoji="0" lang="en-US" sz="1800" b="0" i="0" u="none" strike="sng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TeV</a:t>
                      </a:r>
                      <a:r>
                        <a:rPr kumimoji="0" lang="en-US" sz="1800" b="0" i="0" u="none" strike="sng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: </a:t>
                      </a:r>
                      <a:r>
                        <a:rPr kumimoji="0" lang="en-US" sz="2000" b="1" i="0" u="sng" strike="sng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ATS and tight collimation settings </a:t>
                      </a:r>
                      <a:r>
                        <a:rPr kumimoji="0" lang="en-US" sz="1600" b="0" i="0" u="none" strike="sng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Squeeze in IR1&amp;5 to 40cm beta*. Optics correction. Collide (no crossing angle). Show adequate protection with tight collimation settings. Show full protection. Provides 2.5 times higher pile-up potential…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/>
                        <a:t>A</a:t>
                      </a:r>
                    </a:p>
                  </a:txBody>
                  <a:tcPr marL="12700" marR="12700" marT="12700" marB="0" anchor="ctr"/>
                </a:tc>
              </a:tr>
              <a:tr h="32909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19:00</a:t>
                      </a:r>
                      <a:endParaRPr lang="en-GB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down, cycle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/>
                    </a:p>
                  </a:txBody>
                  <a:tcPr marL="12700" marR="12700" marT="12700" marB="0" anchor="ctr"/>
                </a:tc>
              </a:tr>
              <a:tr h="104251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21:00</a:t>
                      </a:r>
                      <a:endParaRPr lang="en-GB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</a:t>
                      </a:r>
                      <a:r>
                        <a:rPr lang="en-US" sz="1800" noProof="0" dirty="0" smtClean="0"/>
                        <a:t>3.5 </a:t>
                      </a:r>
                      <a:r>
                        <a:rPr lang="en-US" sz="1800" noProof="0" dirty="0" err="1" smtClean="0"/>
                        <a:t>TeV</a:t>
                      </a:r>
                      <a:r>
                        <a:rPr lang="en-US" sz="1800" noProof="0" dirty="0" smtClean="0"/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IR2 Aperture Measurement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600" i="0" noProof="0" dirty="0" smtClean="0"/>
                        <a:t>To verify parameters for ion commissioning, part</a:t>
                      </a:r>
                      <a:r>
                        <a:rPr lang="en-US" sz="1600" i="0" baseline="0" noProof="0" dirty="0" smtClean="0"/>
                        <a:t> of early commissioning</a:t>
                      </a:r>
                      <a:endParaRPr lang="en-US" sz="1800" i="0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/>
                        <a:t>B</a:t>
                      </a:r>
                    </a:p>
                  </a:txBody>
                  <a:tcPr marL="12700" marR="12700" marT="12700" marB="0"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Thu</a:t>
                      </a:r>
                      <a:endParaRPr lang="en-US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05:00</a:t>
                      </a:r>
                      <a:endParaRPr lang="en-GB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6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6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/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13/10/2011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1744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48107</TotalTime>
  <Words>1100</Words>
  <Application>Microsoft Macintosh PowerPoint</Application>
  <PresentationFormat>On-screen Show (4:3)</PresentationFormat>
  <Paragraphs>123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Pixel</vt:lpstr>
      <vt:lpstr>Wed/Thu 2-3.11.11</vt:lpstr>
      <vt:lpstr>Summary of aperture measurements:</vt:lpstr>
      <vt:lpstr>Summary of the measurements for Xing = +120 urad: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Draft MD Planning Wed (2.11.)</vt:lpstr>
      <vt:lpstr>Draft MD Planning Thu (3.11.)</vt:lpstr>
      <vt:lpstr>Draft MD Planning Fri (4.11.)</vt:lpstr>
      <vt:lpstr>Draft MD Planning Sat (5.11.)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Ralph Assmann</cp:lastModifiedBy>
  <cp:revision>2066</cp:revision>
  <dcterms:created xsi:type="dcterms:W3CDTF">2010-10-13T07:44:28Z</dcterms:created>
  <dcterms:modified xsi:type="dcterms:W3CDTF">2011-11-03T08:18:43Z</dcterms:modified>
</cp:coreProperties>
</file>