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0"/>
  </p:notesMasterIdLst>
  <p:handoutMasterIdLst>
    <p:handoutMasterId r:id="rId21"/>
  </p:handoutMasterIdLst>
  <p:sldIdLst>
    <p:sldId id="932" r:id="rId2"/>
    <p:sldId id="934" r:id="rId3"/>
    <p:sldId id="933" r:id="rId4"/>
    <p:sldId id="942" r:id="rId5"/>
    <p:sldId id="943" r:id="rId6"/>
    <p:sldId id="945" r:id="rId7"/>
    <p:sldId id="946" r:id="rId8"/>
    <p:sldId id="940" r:id="rId9"/>
    <p:sldId id="944" r:id="rId10"/>
    <p:sldId id="954" r:id="rId11"/>
    <p:sldId id="941" r:id="rId12"/>
    <p:sldId id="947" r:id="rId13"/>
    <p:sldId id="948" r:id="rId14"/>
    <p:sldId id="949" r:id="rId15"/>
    <p:sldId id="950" r:id="rId16"/>
    <p:sldId id="951" r:id="rId17"/>
    <p:sldId id="952" r:id="rId18"/>
    <p:sldId id="953" r:id="rId19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501"/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97" autoAdjust="0"/>
    <p:restoredTop sz="95238" autoAdjust="0"/>
  </p:normalViewPr>
  <p:slideViewPr>
    <p:cSldViewPr>
      <p:cViewPr varScale="1">
        <p:scale>
          <a:sx n="133" d="100"/>
          <a:sy n="133" d="100"/>
        </p:scale>
        <p:origin x="-144" y="-112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10/31/11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836640"/>
            <a:ext cx="8229600" cy="5111750"/>
          </a:xfrm>
        </p:spPr>
        <p:txBody>
          <a:bodyPr/>
          <a:lstStyle/>
          <a:p>
            <a:r>
              <a:rPr lang="en-US" dirty="0" smtClean="0"/>
              <a:t>Machine in excellent shape. No issues…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Mon/Tue 31.10.11 – 1.11.11</a:t>
            </a:r>
            <a:endParaRPr lang="de-DE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0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410833" b="-410833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Re-</a:t>
            </a:r>
            <a:r>
              <a:rPr lang="de-DE" dirty="0" err="1" smtClean="0"/>
              <a:t>phasing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30" y="1340710"/>
            <a:ext cx="8281150" cy="653329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 bwMode="auto">
          <a:xfrm>
            <a:off x="4716020" y="2276840"/>
            <a:ext cx="504070" cy="72010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65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764630"/>
            <a:ext cx="8785220" cy="5760800"/>
          </a:xfrm>
        </p:spPr>
        <p:txBody>
          <a:bodyPr/>
          <a:lstStyle/>
          <a:p>
            <a:r>
              <a:rPr lang="de-DE" dirty="0" err="1" smtClean="0"/>
              <a:t>Analyzing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aperture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comparing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Wednesday</a:t>
            </a:r>
            <a:r>
              <a:rPr lang="de-DE" dirty="0" smtClean="0"/>
              <a:t> (8h30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LMC):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an additional </a:t>
            </a:r>
            <a:r>
              <a:rPr lang="de-DE" dirty="0" err="1" smtClean="0"/>
              <a:t>aperture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Perform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in </a:t>
            </a:r>
            <a:r>
              <a:rPr lang="de-DE" dirty="0" err="1" smtClean="0"/>
              <a:t>slot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combined</a:t>
            </a:r>
            <a:r>
              <a:rPr lang="de-DE" dirty="0" smtClean="0"/>
              <a:t> </a:t>
            </a:r>
            <a:r>
              <a:rPr lang="de-DE" dirty="0" err="1" smtClean="0"/>
              <a:t>ramp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squeeze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Wednesday</a:t>
            </a:r>
            <a:r>
              <a:rPr lang="de-DE" dirty="0" smtClean="0">
                <a:sym typeface="Wingdings"/>
              </a:rPr>
              <a:t> 21:00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Thursday</a:t>
            </a:r>
            <a:r>
              <a:rPr lang="de-DE" dirty="0" smtClean="0">
                <a:sym typeface="Wingdings"/>
              </a:rPr>
              <a:t> 05:00.</a:t>
            </a:r>
          </a:p>
          <a:p>
            <a:pPr lvl="1"/>
            <a:r>
              <a:rPr lang="de-DE" dirty="0" err="1" smtClean="0">
                <a:sym typeface="Wingdings"/>
              </a:rPr>
              <a:t>Perform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combined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ramp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squeeze</a:t>
            </a:r>
            <a:r>
              <a:rPr lang="de-DE" dirty="0" smtClean="0">
                <a:sym typeface="Wingdings"/>
              </a:rPr>
              <a:t> MD </a:t>
            </a:r>
            <a:r>
              <a:rPr lang="de-DE" dirty="0" err="1" smtClean="0">
                <a:sym typeface="Wingdings"/>
              </a:rPr>
              <a:t>Saturday</a:t>
            </a:r>
            <a:r>
              <a:rPr lang="de-DE" dirty="0" smtClean="0">
                <a:sym typeface="Wingdings"/>
              </a:rPr>
              <a:t> 06:00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14:00.</a:t>
            </a:r>
          </a:p>
          <a:p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early</a:t>
            </a:r>
            <a:r>
              <a:rPr lang="de-DE" dirty="0" smtClean="0"/>
              <a:t> </a:t>
            </a:r>
            <a:r>
              <a:rPr lang="de-DE" dirty="0" err="1" smtClean="0"/>
              <a:t>cross</a:t>
            </a:r>
            <a:r>
              <a:rPr lang="de-DE" dirty="0" smtClean="0"/>
              <a:t>-check </a:t>
            </a:r>
            <a:r>
              <a:rPr lang="de-DE" dirty="0" err="1" smtClean="0"/>
              <a:t>of</a:t>
            </a:r>
            <a:r>
              <a:rPr lang="de-DE" dirty="0" smtClean="0"/>
              <a:t> IR2 </a:t>
            </a:r>
            <a:r>
              <a:rPr lang="de-DE" dirty="0" err="1" smtClean="0"/>
              <a:t>aperture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1m </a:t>
            </a:r>
            <a:r>
              <a:rPr lang="de-DE" dirty="0" smtClean="0">
                <a:latin typeface="Symbol" charset="2"/>
                <a:cs typeface="Symbol" charset="2"/>
              </a:rPr>
              <a:t>b</a:t>
            </a:r>
            <a:r>
              <a:rPr lang="de-DE" baseline="30000" dirty="0" smtClean="0"/>
              <a:t>*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IR2 </a:t>
            </a:r>
            <a:r>
              <a:rPr lang="de-DE" dirty="0" err="1" smtClean="0"/>
              <a:t>Aperture</a:t>
            </a:r>
            <a:r>
              <a:rPr lang="de-DE" dirty="0" smtClean="0"/>
              <a:t> Follow-</a:t>
            </a:r>
            <a:r>
              <a:rPr lang="de-DE" dirty="0" err="1" smtClean="0"/>
              <a:t>up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6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692620"/>
            <a:ext cx="8641200" cy="5760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mtClean="0"/>
              <a:t>We have 3 sets of settings</a:t>
            </a:r>
          </a:p>
          <a:p>
            <a:pPr lvl="1">
              <a:lnSpc>
                <a:spcPct val="120000"/>
              </a:lnSpc>
            </a:pPr>
            <a:r>
              <a:rPr lang="en-GB" sz="1800" smtClean="0"/>
              <a:t>for pilot intensity (~1e10)</a:t>
            </a:r>
          </a:p>
          <a:p>
            <a:pPr lvl="1">
              <a:lnSpc>
                <a:spcPct val="120000"/>
              </a:lnSpc>
            </a:pPr>
            <a:r>
              <a:rPr lang="en-GB" sz="1800" smtClean="0"/>
              <a:t>for nominal beam (~1.3e11)</a:t>
            </a:r>
          </a:p>
          <a:p>
            <a:pPr lvl="1">
              <a:lnSpc>
                <a:spcPct val="120000"/>
              </a:lnSpc>
            </a:pPr>
            <a:r>
              <a:rPr lang="en-GB" sz="1800" smtClean="0"/>
              <a:t>for high intensity (~3e11)</a:t>
            </a:r>
            <a:endParaRPr lang="en-GB" sz="2400" smtClean="0"/>
          </a:p>
          <a:p>
            <a:pPr>
              <a:lnSpc>
                <a:spcPct val="120000"/>
              </a:lnSpc>
            </a:pPr>
            <a:r>
              <a:rPr lang="en-GB" smtClean="0"/>
              <a:t>If the damper is running with low intensity settings (for example for ions/p) it is important that before any new beam with a different (i.e. higher) bunch intensity is injected </a:t>
            </a:r>
            <a:r>
              <a:rPr lang="en-GB" b="1" smtClean="0"/>
              <a:t>D. Valuch or W. Hoefle must be contacted to change settings</a:t>
            </a:r>
            <a:r>
              <a:rPr lang="en-GB" smtClean="0"/>
              <a:t>.</a:t>
            </a:r>
          </a:p>
          <a:p>
            <a:pPr>
              <a:lnSpc>
                <a:spcPct val="120000"/>
              </a:lnSpc>
            </a:pPr>
            <a:r>
              <a:rPr lang="en-GB" smtClean="0"/>
              <a:t>Leaving ADT beam position modules at high gain (i.e. for pilot bunch intensity) and injecting nominal or high intensity bunches could damage the front-ends. </a:t>
            </a:r>
            <a:r>
              <a:rPr lang="en-GB" b="1" smtClean="0"/>
              <a:t>It is not sufficient to switch off the damper to protect our electronics!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ADT </a:t>
            </a:r>
            <a:r>
              <a:rPr lang="de-DE" dirty="0" err="1" smtClean="0"/>
              <a:t>Procedure</a:t>
            </a: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sz="2400" i="1" dirty="0" smtClean="0"/>
              <a:t>(Daniel </a:t>
            </a:r>
            <a:r>
              <a:rPr lang="de-DE" sz="2400" i="1" dirty="0" err="1"/>
              <a:t>and</a:t>
            </a:r>
            <a:r>
              <a:rPr lang="de-DE" sz="2400" i="1" dirty="0"/>
              <a:t> Wolfgang)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0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111750"/>
          </a:xfrm>
        </p:spPr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n </a:t>
            </a:r>
            <a:r>
              <a:rPr lang="de-DE" dirty="0" err="1"/>
              <a:t>preparation</a:t>
            </a:r>
            <a:r>
              <a:rPr lang="de-DE" dirty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BI </a:t>
            </a:r>
            <a:r>
              <a:rPr lang="de-DE" dirty="0"/>
              <a:t>MD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/>
              <a:t>a 10-</a:t>
            </a:r>
            <a:r>
              <a:rPr lang="de-DE" dirty="0" smtClean="0"/>
              <a:t>15 min </a:t>
            </a:r>
            <a:r>
              <a:rPr lang="de-DE" dirty="0" err="1"/>
              <a:t>access</a:t>
            </a:r>
            <a:r>
              <a:rPr lang="de-DE" dirty="0"/>
              <a:t> in US45 </a:t>
            </a:r>
            <a:r>
              <a:rPr lang="de-DE" dirty="0" err="1"/>
              <a:t>and</a:t>
            </a:r>
            <a:r>
              <a:rPr lang="de-DE" dirty="0"/>
              <a:t> UA43 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tunnel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RF </a:t>
            </a:r>
            <a:r>
              <a:rPr lang="de-DE" dirty="0" err="1"/>
              <a:t>zone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) 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 smtClean="0"/>
              <a:t>setup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matching</a:t>
            </a:r>
            <a:r>
              <a:rPr lang="de-DE" dirty="0"/>
              <a:t> </a:t>
            </a:r>
            <a:r>
              <a:rPr lang="de-DE" dirty="0" err="1" smtClean="0"/>
              <a:t>monitor</a:t>
            </a:r>
            <a:endParaRPr lang="de-DE" dirty="0"/>
          </a:p>
          <a:p>
            <a:pPr lvl="1"/>
            <a:r>
              <a:rPr lang="de-DE" dirty="0" smtClean="0"/>
              <a:t>a </a:t>
            </a:r>
            <a:r>
              <a:rPr lang="de-DE" dirty="0" err="1"/>
              <a:t>special</a:t>
            </a:r>
            <a:r>
              <a:rPr lang="de-DE" dirty="0"/>
              <a:t> BPM </a:t>
            </a:r>
            <a:r>
              <a:rPr lang="de-DE" dirty="0" err="1"/>
              <a:t>designed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observe</a:t>
            </a:r>
            <a:r>
              <a:rPr lang="de-DE" dirty="0"/>
              <a:t> betatron </a:t>
            </a:r>
            <a:r>
              <a:rPr lang="de-DE" dirty="0" err="1"/>
              <a:t>oscillation</a:t>
            </a:r>
            <a:r>
              <a:rPr lang="de-DE" dirty="0"/>
              <a:t>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 smtClean="0"/>
              <a:t>injection</a:t>
            </a:r>
            <a:endParaRPr lang="de-DE" dirty="0"/>
          </a:p>
          <a:p>
            <a:r>
              <a:rPr lang="de-DE" dirty="0" smtClean="0"/>
              <a:t>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scheduled</a:t>
            </a:r>
            <a:r>
              <a:rPr lang="de-DE" dirty="0" smtClean="0"/>
              <a:t> in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 smtClean="0"/>
              <a:t>slot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none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: plan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ramp</a:t>
            </a:r>
            <a:r>
              <a:rPr lang="de-DE" dirty="0"/>
              <a:t> down just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MD.</a:t>
            </a:r>
            <a:endParaRPr lang="de-DE" dirty="0"/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 MD </a:t>
            </a:r>
            <a:r>
              <a:rPr lang="de-DE" dirty="0" err="1" smtClean="0"/>
              <a:t>Preparation</a:t>
            </a:r>
            <a:r>
              <a:rPr lang="de-DE" dirty="0" smtClean="0"/>
              <a:t>   </a:t>
            </a:r>
            <a:r>
              <a:rPr lang="de-DE" sz="2400" i="1" dirty="0" smtClean="0"/>
              <a:t>(F. </a:t>
            </a:r>
            <a:r>
              <a:rPr lang="de-DE" sz="2400" i="1" dirty="0" err="1" smtClean="0"/>
              <a:t>Roncarollo</a:t>
            </a:r>
            <a:r>
              <a:rPr lang="de-DE" sz="2400" i="1" dirty="0" smtClean="0"/>
              <a:t> et al)</a:t>
            </a:r>
            <a:endParaRPr lang="de-DE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4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836640"/>
            <a:ext cx="8641200" cy="5616780"/>
          </a:xfrm>
        </p:spPr>
        <p:txBody>
          <a:bodyPr/>
          <a:lstStyle/>
          <a:p>
            <a:r>
              <a:rPr lang="de-DE" dirty="0" smtClean="0"/>
              <a:t>After MD an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/>
              <a:t>disable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MKA </a:t>
            </a:r>
            <a:r>
              <a:rPr lang="de-DE" dirty="0" err="1" smtClean="0"/>
              <a:t>kicker</a:t>
            </a:r>
            <a:r>
              <a:rPr lang="de-DE" dirty="0" smtClean="0"/>
              <a:t>.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2 </a:t>
            </a:r>
            <a:r>
              <a:rPr lang="de-DE" dirty="0" err="1" smtClean="0"/>
              <a:t>hours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reserved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allocated</a:t>
            </a:r>
            <a:r>
              <a:rPr lang="de-DE" dirty="0" smtClean="0"/>
              <a:t> MD time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subsequent </a:t>
            </a:r>
            <a:r>
              <a:rPr lang="de-DE" dirty="0" err="1" smtClean="0"/>
              <a:t>pre-cycle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Non-linear MD   </a:t>
            </a:r>
            <a:r>
              <a:rPr lang="de-DE" sz="2400" i="1" dirty="0" smtClean="0"/>
              <a:t>(M. </a:t>
            </a:r>
            <a:r>
              <a:rPr lang="de-DE" sz="2400" i="1" dirty="0" err="1" smtClean="0"/>
              <a:t>Giovannozzi</a:t>
            </a:r>
            <a:r>
              <a:rPr lang="de-DE" sz="2400" i="1" dirty="0" smtClean="0"/>
              <a:t> et al)</a:t>
            </a:r>
            <a:endParaRPr lang="de-DE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05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 smtClean="0"/>
              <a:t>Planning Tue (1.11.)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255989"/>
              </p:ext>
            </p:extLst>
          </p:nvPr>
        </p:nvGraphicFramePr>
        <p:xfrm>
          <a:off x="467430" y="904330"/>
          <a:ext cx="8229601" cy="528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370"/>
                <a:gridCol w="762000"/>
                <a:gridCol w="634370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84573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Tue</a:t>
                      </a:r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01:00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/>
                        <a:t>450 </a:t>
                      </a:r>
                      <a:r>
                        <a:rPr lang="en-US" sz="1800" b="0" i="0" dirty="0" err="1" smtClean="0"/>
                        <a:t>GeV</a:t>
                      </a:r>
                      <a:r>
                        <a:rPr lang="en-US" sz="1800" b="0" i="0" dirty="0" smtClean="0"/>
                        <a:t>: </a:t>
                      </a:r>
                      <a:r>
                        <a:rPr lang="en-US" sz="2000" b="1" i="0" u="sng" dirty="0" smtClean="0">
                          <a:solidFill>
                            <a:srgbClr val="0000FF"/>
                          </a:solidFill>
                        </a:rPr>
                        <a:t>TDI Vacuum</a:t>
                      </a:r>
                      <a:r>
                        <a:rPr lang="en-US" sz="2000" b="1" i="0" u="none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400" b="0" i="0" u="none" dirty="0" smtClean="0">
                          <a:solidFill>
                            <a:srgbClr val="000000"/>
                          </a:solidFill>
                        </a:rPr>
                        <a:t>–</a:t>
                      </a:r>
                      <a:r>
                        <a:rPr lang="en-US" sz="1400" b="0" i="0" u="none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</a:rPr>
                        <a:t>understand source of heating, check for </a:t>
                      </a:r>
                      <a:r>
                        <a:rPr lang="en-US" sz="1600" b="0" i="0" u="none" dirty="0" err="1" smtClean="0">
                          <a:solidFill>
                            <a:schemeClr val="tx1"/>
                          </a:solidFill>
                        </a:rPr>
                        <a:t>HOM’s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800" b="0" i="0" u="none" dirty="0" smtClean="0">
                          <a:solidFill>
                            <a:schemeClr val="tx1"/>
                          </a:solidFill>
                        </a:rPr>
                        <a:t>Parasitically: </a:t>
                      </a:r>
                      <a:r>
                        <a:rPr lang="en-US" sz="1800" b="1" i="0" u="sng" dirty="0" smtClean="0">
                          <a:solidFill>
                            <a:srgbClr val="0000FF"/>
                          </a:solidFill>
                        </a:rPr>
                        <a:t>UFO studies</a:t>
                      </a:r>
                      <a:endParaRPr lang="en-US" sz="2000" b="1" i="0" u="sng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685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</a:rPr>
                        <a:t>UFO studies</a:t>
                      </a:r>
                      <a:r>
                        <a:rPr lang="en-US" sz="1600" baseline="0" dirty="0" smtClean="0"/>
                        <a:t> - </a:t>
                      </a:r>
                      <a:r>
                        <a:rPr lang="en-US" sz="1600" i="0" baseline="0" dirty="0" smtClean="0"/>
                        <a:t>Understanding UFO’s and possible limitations. Parasitically: scraping setup &amp; first tests (on other beam?)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C</a:t>
                      </a:r>
                      <a:endParaRPr lang="en-US" sz="2000" b="1" i="0" dirty="0"/>
                    </a:p>
                  </a:txBody>
                  <a:tcPr marL="12700" marR="12700" marT="12700" marB="0" anchor="ctr"/>
                </a:tc>
              </a:tr>
              <a:tr h="10033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11:00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Scraping for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beam shape</a:t>
                      </a:r>
                      <a:r>
                        <a:rPr lang="en-US" sz="1600" baseline="0" dirty="0" smtClean="0"/>
                        <a:t> -</a:t>
                      </a:r>
                      <a:r>
                        <a:rPr lang="en-US" sz="1600" i="0" baseline="0" dirty="0" smtClean="0"/>
                        <a:t> More accurate beam models for machine protection studies and beam loss simulations (high intensity tails)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/>
                    </a:p>
                  </a:txBody>
                  <a:tcPr marL="12700" marR="12700" marT="12700" marB="0"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Wingdings"/>
                        </a:rPr>
                        <a:t> 3.5</a:t>
                      </a:r>
                      <a:r>
                        <a:rPr lang="en-US" sz="18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LR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beam-beam with 25ns</a:t>
                      </a:r>
                      <a:r>
                        <a:rPr lang="en-US" sz="20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smtClean="0">
                          <a:sym typeface="Wingdings"/>
                        </a:rPr>
                        <a:t>– </a:t>
                      </a:r>
                      <a:r>
                        <a:rPr lang="en-US" sz="1600" i="0" baseline="0" dirty="0" smtClean="0">
                          <a:sym typeface="Wingdings"/>
                        </a:rPr>
                        <a:t>Assess required crossing angle and achievable beta* (performance) with 25ns</a:t>
                      </a:r>
                      <a:endParaRPr lang="en-US" sz="1600" i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21:00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  <a:tr h="9779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Beam instrumentation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Improvements of LHC beam measurements. One goal: calibrated BSRT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emittance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data for beam1 and beam2 at 3.5TeV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306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07:00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9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 smtClean="0"/>
              <a:t>Planning Wed (2.11.)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804494"/>
              </p:ext>
            </p:extLst>
          </p:nvPr>
        </p:nvGraphicFramePr>
        <p:xfrm>
          <a:off x="467430" y="917030"/>
          <a:ext cx="8229601" cy="3959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0"/>
                <a:gridCol w="792110"/>
                <a:gridCol w="619286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06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07:00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  <a:tr h="151883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ATS and tight collimation settings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Squeeze in IR1&amp;5 to 40cm beta*. Optics correction. Collide (no crossing angle). Show adequate protection with tight collimation settings. Show full protection. Provides 2.5 times higher pile-up potential…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2909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down, cycle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  <a:tr h="104251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800" noProof="0" dirty="0" smtClean="0"/>
                        <a:t>3.5 </a:t>
                      </a:r>
                      <a:r>
                        <a:rPr lang="en-US" sz="1800" noProof="0" dirty="0" err="1" smtClean="0"/>
                        <a:t>TeV</a:t>
                      </a:r>
                      <a:r>
                        <a:rPr lang="en-US" sz="1800" noProof="0" dirty="0" smtClean="0"/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Combined ramp &amp; squeeze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i="0" noProof="0" dirty="0" smtClean="0"/>
                        <a:t>Feasibility of changing the LHC optics during the ramp. Gain ~7min (400s) per ramp initially. Higher efficiency for physics</a:t>
                      </a:r>
                      <a:endParaRPr lang="en-US" sz="1800" i="0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06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 smtClean="0"/>
              <a:t>Planning Thu (3.11.)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665076"/>
              </p:ext>
            </p:extLst>
          </p:nvPr>
        </p:nvGraphicFramePr>
        <p:xfrm>
          <a:off x="457200" y="914400"/>
          <a:ext cx="8229601" cy="435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762000"/>
                <a:gridCol w="633347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marL="12700" marR="12700" marT="12700" marB="0" anchor="ctr"/>
                </a:tc>
              </a:tr>
              <a:tr h="99060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07:00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Injection stability and losses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check steering constraints, define limits for correctors, operational procedure for more stable injection line steering 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76200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baseline="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Quench margin at injection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800" i="0" u="none" baseline="0" dirty="0" smtClean="0"/>
                        <a:t>– </a:t>
                      </a:r>
                      <a:r>
                        <a:rPr lang="en-US" sz="1600" i="0" u="none" baseline="0" dirty="0" smtClean="0"/>
                        <a:t>BLM thresholds required at injection, room for optimization</a:t>
                      </a:r>
                      <a:endParaRPr lang="en-US" sz="1800" i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15240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19:00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ym typeface="Wingdings"/>
                        </a:rPr>
                        <a:t> 3.5 </a:t>
                      </a:r>
                      <a:r>
                        <a:rPr lang="en-US" sz="180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Quench margin at 3.5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TeV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1600" i="0" u="none" baseline="0" dirty="0" smtClean="0"/>
                        <a:t>– </a:t>
                      </a:r>
                      <a:r>
                        <a:rPr lang="en-US" sz="1400" i="0" u="none" baseline="0" dirty="0" smtClean="0"/>
                        <a:t> </a:t>
                      </a:r>
                      <a:r>
                        <a:rPr lang="en-US" sz="1600" i="0" u="none" baseline="0" dirty="0" smtClean="0"/>
                        <a:t>apply transverse damper method, confirm May result, longer sustained losses, identify other possible limitations (know already about BLM power supplies);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u="none" baseline="0" dirty="0" smtClean="0"/>
                        <a:t>If any beam left </a:t>
                      </a:r>
                      <a:r>
                        <a:rPr lang="en-US" sz="2000" b="1" i="0" u="sng" baseline="0" dirty="0" smtClean="0">
                          <a:solidFill>
                            <a:srgbClr val="0000FF"/>
                          </a:solidFill>
                        </a:rPr>
                        <a:t>Wire Scanner Quench Test</a:t>
                      </a:r>
                      <a:endParaRPr lang="en-US" sz="1800" b="1" i="0" u="sng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en-US" sz="2000" b="1" dirty="0"/>
                    </a:p>
                  </a:txBody>
                  <a:tcPr marL="12700" marR="12700" marT="12700" marB="0" anchor="ctr"/>
                </a:tc>
              </a:tr>
              <a:tr h="26631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Fri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cycle. Access for MKA (preparation non-linear MD).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1" dirty="0" smtClean="0"/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61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 smtClean="0"/>
              <a:t>Planning Fri (4.11.)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197811"/>
              </p:ext>
            </p:extLst>
          </p:nvPr>
        </p:nvGraphicFramePr>
        <p:xfrm>
          <a:off x="457200" y="914400"/>
          <a:ext cx="8229601" cy="466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762000"/>
                <a:gridCol w="6333470"/>
                <a:gridCol w="524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Fri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cycle. Access for MKA (preparation non-linear MD).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05:00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</a:rPr>
                        <a:t>Non-linear dynamics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1800" dirty="0" smtClean="0"/>
                        <a:t>– </a:t>
                      </a:r>
                      <a:r>
                        <a:rPr lang="en-US" sz="1600" dirty="0" smtClean="0"/>
                        <a:t>understand dynamic aperture in LHC, compare to models, experimental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reference case for upgrade studies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latin typeface="Arial (Body)"/>
                          <a:cs typeface="Arial (Body)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94742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13:00</a:t>
                      </a:r>
                      <a:endParaRPr lang="en-GB" sz="180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>
                          <a:sym typeface="Wingdings"/>
                        </a:rPr>
                        <a:t></a:t>
                      </a:r>
                      <a:r>
                        <a:rPr lang="en-US" sz="1800" dirty="0" smtClean="0">
                          <a:sym typeface="Wingdings"/>
                        </a:rPr>
                        <a:t> 3.5</a:t>
                      </a:r>
                      <a:r>
                        <a:rPr lang="en-US" sz="18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Longitudinal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beam stability</a:t>
                      </a:r>
                      <a:r>
                        <a:rPr lang="en-US" sz="2000" b="1" u="none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1600" i="0" baseline="0" dirty="0" smtClean="0">
                          <a:sym typeface="Wingdings"/>
                        </a:rPr>
                        <a:t>– Explore single and multi-bunch stability in longitudinal phase space, instability thresholds, optimal and required RF parameters</a:t>
                      </a:r>
                      <a:endParaRPr lang="en-US" sz="1800" i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latin typeface="Arial (Body)"/>
                          <a:cs typeface="Arial (Body)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</a:tr>
              <a:tr h="29145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21:00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cycle.</a:t>
                      </a: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94488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23:00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450 </a:t>
                      </a:r>
                      <a:r>
                        <a:rPr lang="en-US" sz="1800" dirty="0" err="1" smtClean="0"/>
                        <a:t>GeV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>
                          <a:sym typeface="Wingdings"/>
                        </a:rPr>
                        <a:t></a:t>
                      </a:r>
                      <a:r>
                        <a:rPr lang="en-US" sz="1800" dirty="0" smtClean="0">
                          <a:sym typeface="Wingdings"/>
                        </a:rPr>
                        <a:t> 3.5</a:t>
                      </a:r>
                      <a:r>
                        <a:rPr lang="en-US" sz="1800" baseline="0" dirty="0" smtClean="0">
                          <a:sym typeface="Wingdings"/>
                        </a:rPr>
                        <a:t> </a:t>
                      </a:r>
                      <a:r>
                        <a:rPr lang="en-US" sz="1800" baseline="0" dirty="0" err="1" smtClean="0">
                          <a:sym typeface="Wingdings"/>
                        </a:rPr>
                        <a:t>TeV</a:t>
                      </a:r>
                      <a:r>
                        <a:rPr lang="en-US" sz="18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ATS</a:t>
                      </a:r>
                      <a:r>
                        <a:rPr lang="en-US" sz="1800" b="1" u="none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1800" i="0" baseline="0" dirty="0" smtClean="0">
                          <a:sym typeface="Wingdings"/>
                        </a:rPr>
                        <a:t>– </a:t>
                      </a:r>
                      <a:r>
                        <a:rPr lang="en-US" sz="1600" i="0" baseline="0" dirty="0" smtClean="0">
                          <a:sym typeface="Wingdings"/>
                        </a:rPr>
                        <a:t>Simultaneous squeeze to 0.1m in IR1 and IR5 with pilot beam, test of possible future upgrade optics for LHC</a:t>
                      </a:r>
                      <a:endParaRPr lang="en-US" sz="1800" i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58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/>
                        <a:t>Sat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05:00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/>
                        <a:t>Ramp down,</a:t>
                      </a:r>
                      <a:r>
                        <a:rPr lang="en-US" sz="1600" b="0" i="1" baseline="0" dirty="0" smtClean="0"/>
                        <a:t> cycle</a:t>
                      </a:r>
                      <a:r>
                        <a:rPr lang="en-US" sz="1800" b="0" i="1" baseline="0" dirty="0" smtClean="0"/>
                        <a:t>.</a:t>
                      </a:r>
                      <a:endParaRPr lang="en-US" sz="18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417860">
                <a:tc>
                  <a:txBody>
                    <a:bodyPr/>
                    <a:lstStyle/>
                    <a:p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1" i="0" dirty="0" smtClean="0"/>
                        <a:t>06:00</a:t>
                      </a:r>
                      <a:endParaRPr lang="en-US" sz="1800" b="1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/>
                        <a:t>End of MD #4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dirty="0" smtClean="0"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9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</a:t>
            </a:r>
            <a:r>
              <a:rPr lang="en-US" dirty="0" smtClean="0"/>
              <a:t>Planning Sun – Mon (30. – 31.10.)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24741"/>
              </p:ext>
            </p:extLst>
          </p:nvPr>
        </p:nvGraphicFramePr>
        <p:xfrm>
          <a:off x="467430" y="914400"/>
          <a:ext cx="82296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90"/>
                <a:gridCol w="792110"/>
                <a:gridCol w="6264870"/>
                <a:gridCol w="524531"/>
              </a:tblGrid>
              <a:tr h="392962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</a:t>
                      </a:r>
                      <a:endParaRPr lang="en-US" dirty="0"/>
                    </a:p>
                  </a:txBody>
                  <a:tcPr/>
                </a:tc>
              </a:tr>
              <a:tr h="385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Sun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16:00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24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18:00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Dry run ATS optics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21:00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7805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23:00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 </a:t>
                      </a:r>
                      <a:r>
                        <a:rPr lang="en-US" sz="18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GeV</a:t>
                      </a:r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</a:t>
                      </a:r>
                      <a:r>
                        <a:rPr lang="en-US" sz="2000" b="1" i="0" u="sng" strike="noStrike" noProof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Tune working points</a:t>
                      </a:r>
                      <a:r>
                        <a:rPr lang="en-US" sz="2000" b="1" i="0" u="none" strike="noStrike" baseline="0" noProof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–</a:t>
                      </a:r>
                      <a:r>
                        <a:rPr lang="en-US" sz="1400" b="0" i="0" u="none" strike="noStrike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half integer WP, more space for tune footprint, lower crossing angle, lower beta*, …</a:t>
                      </a:r>
                      <a:endParaRPr lang="en-US" sz="18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Mon</a:t>
                      </a:r>
                      <a:endParaRPr lang="en-US" sz="18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07:00</a:t>
                      </a:r>
                      <a:endParaRPr lang="en-US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3.5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TeV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Proton-Lead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feasibility of new physics scenario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dirty="0" smtClean="0"/>
                        <a:t>A/B</a:t>
                      </a:r>
                    </a:p>
                  </a:txBody>
                  <a:tcPr marL="12700" marR="12700" marT="1270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800" i="0" dirty="0" smtClean="0"/>
                        <a:t>23:00</a:t>
                      </a:r>
                      <a:endParaRPr lang="en-GB" sz="18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down,</a:t>
                      </a:r>
                      <a:r>
                        <a:rPr lang="en-US" sz="1600" b="0" i="1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</a:t>
                      </a:r>
                      <a:endParaRPr lang="en-US" sz="1600" b="0" i="1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 smtClean="0"/>
              <a:t>LHC morning report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1-11-11, 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8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390" y="836640"/>
            <a:ext cx="8785220" cy="5688790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I</a:t>
            </a:r>
            <a:r>
              <a:rPr lang="en-US" sz="2000" dirty="0" smtClean="0"/>
              <a:t>njected </a:t>
            </a:r>
            <a:r>
              <a:rPr lang="en-US" sz="2000" b="1" u="sng" dirty="0"/>
              <a:t>4 </a:t>
            </a:r>
            <a:r>
              <a:rPr lang="en-US" sz="2000" b="1" u="sng" dirty="0" smtClean="0"/>
              <a:t>ion bunches </a:t>
            </a:r>
            <a:r>
              <a:rPr lang="en-US" sz="2000" b="1" u="sng" dirty="0"/>
              <a:t>in </a:t>
            </a:r>
            <a:r>
              <a:rPr lang="en-US" sz="2000" b="1" u="sng" dirty="0" smtClean="0"/>
              <a:t>B2</a:t>
            </a:r>
            <a:r>
              <a:rPr lang="en-US" sz="2000" b="1" u="sng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then injected </a:t>
            </a:r>
            <a:r>
              <a:rPr lang="en-US" sz="2000" b="1" u="sng" dirty="0"/>
              <a:t>protons in B1</a:t>
            </a:r>
            <a:r>
              <a:rPr lang="en-US" sz="2000" dirty="0"/>
              <a:t>. 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smtClean="0"/>
              <a:t>Put </a:t>
            </a:r>
            <a:r>
              <a:rPr lang="en-US" sz="2000" dirty="0"/>
              <a:t>308 proton bunches in (4x72 +18) in and saw </a:t>
            </a:r>
            <a:r>
              <a:rPr lang="en-US" sz="2000" b="1" u="sng" dirty="0"/>
              <a:t>no noticeable effect on the </a:t>
            </a:r>
            <a:r>
              <a:rPr lang="en-US" sz="2000" b="1" u="sng" dirty="0" err="1"/>
              <a:t>Pb</a:t>
            </a:r>
            <a:r>
              <a:rPr lang="en-US" sz="2000" b="1" u="sng" dirty="0"/>
              <a:t> beam</a:t>
            </a:r>
            <a:r>
              <a:rPr lang="en-US" sz="2000" dirty="0"/>
              <a:t>. </a:t>
            </a:r>
            <a:endParaRPr lang="en-US" sz="2000" dirty="0" smtClean="0"/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smtClean="0"/>
              <a:t>Could </a:t>
            </a:r>
            <a:r>
              <a:rPr lang="en-US" sz="2000" dirty="0"/>
              <a:t>not complete the filling of </a:t>
            </a:r>
            <a:r>
              <a:rPr lang="en-US" sz="2000" dirty="0" smtClean="0"/>
              <a:t>the </a:t>
            </a:r>
            <a:r>
              <a:rPr lang="en-US" sz="2000" dirty="0"/>
              <a:t>protons due to the filling scheme with injections offset by 2.5 ns, which caused the BI instrumentation to give misleading </a:t>
            </a:r>
            <a:r>
              <a:rPr lang="en-US" sz="2000" dirty="0" smtClean="0"/>
              <a:t>readings.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smtClean="0"/>
              <a:t>Also</a:t>
            </a:r>
            <a:r>
              <a:rPr lang="en-US" sz="2000" dirty="0"/>
              <a:t>, </a:t>
            </a:r>
            <a:r>
              <a:rPr lang="en-US" sz="2000" dirty="0" smtClean="0"/>
              <a:t>changing </a:t>
            </a:r>
            <a:r>
              <a:rPr lang="en-US" sz="2000" dirty="0"/>
              <a:t>of </a:t>
            </a:r>
            <a:r>
              <a:rPr lang="en-US" sz="2000" dirty="0" smtClean="0"/>
              <a:t>hyper-cycles </a:t>
            </a:r>
            <a:r>
              <a:rPr lang="en-US" sz="2000" dirty="0"/>
              <a:t>with Fidel running caused some settings mismatches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could </a:t>
            </a:r>
            <a:r>
              <a:rPr lang="en-US" sz="2000" dirty="0"/>
              <a:t>not trim Q or Q'. The Q' was ~8 for the horizontal and 4 for the </a:t>
            </a:r>
            <a:r>
              <a:rPr lang="en-US" sz="2000" dirty="0" smtClean="0"/>
              <a:t>vertical.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D</a:t>
            </a:r>
            <a:r>
              <a:rPr lang="en-US" sz="2000" dirty="0" smtClean="0"/>
              <a:t>umped </a:t>
            </a:r>
            <a:r>
              <a:rPr lang="en-US" sz="2000" dirty="0"/>
              <a:t>both beams and </a:t>
            </a:r>
            <a:r>
              <a:rPr lang="en-US" sz="2000" dirty="0" smtClean="0"/>
              <a:t>reset </a:t>
            </a:r>
            <a:r>
              <a:rPr lang="en-US" sz="2000" dirty="0"/>
              <a:t>the circuits to </a:t>
            </a:r>
            <a:r>
              <a:rPr lang="en-US" sz="2000" dirty="0" smtClean="0"/>
              <a:t>injection. </a:t>
            </a: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dirty="0"/>
              <a:t>prepared to ramp 2 proton pilots and 2 </a:t>
            </a:r>
            <a:r>
              <a:rPr lang="en-US" sz="2000" dirty="0" err="1"/>
              <a:t>Pb</a:t>
            </a:r>
            <a:r>
              <a:rPr lang="en-US" sz="2000" dirty="0"/>
              <a:t> </a:t>
            </a:r>
            <a:r>
              <a:rPr lang="en-US" sz="2000" dirty="0" smtClean="0"/>
              <a:t>pilots.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smtClean="0"/>
              <a:t>Successful </a:t>
            </a:r>
            <a:r>
              <a:rPr lang="en-US" sz="2000" b="1" u="sng" dirty="0" smtClean="0"/>
              <a:t>ramp</a:t>
            </a:r>
            <a:r>
              <a:rPr lang="en-US" sz="2000" dirty="0" smtClean="0"/>
              <a:t>…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000" b="1" u="sng" dirty="0" smtClean="0"/>
              <a:t>Re-phase RF </a:t>
            </a:r>
            <a:r>
              <a:rPr lang="en-US" sz="2000" dirty="0" smtClean="0"/>
              <a:t>to timing for collision in ATLAS and CMS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MD Report: p –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  </a:t>
            </a:r>
            <a:r>
              <a:rPr lang="de-DE" sz="2000" i="1" dirty="0" smtClean="0"/>
              <a:t>(J. Jowett et al)</a:t>
            </a:r>
            <a:endParaRPr lang="de-DE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9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46" b="32059"/>
          <a:stretch/>
        </p:blipFill>
        <p:spPr>
          <a:xfrm>
            <a:off x="500034" y="1000108"/>
            <a:ext cx="8229600" cy="346845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First 2011 </a:t>
            </a:r>
            <a:r>
              <a:rPr lang="de-DE" dirty="0" err="1" smtClean="0"/>
              <a:t>ion</a:t>
            </a:r>
            <a:r>
              <a:rPr lang="de-DE" dirty="0" smtClean="0"/>
              <a:t> </a:t>
            </a:r>
            <a:r>
              <a:rPr lang="de-DE" dirty="0" err="1" smtClean="0"/>
              <a:t>beams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48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686" t="50294" r="-7686"/>
          <a:stretch/>
        </p:blipFill>
        <p:spPr>
          <a:xfrm>
            <a:off x="-324680" y="836640"/>
            <a:ext cx="10029164" cy="309643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Ion </a:t>
            </a:r>
            <a:r>
              <a:rPr lang="de-DE" dirty="0" err="1" smtClean="0"/>
              <a:t>bunch</a:t>
            </a:r>
            <a:r>
              <a:rPr lang="de-DE" dirty="0" smtClean="0"/>
              <a:t> </a:t>
            </a:r>
            <a:r>
              <a:rPr lang="de-DE" dirty="0" err="1" smtClean="0"/>
              <a:t>lengthening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4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4590" r="-459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Ion </a:t>
            </a:r>
            <a:r>
              <a:rPr lang="de-DE" dirty="0" err="1" smtClean="0"/>
              <a:t>emittance</a:t>
            </a:r>
            <a:r>
              <a:rPr lang="de-DE" dirty="0" smtClean="0"/>
              <a:t> </a:t>
            </a:r>
            <a:r>
              <a:rPr lang="de-DE" dirty="0" err="1" smtClean="0"/>
              <a:t>growth</a:t>
            </a:r>
            <a:r>
              <a:rPr lang="de-DE" dirty="0" smtClean="0"/>
              <a:t> 3rd </a:t>
            </a:r>
            <a:r>
              <a:rPr lang="de-DE" dirty="0" err="1" smtClean="0"/>
              <a:t>fill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0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4590" r="-4590"/>
          <a:stretch>
            <a:fillRect/>
          </a:stretch>
        </p:blipFill>
        <p:spPr>
          <a:xfrm>
            <a:off x="500034" y="981620"/>
            <a:ext cx="8229600" cy="5111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Ion </a:t>
            </a:r>
            <a:r>
              <a:rPr lang="de-DE" dirty="0" err="1"/>
              <a:t>emittance</a:t>
            </a:r>
            <a:r>
              <a:rPr lang="de-DE" dirty="0"/>
              <a:t> </a:t>
            </a:r>
            <a:r>
              <a:rPr lang="de-DE" dirty="0" err="1"/>
              <a:t>growth</a:t>
            </a:r>
            <a:r>
              <a:rPr lang="de-DE" dirty="0"/>
              <a:t> </a:t>
            </a:r>
            <a:r>
              <a:rPr lang="de-DE" dirty="0" smtClean="0"/>
              <a:t>4th </a:t>
            </a:r>
            <a:r>
              <a:rPr lang="de-DE" dirty="0" err="1"/>
              <a:t>fill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4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0373" r="-10373"/>
          <a:stretch>
            <a:fillRect/>
          </a:stretch>
        </p:blipFill>
        <p:spPr>
          <a:xfrm>
            <a:off x="500063" y="1000125"/>
            <a:ext cx="8229600" cy="5111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First p –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 </a:t>
            </a:r>
            <a:r>
              <a:rPr lang="de-DE" dirty="0" err="1" smtClean="0"/>
              <a:t>beams</a:t>
            </a:r>
            <a:r>
              <a:rPr lang="de-DE" dirty="0" smtClean="0"/>
              <a:t> in LHC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06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0373" r="-10373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Ramp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 –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beams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1-11-11, RA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5707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48096</TotalTime>
  <Words>1359</Words>
  <Application>Microsoft Macintosh PowerPoint</Application>
  <PresentationFormat>On-screen Show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Mon/Tue 31.10.11 – 1.11.11</vt:lpstr>
      <vt:lpstr>MD Planning Sun – Mon (30. – 31.10.)</vt:lpstr>
      <vt:lpstr>MD Report: p – lead test   (J. Jowett et al)</vt:lpstr>
      <vt:lpstr>First 2011 ion beams</vt:lpstr>
      <vt:lpstr>Ion bunch lengthening</vt:lpstr>
      <vt:lpstr>Ion emittance growth 3rd fill</vt:lpstr>
      <vt:lpstr>Ion emittance growth 4th fill</vt:lpstr>
      <vt:lpstr>First p – lead stored beams in LHC</vt:lpstr>
      <vt:lpstr>Ramp of p – lead beams</vt:lpstr>
      <vt:lpstr>Re-phasing</vt:lpstr>
      <vt:lpstr>IR2 Aperture Follow-up</vt:lpstr>
      <vt:lpstr>ADT Procedure   (Daniel and Wolfgang)</vt:lpstr>
      <vt:lpstr>BI MD Preparation   (F. Roncarollo et al)</vt:lpstr>
      <vt:lpstr>Non-linear MD   (M. Giovannozzi et al)</vt:lpstr>
      <vt:lpstr>MD Planning Tue (1.11.)</vt:lpstr>
      <vt:lpstr>MD Planning Wed (2.11.)</vt:lpstr>
      <vt:lpstr>MD Planning Thu (3.11.)</vt:lpstr>
      <vt:lpstr>MD Planning Fri (4.11.)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Ralph Assmann</cp:lastModifiedBy>
  <cp:revision>2061</cp:revision>
  <dcterms:created xsi:type="dcterms:W3CDTF">2010-10-13T07:44:28Z</dcterms:created>
  <dcterms:modified xsi:type="dcterms:W3CDTF">2011-10-31T22:01:38Z</dcterms:modified>
</cp:coreProperties>
</file>