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2"/>
  </p:notesMasterIdLst>
  <p:sldIdLst>
    <p:sldId id="733" r:id="rId2"/>
    <p:sldId id="718" r:id="rId3"/>
    <p:sldId id="719" r:id="rId4"/>
    <p:sldId id="728" r:id="rId5"/>
    <p:sldId id="723" r:id="rId6"/>
    <p:sldId id="721" r:id="rId7"/>
    <p:sldId id="724" r:id="rId8"/>
    <p:sldId id="730" r:id="rId9"/>
    <p:sldId id="731" r:id="rId10"/>
    <p:sldId id="732" r:id="rId11"/>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a:srgbClr val="960663"/>
    <a:srgbClr val="FF3300"/>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2" autoAdjust="0"/>
    <p:restoredTop sz="93882" autoAdjust="0"/>
  </p:normalViewPr>
  <p:slideViewPr>
    <p:cSldViewPr>
      <p:cViewPr varScale="1">
        <p:scale>
          <a:sx n="82" d="100"/>
          <a:sy n="82" d="100"/>
        </p:scale>
        <p:origin x="-1422"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dirty="0"/>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dirty="0"/>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28600" y="36957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1-11-11, RA</a:t>
            </a:r>
            <a:endParaRPr lang="en-US"/>
          </a:p>
        </p:txBody>
      </p:sp>
      <p:sp>
        <p:nvSpPr>
          <p:cNvPr id="3" name="Footer Placeholder 2"/>
          <p:cNvSpPr>
            <a:spLocks noGrp="1"/>
          </p:cNvSpPr>
          <p:nvPr>
            <p:ph type="ftr" sz="quarter" idx="11"/>
          </p:nvPr>
        </p:nvSpPr>
        <p:spPr/>
        <p:txBody>
          <a:bodyPr/>
          <a:lstStyle/>
          <a:p>
            <a:r>
              <a:rPr lang="en-US" smtClean="0"/>
              <a:t>LHC morning report</a:t>
            </a:r>
            <a:endParaRPr lang="en-US"/>
          </a:p>
        </p:txBody>
      </p:sp>
      <p:sp>
        <p:nvSpPr>
          <p:cNvPr id="4" name="Slide Number Placeholder 3"/>
          <p:cNvSpPr>
            <a:spLocks noGrp="1"/>
          </p:cNvSpPr>
          <p:nvPr>
            <p:ph type="sldNum" sz="quarter" idx="12"/>
          </p:nvPr>
        </p:nvSpPr>
        <p:spPr/>
        <p:txBody>
          <a:bodyPr/>
          <a:lstStyle/>
          <a:p>
            <a:fld id="{C6BCD098-AF97-4460-B818-4576B73752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p:nvPicPr>
        <p:blipFill>
          <a:blip r:embed="rId7"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p:nvPicPr>
        <p:blipFill>
          <a:blip r:embed="rId7"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r>
              <a:rPr lang="en-US" smtClean="0"/>
              <a:t>1-11-11, RA</a:t>
            </a:r>
            <a:endParaRPr lang="en-US" dirty="0"/>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morning report</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 Planning Tue (1.11.)</a:t>
            </a:r>
            <a:endParaRPr lang="en-US"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xmlns:mv="urn:schemas-microsoft-com:mac:vml" xmlns:mc="http://schemas.openxmlformats.org/markup-compatibility/2006" val="2568705923"/>
              </p:ext>
            </p:extLst>
          </p:nvPr>
        </p:nvGraphicFramePr>
        <p:xfrm>
          <a:off x="467430" y="904330"/>
          <a:ext cx="8229601" cy="5443130"/>
        </p:xfrm>
        <a:graphic>
          <a:graphicData uri="http://schemas.openxmlformats.org/drawingml/2006/table">
            <a:tbl>
              <a:tblPr firstRow="1" bandRow="1">
                <a:tableStyleId>{5C22544A-7EE6-4342-B048-85BDC9FD1C3A}</a:tableStyleId>
              </a:tblPr>
              <a:tblGrid>
                <a:gridCol w="599370"/>
                <a:gridCol w="762000"/>
                <a:gridCol w="6343700"/>
                <a:gridCol w="524531"/>
              </a:tblGrid>
              <a:tr h="370840">
                <a:tc>
                  <a:txBody>
                    <a:bodyPr/>
                    <a:lstStyle/>
                    <a:p>
                      <a:r>
                        <a:rPr lang="en-US" dirty="0" smtClean="0"/>
                        <a:t>Day</a:t>
                      </a:r>
                      <a:endParaRPr lang="en-US" dirty="0"/>
                    </a:p>
                  </a:txBody>
                  <a:tcPr/>
                </a:tc>
                <a:tc>
                  <a:txBody>
                    <a:bodyPr/>
                    <a:lstStyle/>
                    <a:p>
                      <a:r>
                        <a:rPr lang="en-US" dirty="0" smtClean="0"/>
                        <a:t>Time</a:t>
                      </a:r>
                      <a:endParaRPr lang="en-US" dirty="0"/>
                    </a:p>
                  </a:txBody>
                  <a:tcPr/>
                </a:tc>
                <a:tc>
                  <a:txBody>
                    <a:bodyPr/>
                    <a:lstStyle/>
                    <a:p>
                      <a:r>
                        <a:rPr lang="en-US" dirty="0" smtClean="0"/>
                        <a:t>MD</a:t>
                      </a:r>
                      <a:endParaRPr lang="en-US" dirty="0"/>
                    </a:p>
                  </a:txBody>
                  <a:tcPr/>
                </a:tc>
                <a:tc>
                  <a:txBody>
                    <a:bodyPr/>
                    <a:lstStyle/>
                    <a:p>
                      <a:r>
                        <a:rPr lang="en-US" dirty="0" smtClean="0"/>
                        <a:t>MP</a:t>
                      </a:r>
                      <a:endParaRPr lang="en-US" dirty="0"/>
                    </a:p>
                  </a:txBody>
                  <a:tcPr/>
                </a:tc>
              </a:tr>
              <a:tr h="845730">
                <a:tc>
                  <a:txBody>
                    <a:bodyPr/>
                    <a:lstStyle/>
                    <a:p>
                      <a:r>
                        <a:rPr lang="en-US" sz="1800" b="0" dirty="0" smtClean="0"/>
                        <a:t>Tue</a:t>
                      </a:r>
                      <a:endParaRPr lang="en-US" sz="1800" b="0" dirty="0"/>
                    </a:p>
                  </a:txBody>
                  <a:tcPr marL="12700" marR="12700" marT="12700" marB="0" anchor="ctr"/>
                </a:tc>
                <a:tc>
                  <a:txBody>
                    <a:bodyPr/>
                    <a:lstStyle/>
                    <a:p>
                      <a:r>
                        <a:rPr lang="en-GB" sz="1800" i="0" dirty="0" smtClean="0"/>
                        <a:t>01:00</a:t>
                      </a:r>
                      <a:endParaRPr lang="en-GB" sz="1800" i="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smtClean="0"/>
                        <a:t>450 </a:t>
                      </a:r>
                      <a:r>
                        <a:rPr lang="en-US" sz="1800" b="0" i="0" dirty="0" err="1" smtClean="0"/>
                        <a:t>GeV</a:t>
                      </a:r>
                      <a:r>
                        <a:rPr lang="en-US" sz="1800" b="0" i="0" dirty="0" smtClean="0"/>
                        <a:t>: </a:t>
                      </a:r>
                      <a:r>
                        <a:rPr lang="en-US" sz="2000" b="1" i="0" u="sng" dirty="0" smtClean="0">
                          <a:solidFill>
                            <a:srgbClr val="0000FF"/>
                          </a:solidFill>
                        </a:rPr>
                        <a:t>TDI Vacuum</a:t>
                      </a:r>
                      <a:r>
                        <a:rPr lang="en-US" sz="2000" b="1" i="0" u="none" dirty="0" smtClean="0">
                          <a:solidFill>
                            <a:srgbClr val="0000FF"/>
                          </a:solidFill>
                        </a:rPr>
                        <a:t> </a:t>
                      </a:r>
                      <a:r>
                        <a:rPr lang="en-US" sz="1400" b="0" i="0" u="none" dirty="0" smtClean="0">
                          <a:solidFill>
                            <a:srgbClr val="000000"/>
                          </a:solidFill>
                        </a:rPr>
                        <a:t>–</a:t>
                      </a:r>
                      <a:r>
                        <a:rPr lang="en-US" sz="1400" b="0" i="0" u="none" baseline="0" dirty="0" smtClean="0">
                          <a:solidFill>
                            <a:srgbClr val="000000"/>
                          </a:solidFill>
                        </a:rPr>
                        <a:t> </a:t>
                      </a:r>
                      <a:r>
                        <a:rPr lang="en-US" sz="1600" b="0" i="0" u="none" dirty="0" smtClean="0">
                          <a:solidFill>
                            <a:schemeClr val="tx1"/>
                          </a:solidFill>
                        </a:rPr>
                        <a:t>understand source of heating, check for </a:t>
                      </a:r>
                      <a:r>
                        <a:rPr lang="en-US" sz="1600" b="0" i="0" u="none" dirty="0" err="1" smtClean="0">
                          <a:solidFill>
                            <a:schemeClr val="tx1"/>
                          </a:solidFill>
                        </a:rPr>
                        <a:t>HOM’s</a:t>
                      </a:r>
                      <a:r>
                        <a:rPr lang="en-US" sz="1600" b="0" i="0" u="none" dirty="0" smtClean="0">
                          <a:solidFill>
                            <a:schemeClr val="tx1"/>
                          </a:solidFill>
                        </a:rPr>
                        <a:t>. </a:t>
                      </a:r>
                      <a:r>
                        <a:rPr lang="en-US" sz="1800" b="0" i="0" u="none" dirty="0" smtClean="0">
                          <a:solidFill>
                            <a:schemeClr val="tx1"/>
                          </a:solidFill>
                        </a:rPr>
                        <a:t>Parasitically: </a:t>
                      </a:r>
                      <a:r>
                        <a:rPr lang="en-US" sz="1800" b="1" i="0" u="sng" dirty="0" smtClean="0">
                          <a:solidFill>
                            <a:srgbClr val="0000FF"/>
                          </a:solidFill>
                        </a:rPr>
                        <a:t>UFO studies</a:t>
                      </a:r>
                      <a:endParaRPr lang="en-US" sz="2000" b="1" i="0" u="sng" dirty="0" smtClean="0">
                        <a:solidFill>
                          <a:srgbClr val="0000FF"/>
                        </a:solidFill>
                      </a:endParaRPr>
                    </a:p>
                  </a:txBody>
                  <a:tcPr marL="12700" marR="12700" marT="12700" marB="0" anchor="ct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t>C</a:t>
                      </a:r>
                    </a:p>
                  </a:txBody>
                  <a:tcPr marL="12700" marR="12700" marT="12700" marB="0" anchor="ctr"/>
                </a:tc>
              </a:tr>
              <a:tr h="685800">
                <a:tc>
                  <a:txBody>
                    <a:bodyPr/>
                    <a:lstStyle/>
                    <a:p>
                      <a:endParaRPr lang="en-US" sz="1800" dirty="0"/>
                    </a:p>
                  </a:txBody>
                  <a:tcPr marL="12700" marR="12700" marT="12700" marB="0" anchor="ctr"/>
                </a:tc>
                <a:tc>
                  <a:txBody>
                    <a:bodyPr/>
                    <a:lstStyle/>
                    <a:p>
                      <a:r>
                        <a:rPr lang="en-GB" sz="1800" dirty="0" smtClean="0"/>
                        <a:t>09:00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450 </a:t>
                      </a:r>
                      <a:r>
                        <a:rPr lang="en-US" sz="1800" dirty="0" err="1" smtClean="0"/>
                        <a:t>GeV</a:t>
                      </a:r>
                      <a:r>
                        <a:rPr lang="en-US" sz="1800" dirty="0" smtClean="0"/>
                        <a:t>:</a:t>
                      </a:r>
                      <a:r>
                        <a:rPr lang="en-US" sz="1800" baseline="0" dirty="0" smtClean="0"/>
                        <a:t> </a:t>
                      </a:r>
                      <a:r>
                        <a:rPr lang="en-US" sz="2000" b="1" u="sng" baseline="0" dirty="0" smtClean="0">
                          <a:solidFill>
                            <a:srgbClr val="0000FF"/>
                          </a:solidFill>
                        </a:rPr>
                        <a:t>UFO studies</a:t>
                      </a:r>
                      <a:r>
                        <a:rPr lang="en-US" sz="1600" baseline="0" dirty="0" smtClean="0"/>
                        <a:t> - </a:t>
                      </a:r>
                      <a:r>
                        <a:rPr lang="en-US" sz="1600" i="0" baseline="0" dirty="0" smtClean="0"/>
                        <a:t>Understanding UFO’s and possible limitations. Parasitically: scraping setup &amp; first tests (on other beam?)</a:t>
                      </a:r>
                    </a:p>
                  </a:txBody>
                  <a:tcPr marL="12700" marR="12700" marT="12700" marB="0" anchor="ctr">
                    <a:solidFill>
                      <a:srgbClr val="92D050"/>
                    </a:solidFill>
                  </a:tcPr>
                </a:tc>
                <a:tc>
                  <a:txBody>
                    <a:bodyPr/>
                    <a:lstStyle/>
                    <a:p>
                      <a:pPr algn="ctr"/>
                      <a:r>
                        <a:rPr lang="en-US" sz="2000" b="1" i="0" dirty="0" smtClean="0"/>
                        <a:t>C</a:t>
                      </a:r>
                      <a:endParaRPr lang="en-US" sz="2000" b="1" i="0" dirty="0"/>
                    </a:p>
                  </a:txBody>
                  <a:tcPr marL="12700" marR="12700" marT="12700" marB="0" anchor="ctr"/>
                </a:tc>
              </a:tr>
              <a:tr h="1003300">
                <a:tc>
                  <a:txBody>
                    <a:bodyPr/>
                    <a:lstStyle/>
                    <a:p>
                      <a:endParaRPr lang="en-US" sz="1800" dirty="0"/>
                    </a:p>
                  </a:txBody>
                  <a:tcPr marL="12700" marR="12700" marT="12700" marB="0" anchor="ctr"/>
                </a:tc>
                <a:tc>
                  <a:txBody>
                    <a:bodyPr/>
                    <a:lstStyle/>
                    <a:p>
                      <a:r>
                        <a:rPr lang="en-GB" sz="1800" dirty="0" smtClean="0"/>
                        <a:t>11:00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450 </a:t>
                      </a:r>
                      <a:r>
                        <a:rPr lang="en-US" sz="1800" dirty="0" err="1" smtClean="0"/>
                        <a:t>GeV</a:t>
                      </a:r>
                      <a:r>
                        <a:rPr lang="en-US" sz="1800" dirty="0" smtClean="0"/>
                        <a:t>:</a:t>
                      </a:r>
                      <a:r>
                        <a:rPr lang="en-US" sz="1800" baseline="0" dirty="0" smtClean="0"/>
                        <a:t> </a:t>
                      </a:r>
                      <a:r>
                        <a:rPr kumimoji="0" lang="en-US" sz="2000" b="0" i="0" u="none" strike="noStrike" kern="1200" cap="none" spc="0" normalizeH="0" baseline="0" noProof="0" dirty="0" smtClean="0">
                          <a:ln>
                            <a:noFill/>
                          </a:ln>
                          <a:solidFill>
                            <a:srgbClr val="000000"/>
                          </a:solidFill>
                          <a:effectLst/>
                          <a:uLnTx/>
                          <a:uFillTx/>
                          <a:latin typeface="+mn-lt"/>
                          <a:ea typeface="+mn-ea"/>
                          <a:cs typeface="+mn-cs"/>
                        </a:rPr>
                        <a:t>Scraping for </a:t>
                      </a:r>
                      <a:r>
                        <a:rPr kumimoji="0" lang="en-US" sz="2000" b="1" i="0" u="sng" strike="noStrike" kern="1200" cap="none" spc="0" normalizeH="0" baseline="0" noProof="0" dirty="0" smtClean="0">
                          <a:ln>
                            <a:noFill/>
                          </a:ln>
                          <a:solidFill>
                            <a:srgbClr val="0000FF"/>
                          </a:solidFill>
                          <a:effectLst/>
                          <a:uLnTx/>
                          <a:uFillTx/>
                          <a:latin typeface="+mn-lt"/>
                          <a:ea typeface="+mn-ea"/>
                          <a:cs typeface="+mn-cs"/>
                        </a:rPr>
                        <a:t>beam shape</a:t>
                      </a:r>
                      <a:r>
                        <a:rPr lang="en-US" sz="1600" baseline="0" dirty="0" smtClean="0"/>
                        <a:t> -</a:t>
                      </a:r>
                      <a:r>
                        <a:rPr lang="en-US" sz="1600" i="0" baseline="0" dirty="0" smtClean="0"/>
                        <a:t> More accurate beam models for machine protection studies and beam loss simulations (high intensity tails)</a:t>
                      </a:r>
                    </a:p>
                  </a:txBody>
                  <a:tcPr marL="12700" marR="12700" marT="12700" marB="0" anchor="ctr">
                    <a:solidFill>
                      <a:srgbClr val="FF0000"/>
                    </a:solidFill>
                  </a:tcPr>
                </a:tc>
                <a:tc>
                  <a:txBody>
                    <a:bodyPr/>
                    <a:lstStyle/>
                    <a:p>
                      <a:pPr algn="ctr"/>
                      <a:endParaRPr lang="en-US" sz="2000" b="1" i="0" dirty="0"/>
                    </a:p>
                  </a:txBody>
                  <a:tcPr marL="12700" marR="12700" marT="12700" marB="0" anchor="ctr"/>
                </a:tc>
              </a:tr>
              <a:tr h="762000">
                <a:tc>
                  <a:txBody>
                    <a:bodyPr/>
                    <a:lstStyle/>
                    <a:p>
                      <a:endParaRPr lang="en-US" sz="1800" dirty="0"/>
                    </a:p>
                  </a:txBody>
                  <a:tcPr marL="12700" marR="12700" marT="12700" marB="0" anchor="ctr"/>
                </a:tc>
                <a:tc>
                  <a:txBody>
                    <a:bodyPr/>
                    <a:lstStyle/>
                    <a:p>
                      <a:r>
                        <a:rPr lang="en-GB" sz="1800" dirty="0" smtClean="0"/>
                        <a:t>13:00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450 </a:t>
                      </a:r>
                      <a:r>
                        <a:rPr lang="en-US" sz="1800" dirty="0" err="1" smtClean="0"/>
                        <a:t>GeV</a:t>
                      </a:r>
                      <a:r>
                        <a:rPr lang="en-US" sz="1800" dirty="0" smtClean="0"/>
                        <a:t> </a:t>
                      </a:r>
                      <a:r>
                        <a:rPr lang="en-US" sz="1800" dirty="0" smtClean="0">
                          <a:sym typeface="Wingdings"/>
                        </a:rPr>
                        <a:t> 3.5</a:t>
                      </a:r>
                      <a:r>
                        <a:rPr lang="en-US" sz="1800" baseline="0" dirty="0" smtClean="0">
                          <a:sym typeface="Wingdings"/>
                        </a:rPr>
                        <a:t> </a:t>
                      </a:r>
                      <a:r>
                        <a:rPr lang="en-US" sz="1800" baseline="0" dirty="0" err="1" smtClean="0">
                          <a:sym typeface="Wingdings"/>
                        </a:rPr>
                        <a:t>TeV</a:t>
                      </a:r>
                      <a:r>
                        <a:rPr lang="en-US" sz="1800" dirty="0" smtClean="0">
                          <a:sym typeface="Wingdings"/>
                        </a:rPr>
                        <a:t>: </a:t>
                      </a:r>
                      <a:r>
                        <a:rPr lang="en-US" sz="2000" b="1" u="sng" dirty="0" smtClean="0">
                          <a:solidFill>
                            <a:srgbClr val="0000FF"/>
                          </a:solidFill>
                          <a:sym typeface="Wingdings"/>
                        </a:rPr>
                        <a:t>LR</a:t>
                      </a:r>
                      <a:r>
                        <a:rPr lang="en-US" sz="2000" b="1" u="sng" baseline="0" dirty="0" smtClean="0">
                          <a:solidFill>
                            <a:srgbClr val="0000FF"/>
                          </a:solidFill>
                          <a:sym typeface="Wingdings"/>
                        </a:rPr>
                        <a:t> beam-beam with 25ns</a:t>
                      </a:r>
                      <a:r>
                        <a:rPr lang="en-US" sz="2000" baseline="0" dirty="0" smtClean="0">
                          <a:sym typeface="Wingdings"/>
                        </a:rPr>
                        <a:t> </a:t>
                      </a:r>
                      <a:r>
                        <a:rPr lang="en-US" sz="1800" baseline="0" dirty="0" smtClean="0">
                          <a:sym typeface="Wingdings"/>
                        </a:rPr>
                        <a:t>– </a:t>
                      </a:r>
                      <a:r>
                        <a:rPr lang="en-US" sz="1600" i="0" baseline="0" dirty="0" smtClean="0">
                          <a:sym typeface="Wingdings"/>
                        </a:rPr>
                        <a:t>Assess required crossing angle and achievable beta* (performance) with 25ns</a:t>
                      </a:r>
                      <a:endParaRPr lang="en-US" sz="1600" i="0" dirty="0" smtClean="0"/>
                    </a:p>
                  </a:txBody>
                  <a:tcPr marL="12700" marR="12700" marT="12700" marB="0" anchor="ctr">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t>C</a:t>
                      </a:r>
                    </a:p>
                  </a:txBody>
                  <a:tcPr marL="12700" marR="12700" marT="12700" marB="0" anchor="ctr"/>
                </a:tc>
              </a:tr>
              <a:tr h="304800">
                <a:tc>
                  <a:txBody>
                    <a:bodyPr/>
                    <a:lstStyle/>
                    <a:p>
                      <a:endParaRPr lang="en-US" sz="1800" dirty="0"/>
                    </a:p>
                  </a:txBody>
                  <a:tcPr marL="12700" marR="12700" marT="12700" marB="0" anchor="ctr"/>
                </a:tc>
                <a:tc>
                  <a:txBody>
                    <a:bodyPr/>
                    <a:lstStyle/>
                    <a:p>
                      <a:r>
                        <a:rPr lang="en-GB" sz="1800" dirty="0" smtClean="0"/>
                        <a:t>21:00</a:t>
                      </a:r>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1" u="none" strike="noStrike" noProof="0" dirty="0" smtClean="0">
                          <a:solidFill>
                            <a:srgbClr val="000000"/>
                          </a:solidFill>
                          <a:effectLst/>
                          <a:latin typeface="+mn-lt"/>
                        </a:rPr>
                        <a:t>Ramp down,</a:t>
                      </a:r>
                      <a:r>
                        <a:rPr lang="en-US" sz="1600" b="0" i="1" u="none" strike="noStrike" baseline="0" noProof="0" dirty="0" smtClean="0">
                          <a:solidFill>
                            <a:srgbClr val="000000"/>
                          </a:solidFill>
                          <a:effectLst/>
                          <a:latin typeface="+mn-lt"/>
                        </a:rPr>
                        <a:t> cycle</a:t>
                      </a:r>
                      <a:endParaRPr lang="en-US" sz="1600" b="0" i="1" u="none" strike="noStrike" noProof="0" dirty="0" smtClean="0">
                        <a:solidFill>
                          <a:srgbClr val="000000"/>
                        </a:solidFill>
                        <a:effectLst/>
                        <a:latin typeface="+mn-lt"/>
                      </a:endParaRPr>
                    </a:p>
                  </a:txBody>
                  <a:tcPr marL="12700" marR="12700" marT="12700" marB="0" anchor="ctr">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p>
                  </a:txBody>
                  <a:tcPr marL="12700" marR="12700" marT="12700" marB="0" anchor="ctr"/>
                </a:tc>
              </a:tr>
              <a:tr h="977900">
                <a:tc>
                  <a:txBody>
                    <a:bodyPr/>
                    <a:lstStyle/>
                    <a:p>
                      <a:endParaRPr lang="en-US" sz="1800" dirty="0"/>
                    </a:p>
                  </a:txBody>
                  <a:tcPr marL="12700" marR="12700" marT="12700" marB="0" anchor="ctr"/>
                </a:tc>
                <a:tc>
                  <a:txBody>
                    <a:bodyPr/>
                    <a:lstStyle/>
                    <a:p>
                      <a:r>
                        <a:rPr lang="en-GB" sz="1800" dirty="0" smtClean="0"/>
                        <a:t>23:00</a:t>
                      </a:r>
                      <a:endParaRPr lang="en-GB" sz="180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450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GeV</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sym typeface="Wingdings"/>
                        </a:rPr>
                        <a:t></a:t>
                      </a:r>
                      <a:r>
                        <a:rPr kumimoji="0" lang="en-US" sz="1800" b="0" i="0" u="none" strike="noStrike" kern="1200" cap="none" spc="0" normalizeH="0" baseline="0" noProof="0" dirty="0" smtClean="0">
                          <a:ln>
                            <a:noFill/>
                          </a:ln>
                          <a:solidFill>
                            <a:srgbClr val="000000"/>
                          </a:solidFill>
                          <a:effectLst/>
                          <a:uLnTx/>
                          <a:uFillTx/>
                          <a:latin typeface="+mn-lt"/>
                          <a:ea typeface="+mn-ea"/>
                          <a:cs typeface="+mn-cs"/>
                          <a:sym typeface="Wingdings"/>
                        </a:rPr>
                        <a:t> </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3.5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TeV</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2000" b="1" i="0" u="sng" strike="noStrike" kern="1200" cap="none" spc="0" normalizeH="0" baseline="0" noProof="0" dirty="0" smtClean="0">
                          <a:ln>
                            <a:noFill/>
                          </a:ln>
                          <a:solidFill>
                            <a:srgbClr val="0000FF"/>
                          </a:solidFill>
                          <a:effectLst/>
                          <a:uLnTx/>
                          <a:uFillTx/>
                          <a:latin typeface="+mn-lt"/>
                          <a:ea typeface="+mn-ea"/>
                          <a:cs typeface="+mn-cs"/>
                        </a:rPr>
                        <a:t>Beam instrumentation</a:t>
                      </a:r>
                      <a:r>
                        <a:rPr kumimoji="0" lang="en-US" sz="20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Improvements of LHC beam measurements. One goal: calibrated BSRT </a:t>
                      </a:r>
                      <a:r>
                        <a:rPr kumimoji="0" lang="en-US" sz="1600" b="0" i="0" u="none" strike="noStrike" kern="1200" cap="none" spc="0" normalizeH="0" baseline="0" noProof="0" dirty="0" err="1" smtClean="0">
                          <a:ln>
                            <a:noFill/>
                          </a:ln>
                          <a:solidFill>
                            <a:srgbClr val="000000"/>
                          </a:solidFill>
                          <a:effectLst/>
                          <a:uLnTx/>
                          <a:uFillTx/>
                          <a:latin typeface="+mn-lt"/>
                          <a:ea typeface="+mn-ea"/>
                          <a:cs typeface="+mn-cs"/>
                        </a:rPr>
                        <a:t>emittance</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data for beam1 and beam2 at 3.5TeV</a:t>
                      </a:r>
                    </a:p>
                  </a:txBody>
                  <a:tcPr marL="12700" marR="12700" marT="12700" marB="0" anchor="ctr">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t>B</a:t>
                      </a:r>
                    </a:p>
                  </a:txBody>
                  <a:tcPr marL="12700" marR="12700" marT="12700" marB="0" anchor="ctr"/>
                </a:tc>
              </a:tr>
              <a:tr h="3065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Wed</a:t>
                      </a:r>
                    </a:p>
                  </a:txBody>
                  <a:tcPr marL="12700" marR="12700" marT="12700" marB="0" anchor="ctr"/>
                </a:tc>
                <a:tc>
                  <a:txBody>
                    <a:bodyPr/>
                    <a:lstStyle/>
                    <a:p>
                      <a:r>
                        <a:rPr lang="en-GB" sz="1800" dirty="0" smtClean="0"/>
                        <a:t>07:00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u="none" strike="noStrike" noProof="0" dirty="0" smtClean="0">
                          <a:solidFill>
                            <a:srgbClr val="000000"/>
                          </a:solidFill>
                          <a:effectLst/>
                          <a:latin typeface="+mn-lt"/>
                        </a:rPr>
                        <a:t>Ramp down,</a:t>
                      </a:r>
                      <a:r>
                        <a:rPr lang="en-US" sz="1600" b="0" i="1" u="none" strike="noStrike" baseline="0" noProof="0" dirty="0" smtClean="0">
                          <a:solidFill>
                            <a:srgbClr val="000000"/>
                          </a:solidFill>
                          <a:effectLst/>
                          <a:latin typeface="+mn-lt"/>
                        </a:rPr>
                        <a:t> cycle</a:t>
                      </a:r>
                      <a:endParaRPr lang="en-US" sz="1600" b="0" i="1" u="none" strike="noStrike" noProof="0" dirty="0" smtClean="0">
                        <a:solidFill>
                          <a:srgbClr val="000000"/>
                        </a:solidFill>
                        <a:effectLst/>
                        <a:latin typeface="+mn-lt"/>
                      </a:endParaRPr>
                    </a:p>
                  </a:txBody>
                  <a:tcPr marL="12700" marR="12700" marT="12700" marB="0" anchor="ctr">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p>
                  </a:txBody>
                  <a:tcPr marL="12700" marR="12700" marT="12700" marB="0" anchor="ctr"/>
                </a:tc>
              </a:tr>
            </a:tbl>
          </a:graphicData>
        </a:graphic>
      </p:graphicFrame>
      <p:sp>
        <p:nvSpPr>
          <p:cNvPr id="8" name="Rectangle 7"/>
          <p:cNvSpPr/>
          <p:nvPr/>
        </p:nvSpPr>
        <p:spPr>
          <a:xfrm>
            <a:off x="2438400" y="3962400"/>
            <a:ext cx="4608955" cy="923330"/>
          </a:xfrm>
          <a:prstGeom prst="rect">
            <a:avLst/>
          </a:prstGeom>
          <a:noFill/>
        </p:spPr>
        <p:txBody>
          <a:bodyPr wrap="none" lIns="91440" tIns="45720" rIns="91440" bIns="45720">
            <a:spAutoFit/>
          </a:bodyPr>
          <a:lstStyle/>
          <a:p>
            <a:pPr algn="ctr"/>
            <a:r>
              <a:rPr lang="en-US" sz="5400" b="1" i="1" u="none" strike="noStrike" cap="none" spc="0" noProof="0" dirty="0" err="1"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mn-lt"/>
              </a:rPr>
              <a:t>Cryo</a:t>
            </a:r>
            <a:r>
              <a:rPr lang="en-US" sz="5400" b="1" i="1" u="none" strike="noStrike" cap="none" spc="0" noProof="0"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latin typeface="+mn-lt"/>
              </a:rPr>
              <a:t> Problem</a:t>
            </a:r>
            <a:endParaRPr lang="en-US" sz="5400" b="1" cap="none" spc="0"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Tree>
    <p:extLst>
      <p:ext uri="{BB962C8B-B14F-4D97-AF65-F5344CB8AC3E}">
        <p14:creationId xmlns="" xmlns:p14="http://schemas.microsoft.com/office/powerpoint/2010/main" xmlns:mv="urn:schemas-microsoft-com:mac:vml" xmlns:mc="http://schemas.openxmlformats.org/markup-compatibility/2006" val="1771284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 Planning Fri (4.11.)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142197811"/>
              </p:ext>
            </p:extLst>
          </p:nvPr>
        </p:nvGraphicFramePr>
        <p:xfrm>
          <a:off x="457200" y="914400"/>
          <a:ext cx="8229601" cy="4662550"/>
        </p:xfrm>
        <a:graphic>
          <a:graphicData uri="http://schemas.openxmlformats.org/drawingml/2006/table">
            <a:tbl>
              <a:tblPr firstRow="1" bandRow="1">
                <a:tableStyleId>{5C22544A-7EE6-4342-B048-85BDC9FD1C3A}</a:tableStyleId>
              </a:tblPr>
              <a:tblGrid>
                <a:gridCol w="609600"/>
                <a:gridCol w="762000"/>
                <a:gridCol w="6333470"/>
                <a:gridCol w="524531"/>
              </a:tblGrid>
              <a:tr h="370840">
                <a:tc>
                  <a:txBody>
                    <a:bodyPr/>
                    <a:lstStyle/>
                    <a:p>
                      <a:r>
                        <a:rPr lang="en-US" dirty="0" smtClean="0"/>
                        <a:t>Day</a:t>
                      </a:r>
                      <a:endParaRPr lang="en-US" dirty="0"/>
                    </a:p>
                  </a:txBody>
                  <a:tcPr/>
                </a:tc>
                <a:tc>
                  <a:txBody>
                    <a:bodyPr/>
                    <a:lstStyle/>
                    <a:p>
                      <a:r>
                        <a:rPr lang="en-US" dirty="0" smtClean="0"/>
                        <a:t>Time</a:t>
                      </a:r>
                      <a:endParaRPr lang="en-US" dirty="0"/>
                    </a:p>
                  </a:txBody>
                  <a:tcPr/>
                </a:tc>
                <a:tc>
                  <a:txBody>
                    <a:bodyPr/>
                    <a:lstStyle/>
                    <a:p>
                      <a:r>
                        <a:rPr lang="en-US" dirty="0" smtClean="0"/>
                        <a:t>MD</a:t>
                      </a:r>
                      <a:endParaRPr lang="en-US" dirty="0"/>
                    </a:p>
                  </a:txBody>
                  <a:tcPr/>
                </a:tc>
                <a:tc>
                  <a:txBody>
                    <a:bodyPr/>
                    <a:lstStyle/>
                    <a:p>
                      <a:r>
                        <a:rPr lang="en-US" dirty="0" smtClean="0"/>
                        <a:t>MP</a:t>
                      </a:r>
                      <a:endParaRPr lang="en-US" dirty="0"/>
                    </a:p>
                  </a:txBody>
                  <a:tcPr/>
                </a:tc>
              </a:tr>
              <a:tr h="391160">
                <a:tc>
                  <a:txBody>
                    <a:bodyPr/>
                    <a:lstStyle/>
                    <a:p>
                      <a:r>
                        <a:rPr lang="en-GB" sz="1800" dirty="0" smtClean="0"/>
                        <a:t>Fri</a:t>
                      </a:r>
                      <a:endParaRPr lang="en-GB" sz="1800" dirty="0"/>
                    </a:p>
                  </a:txBody>
                  <a:tcPr marL="12700" marR="12700" marT="12700" marB="0" anchor="ctr"/>
                </a:tc>
                <a:tc>
                  <a:txBody>
                    <a:bodyPr/>
                    <a:lstStyle/>
                    <a:p>
                      <a:r>
                        <a:rPr lang="en-GB" sz="1800" dirty="0" smtClean="0"/>
                        <a:t>03:00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dirty="0" smtClean="0"/>
                        <a:t>Ramp down,</a:t>
                      </a:r>
                      <a:r>
                        <a:rPr lang="en-US" sz="1600" b="0" i="1" baseline="0" dirty="0" smtClean="0"/>
                        <a:t> cycle. Access for MKA (preparation non-linear MD).</a:t>
                      </a:r>
                      <a:endParaRPr lang="en-US" sz="1600" b="0" i="1"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latin typeface="Arial (Body)"/>
                        <a:cs typeface="Arial (Body)"/>
                      </a:endParaRPr>
                    </a:p>
                  </a:txBody>
                  <a:tcPr marL="12700" marR="12700" marT="12700" marB="0" anchor="ctr"/>
                </a:tc>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L="12700" marR="12700" marT="12700" marB="0" anchor="ctr"/>
                </a:tc>
                <a:tc>
                  <a:txBody>
                    <a:bodyPr/>
                    <a:lstStyle/>
                    <a:p>
                      <a:r>
                        <a:rPr lang="en-GB" sz="1800" dirty="0" smtClean="0"/>
                        <a:t>05:00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450 </a:t>
                      </a:r>
                      <a:r>
                        <a:rPr lang="en-US" sz="1800" dirty="0" err="1" smtClean="0"/>
                        <a:t>GeV</a:t>
                      </a:r>
                      <a:r>
                        <a:rPr lang="en-US" sz="1800" dirty="0" smtClean="0"/>
                        <a:t>: </a:t>
                      </a:r>
                      <a:r>
                        <a:rPr lang="en-US" sz="2000" b="1" u="sng" dirty="0" smtClean="0">
                          <a:solidFill>
                            <a:srgbClr val="0000FF"/>
                          </a:solidFill>
                        </a:rPr>
                        <a:t>Non-linear dynamics</a:t>
                      </a:r>
                      <a:r>
                        <a:rPr lang="en-US" sz="2000" dirty="0" smtClean="0"/>
                        <a:t> </a:t>
                      </a:r>
                      <a:r>
                        <a:rPr lang="en-US" sz="1800" dirty="0" smtClean="0"/>
                        <a:t>– </a:t>
                      </a:r>
                      <a:r>
                        <a:rPr lang="en-US" sz="1600" dirty="0" smtClean="0"/>
                        <a:t>understand dynamic aperture in LHC, compare to models, experimental</a:t>
                      </a:r>
                      <a:r>
                        <a:rPr lang="en-US" sz="1600" baseline="0" dirty="0" smtClean="0"/>
                        <a:t> </a:t>
                      </a:r>
                      <a:r>
                        <a:rPr lang="en-US" sz="1600" dirty="0" smtClean="0"/>
                        <a:t>reference case for upgrade studies</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latin typeface="Arial (Body)"/>
                          <a:cs typeface="Arial (Body)"/>
                        </a:rPr>
                        <a:t>B</a:t>
                      </a:r>
                    </a:p>
                  </a:txBody>
                  <a:tcPr marL="12700" marR="12700" marT="12700" marB="0" anchor="ctr"/>
                </a:tc>
              </a:tr>
              <a:tr h="947420">
                <a:tc>
                  <a:txBody>
                    <a:bodyPr/>
                    <a:lstStyle/>
                    <a:p>
                      <a:endParaRPr lang="en-US" sz="1800" i="0" dirty="0"/>
                    </a:p>
                  </a:txBody>
                  <a:tcPr marL="12700" marR="12700" marT="12700" marB="0" anchor="ctr"/>
                </a:tc>
                <a:tc>
                  <a:txBody>
                    <a:bodyPr/>
                    <a:lstStyle/>
                    <a:p>
                      <a:r>
                        <a:rPr lang="en-GB" sz="1800" dirty="0" smtClean="0"/>
                        <a:t>13:00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450 </a:t>
                      </a:r>
                      <a:r>
                        <a:rPr lang="en-US" sz="1800" dirty="0" err="1" smtClean="0"/>
                        <a:t>GeV</a:t>
                      </a:r>
                      <a:r>
                        <a:rPr lang="en-US" sz="1800" dirty="0" smtClean="0"/>
                        <a:t> </a:t>
                      </a:r>
                      <a:r>
                        <a:rPr lang="en-US" sz="1800" dirty="0" err="1" smtClean="0">
                          <a:sym typeface="Wingdings"/>
                        </a:rPr>
                        <a:t></a:t>
                      </a:r>
                      <a:r>
                        <a:rPr lang="en-US" sz="1800" dirty="0" smtClean="0">
                          <a:sym typeface="Wingdings"/>
                        </a:rPr>
                        <a:t> 3.5</a:t>
                      </a:r>
                      <a:r>
                        <a:rPr lang="en-US" sz="1800" baseline="0" dirty="0" smtClean="0">
                          <a:sym typeface="Wingdings"/>
                        </a:rPr>
                        <a:t> </a:t>
                      </a:r>
                      <a:r>
                        <a:rPr lang="en-US" sz="1800" baseline="0" dirty="0" err="1" smtClean="0">
                          <a:sym typeface="Wingdings"/>
                        </a:rPr>
                        <a:t>TeV</a:t>
                      </a:r>
                      <a:r>
                        <a:rPr lang="en-US" sz="1800" dirty="0" smtClean="0">
                          <a:sym typeface="Wingdings"/>
                        </a:rPr>
                        <a:t>: </a:t>
                      </a:r>
                      <a:r>
                        <a:rPr lang="en-US" sz="2000" b="1" u="sng" dirty="0" smtClean="0">
                          <a:solidFill>
                            <a:srgbClr val="0000FF"/>
                          </a:solidFill>
                          <a:sym typeface="Wingdings"/>
                        </a:rPr>
                        <a:t>Longitudinal</a:t>
                      </a:r>
                      <a:r>
                        <a:rPr lang="en-US" sz="2000" b="1" u="sng" baseline="0" dirty="0" smtClean="0">
                          <a:solidFill>
                            <a:srgbClr val="0000FF"/>
                          </a:solidFill>
                          <a:sym typeface="Wingdings"/>
                        </a:rPr>
                        <a:t> beam stability</a:t>
                      </a:r>
                      <a:r>
                        <a:rPr lang="en-US" sz="2000" b="1" u="none" baseline="0" dirty="0" smtClean="0">
                          <a:solidFill>
                            <a:srgbClr val="0000FF"/>
                          </a:solidFill>
                          <a:sym typeface="Wingdings"/>
                        </a:rPr>
                        <a:t> </a:t>
                      </a:r>
                      <a:r>
                        <a:rPr lang="en-US" sz="1600" i="0" baseline="0" dirty="0" smtClean="0">
                          <a:sym typeface="Wingdings"/>
                        </a:rPr>
                        <a:t>– Explore single and multi-bunch stability in longitudinal phase space, instability thresholds, optimal and required RF parameters</a:t>
                      </a:r>
                      <a:endParaRPr lang="en-US" sz="1800" i="0"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latin typeface="Arial (Body)"/>
                          <a:cs typeface="Arial (Body)"/>
                        </a:rPr>
                        <a:t>B</a:t>
                      </a:r>
                    </a:p>
                  </a:txBody>
                  <a:tcPr marL="12700" marR="12700" marT="12700" marB="0" anchor="ctr"/>
                </a:tc>
              </a:tr>
              <a:tr h="291450">
                <a:tc>
                  <a:txBody>
                    <a:bodyPr/>
                    <a:lstStyle/>
                    <a:p>
                      <a:endParaRPr lang="en-US" sz="1800" i="0" dirty="0"/>
                    </a:p>
                  </a:txBody>
                  <a:tcPr marL="12700" marR="12700" marT="12700" marB="0" anchor="ctr"/>
                </a:tc>
                <a:tc>
                  <a:txBody>
                    <a:bodyPr/>
                    <a:lstStyle/>
                    <a:p>
                      <a:r>
                        <a:rPr lang="en-US" sz="1800" i="0" dirty="0" smtClean="0"/>
                        <a:t>21:00</a:t>
                      </a:r>
                      <a:endParaRPr lang="en-US" sz="18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dirty="0" smtClean="0"/>
                        <a:t>Ramp down,</a:t>
                      </a:r>
                      <a:r>
                        <a:rPr lang="en-US" sz="1600" b="0" i="1" baseline="0" dirty="0" smtClean="0"/>
                        <a:t> cycle.</a:t>
                      </a:r>
                      <a:endParaRPr lang="en-US" sz="1600" b="0" i="1"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latin typeface="Arial (Body)"/>
                        <a:cs typeface="Arial (Body)"/>
                      </a:endParaRPr>
                    </a:p>
                  </a:txBody>
                  <a:tcPr marL="12700" marR="12700" marT="12700" marB="0" anchor="ctr"/>
                </a:tc>
              </a:tr>
              <a:tr h="944880">
                <a:tc>
                  <a:txBody>
                    <a:bodyPr/>
                    <a:lstStyle/>
                    <a:p>
                      <a:endParaRPr lang="en-US" sz="1800" i="0" dirty="0"/>
                    </a:p>
                  </a:txBody>
                  <a:tcPr marL="12700" marR="12700" marT="12700" marB="0" anchor="ctr"/>
                </a:tc>
                <a:tc>
                  <a:txBody>
                    <a:bodyPr/>
                    <a:lstStyle/>
                    <a:p>
                      <a:r>
                        <a:rPr lang="en-US" sz="1800" i="0" dirty="0" smtClean="0"/>
                        <a:t>23:00</a:t>
                      </a:r>
                      <a:endParaRPr lang="en-US" sz="18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450 </a:t>
                      </a:r>
                      <a:r>
                        <a:rPr lang="en-US" sz="1800" dirty="0" err="1" smtClean="0"/>
                        <a:t>GeV</a:t>
                      </a:r>
                      <a:r>
                        <a:rPr lang="en-US" sz="1800" dirty="0" smtClean="0"/>
                        <a:t> </a:t>
                      </a:r>
                      <a:r>
                        <a:rPr lang="en-US" sz="1800" dirty="0" err="1" smtClean="0">
                          <a:sym typeface="Wingdings"/>
                        </a:rPr>
                        <a:t></a:t>
                      </a:r>
                      <a:r>
                        <a:rPr lang="en-US" sz="1800" dirty="0" smtClean="0">
                          <a:sym typeface="Wingdings"/>
                        </a:rPr>
                        <a:t> 3.5</a:t>
                      </a:r>
                      <a:r>
                        <a:rPr lang="en-US" sz="1800" baseline="0" dirty="0" smtClean="0">
                          <a:sym typeface="Wingdings"/>
                        </a:rPr>
                        <a:t> </a:t>
                      </a:r>
                      <a:r>
                        <a:rPr lang="en-US" sz="1800" baseline="0" dirty="0" err="1" smtClean="0">
                          <a:sym typeface="Wingdings"/>
                        </a:rPr>
                        <a:t>TeV</a:t>
                      </a:r>
                      <a:r>
                        <a:rPr lang="en-US" sz="1800" dirty="0" smtClean="0">
                          <a:sym typeface="Wingdings"/>
                        </a:rPr>
                        <a:t>: </a:t>
                      </a:r>
                      <a:r>
                        <a:rPr lang="en-US" sz="2000" b="1" u="sng" dirty="0" smtClean="0">
                          <a:solidFill>
                            <a:srgbClr val="0000FF"/>
                          </a:solidFill>
                          <a:sym typeface="Wingdings"/>
                        </a:rPr>
                        <a:t>ATS</a:t>
                      </a:r>
                      <a:r>
                        <a:rPr lang="en-US" sz="1800" b="1" u="none" baseline="0" dirty="0" smtClean="0">
                          <a:solidFill>
                            <a:srgbClr val="0000FF"/>
                          </a:solidFill>
                          <a:sym typeface="Wingdings"/>
                        </a:rPr>
                        <a:t> </a:t>
                      </a:r>
                      <a:r>
                        <a:rPr lang="en-US" sz="1800" i="0" baseline="0" dirty="0" smtClean="0">
                          <a:sym typeface="Wingdings"/>
                        </a:rPr>
                        <a:t>– </a:t>
                      </a:r>
                      <a:r>
                        <a:rPr lang="en-US" sz="1600" i="0" baseline="0" dirty="0" smtClean="0">
                          <a:sym typeface="Wingdings"/>
                        </a:rPr>
                        <a:t>Simultaneous squeeze to 0.1m in IR1 and IR5 with pilot beam, test of possible future upgrade optics for LHC</a:t>
                      </a:r>
                      <a:endParaRPr lang="en-US" sz="1800" i="0"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latin typeface="Arial (Body)"/>
                          <a:cs typeface="Arial (Body)"/>
                        </a:rPr>
                        <a:t>A</a:t>
                      </a:r>
                    </a:p>
                  </a:txBody>
                  <a:tcPr marL="12700" marR="12700" marT="12700" marB="0" anchor="ctr"/>
                </a:tc>
              </a:tr>
              <a:tr h="358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dirty="0" smtClean="0"/>
                        <a:t>Sat</a:t>
                      </a:r>
                    </a:p>
                  </a:txBody>
                  <a:tcPr marL="12700" marR="12700" marT="12700" marB="0" anchor="ctr"/>
                </a:tc>
                <a:tc>
                  <a:txBody>
                    <a:bodyPr/>
                    <a:lstStyle/>
                    <a:p>
                      <a:r>
                        <a:rPr lang="en-US" sz="1800" i="0" dirty="0" smtClean="0"/>
                        <a:t>05:00</a:t>
                      </a:r>
                      <a:endParaRPr lang="en-US" sz="1800"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dirty="0" smtClean="0"/>
                        <a:t>Ramp down,</a:t>
                      </a:r>
                      <a:r>
                        <a:rPr lang="en-US" sz="1600" b="0" i="1" baseline="0" dirty="0" smtClean="0"/>
                        <a:t> cycle</a:t>
                      </a:r>
                      <a:r>
                        <a:rPr lang="en-US" sz="1800" b="0" i="1" baseline="0" dirty="0" smtClean="0"/>
                        <a:t>.</a:t>
                      </a:r>
                      <a:endParaRPr lang="en-US" sz="1800" b="0" i="1"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latin typeface="Arial (Body)"/>
                        <a:cs typeface="Arial (Body)"/>
                      </a:endParaRPr>
                    </a:p>
                  </a:txBody>
                  <a:tcPr marL="12700" marR="12700" marT="12700" marB="0" anchor="ctr"/>
                </a:tc>
              </a:tr>
              <a:tr h="417860">
                <a:tc>
                  <a:txBody>
                    <a:bodyPr/>
                    <a:lstStyle/>
                    <a:p>
                      <a:endParaRPr lang="en-US" sz="1800" i="0" dirty="0"/>
                    </a:p>
                  </a:txBody>
                  <a:tcPr marL="12700" marR="12700" marT="12700" marB="0" anchor="ctr"/>
                </a:tc>
                <a:tc>
                  <a:txBody>
                    <a:bodyPr/>
                    <a:lstStyle/>
                    <a:p>
                      <a:r>
                        <a:rPr lang="en-US" sz="1800" b="1" i="0" dirty="0" smtClean="0"/>
                        <a:t>06:00</a:t>
                      </a:r>
                      <a:endParaRPr lang="en-US" sz="1800" b="1" i="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dirty="0" smtClean="0"/>
                        <a:t>End of MD #4</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latin typeface="Arial (Body)"/>
                        <a:cs typeface="Arial (Body)"/>
                      </a:endParaRPr>
                    </a:p>
                  </a:txBody>
                  <a:tcPr marL="12700" marR="12700" marT="12700" marB="0" anchor="ctr"/>
                </a:tc>
              </a:tr>
            </a:tbl>
          </a:graphicData>
        </a:graphic>
      </p:graphicFrame>
    </p:spTree>
    <p:extLst>
      <p:ext uri="{BB962C8B-B14F-4D97-AF65-F5344CB8AC3E}">
        <p14:creationId xmlns:p14="http://schemas.microsoft.com/office/powerpoint/2010/main" xmlns="" val="2423699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half" idx="3"/>
          </p:nvPr>
        </p:nvSpPr>
        <p:spPr>
          <a:xfrm>
            <a:off x="228600" y="990600"/>
            <a:ext cx="4343400" cy="1676400"/>
          </a:xfrm>
        </p:spPr>
        <p:txBody>
          <a:bodyPr/>
          <a:lstStyle/>
          <a:p>
            <a:pPr lvl="0"/>
            <a:r>
              <a:rPr lang="en-US" sz="2000" dirty="0" smtClean="0"/>
              <a:t>Aim: Measure TDI </a:t>
            </a:r>
            <a:r>
              <a:rPr lang="en-US" sz="2000" dirty="0" smtClean="0"/>
              <a:t>impedance (mainly transverse)</a:t>
            </a:r>
            <a:endParaRPr lang="en-US" sz="2000" dirty="0" smtClean="0"/>
          </a:p>
          <a:p>
            <a:pPr lvl="0"/>
            <a:r>
              <a:rPr lang="en-US" sz="2000" dirty="0" smtClean="0"/>
              <a:t>Parasitically: UFO </a:t>
            </a:r>
            <a:r>
              <a:rPr lang="en-US" sz="2000" dirty="0" smtClean="0"/>
              <a:t>studies</a:t>
            </a:r>
          </a:p>
          <a:p>
            <a:pPr lvl="0"/>
            <a:endParaRPr lang="en-US" sz="2000" dirty="0" smtClean="0"/>
          </a:p>
          <a:p>
            <a:r>
              <a:rPr lang="en-US" sz="2000" dirty="0" smtClean="0"/>
              <a:t>Measurement of tune shift vs. TDI gap for high intensity bunch (~2.5x10</a:t>
            </a:r>
            <a:r>
              <a:rPr lang="en-US" sz="2000" baseline="30000" dirty="0" smtClean="0"/>
              <a:t>11</a:t>
            </a:r>
            <a:r>
              <a:rPr lang="en-US" sz="2000" dirty="0" smtClean="0"/>
              <a:t> p).</a:t>
            </a:r>
          </a:p>
          <a:p>
            <a:endParaRPr lang="en-US" sz="2000" dirty="0" smtClean="0"/>
          </a:p>
          <a:p>
            <a:r>
              <a:rPr lang="en-US" sz="2000" dirty="0" smtClean="0"/>
              <a:t>Measurement </a:t>
            </a:r>
            <a:r>
              <a:rPr lang="en-US" sz="2000" dirty="0" smtClean="0"/>
              <a:t>with multi-bunch not clean</a:t>
            </a:r>
          </a:p>
          <a:p>
            <a:endParaRPr lang="en-US" sz="2400" dirty="0"/>
          </a:p>
        </p:txBody>
      </p:sp>
      <p:sp>
        <p:nvSpPr>
          <p:cNvPr id="5" name="Title 4"/>
          <p:cNvSpPr>
            <a:spLocks noGrp="1"/>
          </p:cNvSpPr>
          <p:nvPr>
            <p:ph type="title"/>
          </p:nvPr>
        </p:nvSpPr>
        <p:spPr/>
        <p:txBody>
          <a:bodyPr/>
          <a:lstStyle/>
          <a:p>
            <a:r>
              <a:rPr lang="en-US" dirty="0" smtClean="0"/>
              <a:t>Tue 01/11 – TDI studies</a:t>
            </a:r>
            <a:endParaRPr lang="en-US" dirty="0"/>
          </a:p>
        </p:txBody>
      </p:sp>
      <p:sp>
        <p:nvSpPr>
          <p:cNvPr id="6" name="Rectangle 5"/>
          <p:cNvSpPr/>
          <p:nvPr/>
        </p:nvSpPr>
        <p:spPr>
          <a:xfrm>
            <a:off x="1" y="5562600"/>
            <a:ext cx="38100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H. Bartosik, B. </a:t>
            </a:r>
            <a:r>
              <a:rPr lang="en-US" b="1" dirty="0" smtClean="0">
                <a:solidFill>
                  <a:srgbClr val="FFFF00"/>
                </a:solidFill>
              </a:rPr>
              <a:t>Salvant</a:t>
            </a:r>
            <a:r>
              <a:rPr lang="en-US" b="1" dirty="0" smtClean="0">
                <a:solidFill>
                  <a:srgbClr val="FFFF00"/>
                </a:solidFill>
              </a:rPr>
              <a:t> </a:t>
            </a:r>
            <a:r>
              <a:rPr lang="en-US" b="1" dirty="0" smtClean="0">
                <a:solidFill>
                  <a:srgbClr val="FFFF00"/>
                </a:solidFill>
              </a:rPr>
              <a:t>et al.</a:t>
            </a:r>
            <a:r>
              <a:rPr lang="en-US" b="1" dirty="0" smtClean="0">
                <a:solidFill>
                  <a:srgbClr val="FFFF00"/>
                </a:solidFill>
              </a:rPr>
              <a:t> </a:t>
            </a:r>
            <a:endParaRPr lang="en-US" b="1" dirty="0">
              <a:solidFill>
                <a:srgbClr val="FFFF00"/>
              </a:solidFill>
            </a:endParaRPr>
          </a:p>
        </p:txBody>
      </p:sp>
      <p:pic>
        <p:nvPicPr>
          <p:cNvPr id="7" name="Picture 2" descr="http://elogbook.cern.ch/eLogbook/attach_reader?attach_id=1211037"/>
          <p:cNvPicPr>
            <a:picLocks noChangeAspect="1" noChangeArrowheads="1"/>
          </p:cNvPicPr>
          <p:nvPr/>
        </p:nvPicPr>
        <p:blipFill>
          <a:blip r:embed="rId3" cstate="print"/>
          <a:srcRect/>
          <a:stretch>
            <a:fillRect/>
          </a:stretch>
        </p:blipFill>
        <p:spPr bwMode="auto">
          <a:xfrm>
            <a:off x="4347210" y="1676400"/>
            <a:ext cx="4796790" cy="390144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lvl="0"/>
            <a:endParaRPr lang="en-US" sz="2400" dirty="0" smtClean="0"/>
          </a:p>
          <a:p>
            <a:endParaRPr lang="en-US" dirty="0"/>
          </a:p>
        </p:txBody>
      </p:sp>
      <p:sp>
        <p:nvSpPr>
          <p:cNvPr id="5" name="Title 4"/>
          <p:cNvSpPr>
            <a:spLocks noGrp="1"/>
          </p:cNvSpPr>
          <p:nvPr>
            <p:ph type="title"/>
          </p:nvPr>
        </p:nvSpPr>
        <p:spPr/>
        <p:txBody>
          <a:bodyPr/>
          <a:lstStyle/>
          <a:p>
            <a:r>
              <a:rPr lang="en-US" dirty="0" smtClean="0"/>
              <a:t>Tue 01/11 – TDI studies</a:t>
            </a:r>
            <a:endParaRPr lang="en-US" dirty="0"/>
          </a:p>
        </p:txBody>
      </p:sp>
      <p:sp>
        <p:nvSpPr>
          <p:cNvPr id="7" name="Text Placeholder 6"/>
          <p:cNvSpPr>
            <a:spLocks noGrp="1"/>
          </p:cNvSpPr>
          <p:nvPr>
            <p:ph type="body" sz="half" idx="4294967295"/>
          </p:nvPr>
        </p:nvSpPr>
        <p:spPr>
          <a:xfrm>
            <a:off x="0" y="990600"/>
            <a:ext cx="8839200" cy="5257800"/>
          </a:xfrm>
        </p:spPr>
        <p:txBody>
          <a:bodyPr/>
          <a:lstStyle/>
          <a:p>
            <a:r>
              <a:rPr lang="en-US" sz="2400" dirty="0" smtClean="0"/>
              <a:t>Single high intensity bunch:</a:t>
            </a:r>
          </a:p>
          <a:p>
            <a:pPr lvl="1"/>
            <a:r>
              <a:rPr lang="en-US" sz="2000" dirty="0" smtClean="0"/>
              <a:t>Tune shift with changing TDI gaps were recorded (already done but either with small intensity and/or transverse damper on). </a:t>
            </a:r>
            <a:r>
              <a:rPr lang="en-US" sz="2000" dirty="0" smtClean="0">
                <a:solidFill>
                  <a:srgbClr val="FF0000"/>
                </a:solidFill>
              </a:rPr>
              <a:t>Vertical tune shift &gt;1e-3 with a noise of 1e-4</a:t>
            </a:r>
            <a:r>
              <a:rPr lang="en-US" sz="2000" dirty="0" smtClean="0"/>
              <a:t>. </a:t>
            </a:r>
          </a:p>
          <a:p>
            <a:pPr lvl="1"/>
            <a:endParaRPr lang="en-US" sz="2000" dirty="0" smtClean="0"/>
          </a:p>
          <a:p>
            <a:pPr lvl="1"/>
            <a:r>
              <a:rPr lang="en-US" sz="2000" dirty="0" smtClean="0"/>
              <a:t>Measurements </a:t>
            </a:r>
            <a:r>
              <a:rPr lang="en-US" sz="2000" dirty="0" smtClean="0"/>
              <a:t>confirm quantitative measurements on B2 in 2010, i.e. it seems there was </a:t>
            </a:r>
            <a:r>
              <a:rPr lang="en-US" sz="2000" dirty="0" smtClean="0">
                <a:solidFill>
                  <a:srgbClr val="FF0000"/>
                </a:solidFill>
              </a:rPr>
              <a:t>no degradation of the transverse impedance</a:t>
            </a:r>
            <a:r>
              <a:rPr lang="en-US" sz="2000" dirty="0" smtClean="0"/>
              <a:t>. </a:t>
            </a:r>
            <a:endParaRPr lang="en-US" sz="2000" dirty="0" smtClean="0"/>
          </a:p>
          <a:p>
            <a:pPr lvl="1"/>
            <a:endParaRPr lang="en-US" sz="2000" dirty="0" smtClean="0"/>
          </a:p>
          <a:p>
            <a:pPr lvl="1"/>
            <a:r>
              <a:rPr lang="en-US" sz="2000" dirty="0" smtClean="0"/>
              <a:t>However</a:t>
            </a:r>
            <a:r>
              <a:rPr lang="en-US" sz="2000" dirty="0" smtClean="0"/>
              <a:t>, as already observed in 2010, both TDIs lead to a significant tune shift (~-8E-4 at nominal TDI injection setting for 2.6E11 p/b), corresponding to a large vertical effective impedance (first quick calculation: 3.25 </a:t>
            </a:r>
            <a:r>
              <a:rPr lang="en-US" sz="2000" dirty="0" err="1" smtClean="0"/>
              <a:t>MOhm</a:t>
            </a:r>
            <a:r>
              <a:rPr lang="en-US" sz="2000" dirty="0" smtClean="0"/>
              <a:t>/m at nominal injection setting to 5.2 </a:t>
            </a:r>
            <a:r>
              <a:rPr lang="en-US" sz="2000" dirty="0" err="1" smtClean="0"/>
              <a:t>MOhm</a:t>
            </a:r>
            <a:r>
              <a:rPr lang="en-US" sz="2000" dirty="0" smtClean="0"/>
              <a:t>/m at 3.7 mm half gap, subtracting the effect of the beta function at the location of the TDI). </a:t>
            </a:r>
            <a:r>
              <a:rPr lang="en-US" sz="2000" dirty="0" smtClean="0">
                <a:solidFill>
                  <a:srgbClr val="FF0000"/>
                </a:solidFill>
              </a:rPr>
              <a:t>To be confirmed by more serious computations. </a:t>
            </a:r>
            <a:r>
              <a:rPr lang="en-US" sz="2400" dirty="0" smtClean="0"/>
              <a:t/>
            </a:r>
            <a:br>
              <a:rPr lang="en-US" sz="2400" dirty="0" smtClean="0"/>
            </a:br>
            <a:r>
              <a:rPr lang="en-US" dirty="0" smtClean="0"/>
              <a:t/>
            </a:r>
            <a:br>
              <a:rPr lang="en-US" dirty="0" smtClean="0"/>
            </a:br>
            <a:r>
              <a:rPr lang="en-US" sz="2000" dirty="0" smtClean="0"/>
              <a:t/>
            </a:r>
            <a:br>
              <a:rPr lang="en-US" sz="2000" dirty="0" smtClean="0"/>
            </a:b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50 ns beam</a:t>
            </a:r>
          </a:p>
          <a:p>
            <a:pPr lvl="1"/>
            <a:r>
              <a:rPr lang="en-US" sz="2000" dirty="0" smtClean="0"/>
              <a:t>We tried to see beam induced signals when moving the TDI in and out, but nothing interesting was seen on ADT or BBQ. </a:t>
            </a:r>
            <a:endParaRPr lang="en-US" sz="2000" dirty="0" smtClean="0"/>
          </a:p>
          <a:p>
            <a:pPr lvl="1"/>
            <a:r>
              <a:rPr lang="en-US" sz="2000" dirty="0" smtClean="0"/>
              <a:t>The </a:t>
            </a:r>
            <a:r>
              <a:rPr lang="en-US" sz="2000" dirty="0" smtClean="0"/>
              <a:t>only odd observation is that the vacuum seems to be better at injection with the TDI close to the beam than far from the beam, which is the opposite of what was observed during the ramp. This should be investigated but is probably not a beam physics issue. </a:t>
            </a:r>
            <a:endParaRPr lang="en-US" sz="2000" dirty="0" smtClean="0"/>
          </a:p>
          <a:p>
            <a:pPr lvl="1">
              <a:buNone/>
            </a:pPr>
            <a:endParaRPr lang="en-US" sz="2000" dirty="0" smtClean="0"/>
          </a:p>
          <a:p>
            <a:r>
              <a:rPr lang="en-US" sz="2400" dirty="0" smtClean="0"/>
              <a:t>Next steps</a:t>
            </a:r>
          </a:p>
          <a:p>
            <a:pPr lvl="1"/>
            <a:r>
              <a:rPr lang="en-US" sz="2000" dirty="0" smtClean="0"/>
              <a:t>perform same measurements for other collimators (in particular the TCTVB). </a:t>
            </a:r>
          </a:p>
          <a:p>
            <a:pPr lvl="1"/>
            <a:r>
              <a:rPr lang="en-US" sz="2000" dirty="0" smtClean="0"/>
              <a:t>Assess longitudinal impedance with TDI gap and not only the transverse effects.</a:t>
            </a:r>
            <a:endParaRPr lang="en-US" sz="2000" dirty="0"/>
          </a:p>
        </p:txBody>
      </p:sp>
      <p:sp>
        <p:nvSpPr>
          <p:cNvPr id="3" name="Title 2"/>
          <p:cNvSpPr>
            <a:spLocks noGrp="1"/>
          </p:cNvSpPr>
          <p:nvPr>
            <p:ph type="title"/>
          </p:nvPr>
        </p:nvSpPr>
        <p:spPr/>
        <p:txBody>
          <a:bodyPr/>
          <a:lstStyle/>
          <a:p>
            <a:r>
              <a:rPr lang="en-US" dirty="0" smtClean="0"/>
              <a:t>Tue 01/11 – TDI studies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Tue 01/11 – UFO studies</a:t>
            </a:r>
            <a:endParaRPr lang="en-US" dirty="0"/>
          </a:p>
        </p:txBody>
      </p:sp>
      <p:sp>
        <p:nvSpPr>
          <p:cNvPr id="4" name="Content Placeholder 3"/>
          <p:cNvSpPr>
            <a:spLocks noGrp="1"/>
          </p:cNvSpPr>
          <p:nvPr>
            <p:ph idx="1"/>
          </p:nvPr>
        </p:nvSpPr>
        <p:spPr/>
        <p:txBody>
          <a:bodyPr/>
          <a:lstStyle/>
          <a:p>
            <a:r>
              <a:rPr lang="en-US" sz="2400" dirty="0" smtClean="0"/>
              <a:t>Verification of procedure for kicking single MKI kickers and MKQ kickers with low intensity</a:t>
            </a:r>
          </a:p>
          <a:p>
            <a:endParaRPr lang="en-US" sz="2400" dirty="0" smtClean="0"/>
          </a:p>
          <a:p>
            <a:r>
              <a:rPr lang="en-US" sz="2400" dirty="0" smtClean="0"/>
              <a:t>Pulsed </a:t>
            </a:r>
            <a:r>
              <a:rPr lang="en-US" sz="2400" dirty="0" smtClean="0"/>
              <a:t>single MKI kickers and MKQ kickers in the last injection gap without beam after injecting 1236 bunches</a:t>
            </a:r>
          </a:p>
          <a:p>
            <a:endParaRPr lang="en-US" sz="2400" dirty="0" smtClean="0"/>
          </a:p>
          <a:p>
            <a:r>
              <a:rPr lang="en-US" sz="2400" dirty="0" smtClean="0"/>
              <a:t>Preliminary results from UFO buster / BLM data analysis:</a:t>
            </a:r>
          </a:p>
          <a:p>
            <a:pPr lvl="1"/>
            <a:r>
              <a:rPr lang="en-US" sz="2000" dirty="0" smtClean="0">
                <a:solidFill>
                  <a:srgbClr val="FF0000"/>
                </a:solidFill>
              </a:rPr>
              <a:t>Often candidate UFOs after MKI pulse in Pt.2 and Pt.8 found. Sometimes even several events</a:t>
            </a:r>
            <a:r>
              <a:rPr lang="en-US" sz="2000" dirty="0" smtClean="0"/>
              <a:t> (cf. e.g. events at 9:40 and 9:54)</a:t>
            </a:r>
          </a:p>
          <a:p>
            <a:pPr lvl="1"/>
            <a:r>
              <a:rPr lang="en-US" sz="2000" dirty="0" smtClean="0"/>
              <a:t>Delay of first event to MKI pulse between 12.8ms and 128ms (for free fall t=</a:t>
            </a:r>
            <a:r>
              <a:rPr lang="en-US" sz="2000" dirty="0" err="1" smtClean="0"/>
              <a:t>sqrt</a:t>
            </a:r>
            <a:r>
              <a:rPr lang="en-US" sz="2000" dirty="0" smtClean="0"/>
              <a:t>(2*19mm/9.81ms^-2) = 62ms expected). </a:t>
            </a:r>
          </a:p>
          <a:p>
            <a:pPr lvl="1"/>
            <a:r>
              <a:rPr lang="en-US" sz="2000" dirty="0" smtClean="0">
                <a:solidFill>
                  <a:srgbClr val="FF0000"/>
                </a:solidFill>
              </a:rPr>
              <a:t>No UFOs at MKQ found</a:t>
            </a:r>
          </a:p>
          <a:p>
            <a:endParaRPr lang="en-US" sz="1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3"/>
          </p:nvPr>
        </p:nvSpPr>
        <p:spPr/>
        <p:txBody>
          <a:bodyPr/>
          <a:lstStyle/>
          <a:p>
            <a:endParaRPr lang="en-US" sz="2800" dirty="0"/>
          </a:p>
        </p:txBody>
      </p:sp>
      <p:sp>
        <p:nvSpPr>
          <p:cNvPr id="4" name="Title 3"/>
          <p:cNvSpPr>
            <a:spLocks noGrp="1"/>
          </p:cNvSpPr>
          <p:nvPr>
            <p:ph type="title"/>
          </p:nvPr>
        </p:nvSpPr>
        <p:spPr/>
        <p:txBody>
          <a:bodyPr/>
          <a:lstStyle/>
          <a:p>
            <a:r>
              <a:rPr lang="en-US" dirty="0" smtClean="0"/>
              <a:t>Vacuum at TDI</a:t>
            </a:r>
            <a:endParaRPr lang="en-US" dirty="0"/>
          </a:p>
        </p:txBody>
      </p:sp>
      <p:sp>
        <p:nvSpPr>
          <p:cNvPr id="7" name="Text Placeholder 6"/>
          <p:cNvSpPr>
            <a:spLocks noGrp="1"/>
          </p:cNvSpPr>
          <p:nvPr>
            <p:ph type="body" sz="half" idx="10"/>
          </p:nvPr>
        </p:nvSpPr>
        <p:spPr/>
        <p:txBody>
          <a:bodyPr/>
          <a:lstStyle/>
          <a:p>
            <a:endParaRPr lang="en-US" dirty="0"/>
          </a:p>
        </p:txBody>
      </p:sp>
      <p:pic>
        <p:nvPicPr>
          <p:cNvPr id="8" name="Picture 2" descr="http://elogbook.cern.ch/eLogbook/attach_reader?attach_id=1211092"/>
          <p:cNvPicPr>
            <a:picLocks noChangeAspect="1" noChangeArrowheads="1"/>
          </p:cNvPicPr>
          <p:nvPr/>
        </p:nvPicPr>
        <p:blipFill>
          <a:blip r:embed="rId2" cstate="print"/>
          <a:srcRect/>
          <a:stretch>
            <a:fillRect/>
          </a:stretch>
        </p:blipFill>
        <p:spPr bwMode="auto">
          <a:xfrm>
            <a:off x="1295400" y="3703320"/>
            <a:ext cx="7467600" cy="2926080"/>
          </a:xfrm>
          <a:prstGeom prst="rect">
            <a:avLst/>
          </a:prstGeom>
          <a:noFill/>
        </p:spPr>
      </p:pic>
      <p:pic>
        <p:nvPicPr>
          <p:cNvPr id="7172" name="Picture 4" descr="http://elogbook.cern.ch/eLogbook/attach_reader?attach_id=1211144"/>
          <p:cNvPicPr>
            <a:picLocks noChangeAspect="1" noChangeArrowheads="1"/>
          </p:cNvPicPr>
          <p:nvPr/>
        </p:nvPicPr>
        <p:blipFill>
          <a:blip r:embed="rId3" cstate="print"/>
          <a:srcRect/>
          <a:stretch>
            <a:fillRect/>
          </a:stretch>
        </p:blipFill>
        <p:spPr bwMode="auto">
          <a:xfrm>
            <a:off x="1447800" y="883920"/>
            <a:ext cx="7315200" cy="2926080"/>
          </a:xfrm>
          <a:prstGeom prst="rect">
            <a:avLst/>
          </a:prstGeom>
          <a:noFill/>
        </p:spPr>
      </p:pic>
      <p:sp>
        <p:nvSpPr>
          <p:cNvPr id="10" name="Rectangle 9"/>
          <p:cNvSpPr/>
          <p:nvPr/>
        </p:nvSpPr>
        <p:spPr>
          <a:xfrm>
            <a:off x="5867400" y="3505200"/>
            <a:ext cx="32004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T. Baer, J. </a:t>
            </a:r>
            <a:r>
              <a:rPr lang="en-US" b="1" dirty="0" smtClean="0">
                <a:solidFill>
                  <a:srgbClr val="FFFF00"/>
                </a:solidFill>
              </a:rPr>
              <a:t>Uythoven et al.</a:t>
            </a:r>
            <a:endParaRPr lang="en-US" b="1" dirty="0">
              <a:solidFill>
                <a:srgbClr val="FFFF00"/>
              </a:solidFill>
            </a:endParaRPr>
          </a:p>
        </p:txBody>
      </p:sp>
      <p:sp>
        <p:nvSpPr>
          <p:cNvPr id="11" name="Rectangle 10"/>
          <p:cNvSpPr/>
          <p:nvPr/>
        </p:nvSpPr>
        <p:spPr>
          <a:xfrm>
            <a:off x="76200" y="1981200"/>
            <a:ext cx="13716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MKI</a:t>
            </a:r>
            <a:endParaRPr lang="en-US" b="1" dirty="0">
              <a:solidFill>
                <a:srgbClr val="FFFF00"/>
              </a:solidFill>
            </a:endParaRPr>
          </a:p>
        </p:txBody>
      </p:sp>
      <p:sp>
        <p:nvSpPr>
          <p:cNvPr id="12" name="Rectangle 11"/>
          <p:cNvSpPr/>
          <p:nvPr/>
        </p:nvSpPr>
        <p:spPr>
          <a:xfrm>
            <a:off x="76200" y="5105400"/>
            <a:ext cx="13716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MKQ</a:t>
            </a:r>
            <a:endParaRPr lang="en-US" b="1"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600" y="990600"/>
            <a:ext cx="4038600" cy="5257800"/>
          </a:xfrm>
        </p:spPr>
        <p:txBody>
          <a:bodyPr/>
          <a:lstStyle/>
          <a:p>
            <a:pPr lvl="0"/>
            <a:r>
              <a:rPr lang="en-US" sz="2400" dirty="0" smtClean="0"/>
              <a:t>10:37: Trip of cryogenics in point 8</a:t>
            </a:r>
          </a:p>
          <a:p>
            <a:pPr lvl="0"/>
            <a:r>
              <a:rPr lang="en-US" sz="2400" dirty="0" smtClean="0"/>
              <a:t>Accesses</a:t>
            </a:r>
          </a:p>
          <a:p>
            <a:pPr lvl="0"/>
            <a:r>
              <a:rPr lang="en-US" sz="2400" dirty="0" smtClean="0"/>
              <a:t>Measurements of the MKE4/6 SPS extraction kicker waveform</a:t>
            </a:r>
          </a:p>
          <a:p>
            <a:pPr lvl="0">
              <a:buNone/>
            </a:pPr>
            <a:endParaRPr lang="en-US" sz="2400" dirty="0" smtClean="0"/>
          </a:p>
          <a:p>
            <a:endParaRPr lang="en-US" dirty="0"/>
          </a:p>
        </p:txBody>
      </p:sp>
      <p:sp>
        <p:nvSpPr>
          <p:cNvPr id="5" name="Title 4"/>
          <p:cNvSpPr>
            <a:spLocks noGrp="1"/>
          </p:cNvSpPr>
          <p:nvPr>
            <p:ph type="title"/>
          </p:nvPr>
        </p:nvSpPr>
        <p:spPr/>
        <p:txBody>
          <a:bodyPr/>
          <a:lstStyle/>
          <a:p>
            <a:r>
              <a:rPr lang="en-US" dirty="0" smtClean="0"/>
              <a:t>SPS MKE waveform calibration</a:t>
            </a:r>
            <a:endParaRPr lang="en-US" dirty="0"/>
          </a:p>
        </p:txBody>
      </p:sp>
      <p:pic>
        <p:nvPicPr>
          <p:cNvPr id="6146" name="Picture 2" descr="http://elogbook.cern.ch/eLogbook/attach_reader?attach_id=1211185"/>
          <p:cNvPicPr>
            <a:picLocks noChangeAspect="1" noChangeArrowheads="1"/>
          </p:cNvPicPr>
          <p:nvPr/>
        </p:nvPicPr>
        <p:blipFill>
          <a:blip r:embed="rId2" cstate="print"/>
          <a:srcRect/>
          <a:stretch>
            <a:fillRect/>
          </a:stretch>
        </p:blipFill>
        <p:spPr bwMode="auto">
          <a:xfrm>
            <a:off x="4495800" y="1066800"/>
            <a:ext cx="4550758" cy="2514600"/>
          </a:xfrm>
          <a:prstGeom prst="rect">
            <a:avLst/>
          </a:prstGeom>
          <a:noFill/>
        </p:spPr>
      </p:pic>
      <p:sp>
        <p:nvSpPr>
          <p:cNvPr id="7" name="Rectangle 6"/>
          <p:cNvSpPr/>
          <p:nvPr/>
        </p:nvSpPr>
        <p:spPr>
          <a:xfrm>
            <a:off x="7010400" y="3505200"/>
            <a:ext cx="20574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rPr>
              <a:t>B. Goddard</a:t>
            </a:r>
            <a:endParaRPr lang="en-US" b="1" dirty="0">
              <a:solidFill>
                <a:srgbClr val="FFFF00"/>
              </a:solidFill>
            </a:endParaRPr>
          </a:p>
        </p:txBody>
      </p:sp>
      <p:sp>
        <p:nvSpPr>
          <p:cNvPr id="8" name="Content Placeholder 5"/>
          <p:cNvSpPr txBox="1">
            <a:spLocks/>
          </p:cNvSpPr>
          <p:nvPr/>
        </p:nvSpPr>
        <p:spPr bwMode="auto">
          <a:xfrm>
            <a:off x="304800" y="3429000"/>
            <a:ext cx="88392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400" b="0" i="0" u="none" strike="noStrike" kern="0" cap="none" spc="0" normalizeH="0" baseline="0" noProof="0" dirty="0" smtClean="0">
                <a:ln>
                  <a:noFill/>
                </a:ln>
                <a:solidFill>
                  <a:schemeClr val="tx2"/>
                </a:solidFill>
                <a:effectLst/>
                <a:uLnTx/>
                <a:uFillTx/>
                <a:latin typeface="+mn-lt"/>
                <a:ea typeface="+mn-ea"/>
                <a:cs typeface="+mn-cs"/>
              </a:rPr>
              <a:t>Preliminary summary:</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000" b="0" i="0" u="none" strike="noStrike" kern="0" cap="none" spc="0" normalizeH="0" baseline="0" noProof="0" dirty="0" smtClean="0">
                <a:ln>
                  <a:noFill/>
                </a:ln>
                <a:solidFill>
                  <a:schemeClr val="tx2"/>
                </a:solidFill>
                <a:effectLst/>
                <a:uLnTx/>
                <a:uFillTx/>
                <a:latin typeface="+mn-lt"/>
                <a:ea typeface="+mn-ea"/>
                <a:cs typeface="+mn-cs"/>
              </a:rPr>
              <a:t>Finished calibration of MKE4 kick waveform with LHC clock. Find a 4.1 us difference </a:t>
            </a:r>
            <a:r>
              <a:rPr kumimoji="0" lang="en-US" sz="2000" b="0" i="0" u="none" strike="noStrike" kern="0" cap="none" spc="0" normalizeH="0" baseline="0" noProof="0" dirty="0" err="1" smtClean="0">
                <a:ln>
                  <a:noFill/>
                </a:ln>
                <a:solidFill>
                  <a:schemeClr val="tx2"/>
                </a:solidFill>
                <a:effectLst/>
                <a:uLnTx/>
                <a:uFillTx/>
                <a:latin typeface="+mn-lt"/>
                <a:ea typeface="+mn-ea"/>
                <a:cs typeface="+mn-cs"/>
              </a:rPr>
              <a:t>wrt</a:t>
            </a:r>
            <a:r>
              <a:rPr kumimoji="0" lang="en-US" sz="2000" b="0" i="0" u="none" strike="noStrike" kern="0" cap="none" spc="0" normalizeH="0" baseline="0" noProof="0" dirty="0" smtClean="0">
                <a:ln>
                  <a:noFill/>
                </a:ln>
                <a:solidFill>
                  <a:schemeClr val="tx2"/>
                </a:solidFill>
                <a:effectLst/>
                <a:uLnTx/>
                <a:uFillTx/>
                <a:latin typeface="+mn-lt"/>
                <a:ea typeface="+mn-ea"/>
                <a:cs typeface="+mn-cs"/>
              </a:rPr>
              <a:t> the calibration made with SPS clock, but the same waveform (when a 0.4 mm static offset is accounted for). </a:t>
            </a:r>
            <a:br>
              <a:rPr kumimoji="0" lang="en-US" sz="2000" b="0" i="0" u="none" strike="noStrike" kern="0" cap="none" spc="0" normalizeH="0" baseline="0" noProof="0" dirty="0" smtClean="0">
                <a:ln>
                  <a:noFill/>
                </a:ln>
                <a:solidFill>
                  <a:schemeClr val="tx2"/>
                </a:solidFill>
                <a:effectLst/>
                <a:uLnTx/>
                <a:uFillTx/>
                <a:latin typeface="+mn-lt"/>
                <a:ea typeface="+mn-ea"/>
                <a:cs typeface="+mn-cs"/>
              </a:rPr>
            </a:br>
            <a:r>
              <a:rPr kumimoji="0" lang="en-US" sz="2000" b="0" i="0" u="none" strike="noStrike" kern="0" cap="none" spc="0" normalizeH="0" baseline="0" noProof="0" dirty="0" smtClean="0">
                <a:ln>
                  <a:noFill/>
                </a:ln>
                <a:solidFill>
                  <a:schemeClr val="tx2"/>
                </a:solidFill>
                <a:effectLst/>
                <a:uLnTx/>
                <a:uFillTx/>
                <a:latin typeface="+mn-lt"/>
                <a:ea typeface="+mn-ea"/>
                <a:cs typeface="+mn-cs"/>
              </a:rPr>
              <a:t/>
            </a:r>
            <a:br>
              <a:rPr kumimoji="0" lang="en-US" sz="2000" b="0" i="0" u="none" strike="noStrike" kern="0" cap="none" spc="0" normalizeH="0" baseline="0" noProof="0" dirty="0" smtClean="0">
                <a:ln>
                  <a:noFill/>
                </a:ln>
                <a:solidFill>
                  <a:schemeClr val="tx2"/>
                </a:solidFill>
                <a:effectLst/>
                <a:uLnTx/>
                <a:uFillTx/>
                <a:latin typeface="+mn-lt"/>
                <a:ea typeface="+mn-ea"/>
                <a:cs typeface="+mn-cs"/>
              </a:rPr>
            </a:br>
            <a:r>
              <a:rPr kumimoji="0" lang="en-US" sz="2000" b="0" i="0" u="none" strike="noStrike" kern="0" cap="none" spc="0" normalizeH="0" baseline="0" noProof="0" dirty="0" smtClean="0">
                <a:ln>
                  <a:noFill/>
                </a:ln>
                <a:solidFill>
                  <a:schemeClr val="tx2"/>
                </a:solidFill>
                <a:effectLst/>
                <a:uLnTx/>
                <a:uFillTx/>
                <a:latin typeface="+mn-lt"/>
                <a:ea typeface="+mn-ea"/>
                <a:cs typeface="+mn-cs"/>
              </a:rPr>
              <a:t>What is strange is that the 54 us delay for the pilot seems to be at a different location compared to the waveform measured with the individual bunch positions at injection into the LHC...we will come back to try and investigate with INDIV or 12b</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24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3200" b="0" i="0" u="none" strike="noStrike" kern="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 Planning Wed (2.11.)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382804494"/>
              </p:ext>
            </p:extLst>
          </p:nvPr>
        </p:nvGraphicFramePr>
        <p:xfrm>
          <a:off x="467430" y="917030"/>
          <a:ext cx="8229601" cy="3959770"/>
        </p:xfrm>
        <a:graphic>
          <a:graphicData uri="http://schemas.openxmlformats.org/drawingml/2006/table">
            <a:tbl>
              <a:tblPr firstRow="1" bandRow="1">
                <a:tableStyleId>{5C22544A-7EE6-4342-B048-85BDC9FD1C3A}</a:tableStyleId>
              </a:tblPr>
              <a:tblGrid>
                <a:gridCol w="720100"/>
                <a:gridCol w="792110"/>
                <a:gridCol w="6192860"/>
                <a:gridCol w="524531"/>
              </a:tblGrid>
              <a:tr h="370840">
                <a:tc>
                  <a:txBody>
                    <a:bodyPr/>
                    <a:lstStyle/>
                    <a:p>
                      <a:r>
                        <a:rPr lang="en-US" dirty="0" smtClean="0"/>
                        <a:t>Day</a:t>
                      </a:r>
                      <a:endParaRPr lang="en-US" dirty="0"/>
                    </a:p>
                  </a:txBody>
                  <a:tcPr/>
                </a:tc>
                <a:tc>
                  <a:txBody>
                    <a:bodyPr/>
                    <a:lstStyle/>
                    <a:p>
                      <a:r>
                        <a:rPr lang="en-US" dirty="0" smtClean="0"/>
                        <a:t>Time</a:t>
                      </a:r>
                      <a:endParaRPr lang="en-US" dirty="0"/>
                    </a:p>
                  </a:txBody>
                  <a:tcPr/>
                </a:tc>
                <a:tc>
                  <a:txBody>
                    <a:bodyPr/>
                    <a:lstStyle/>
                    <a:p>
                      <a:r>
                        <a:rPr lang="en-US" dirty="0" smtClean="0"/>
                        <a:t>MD</a:t>
                      </a:r>
                      <a:endParaRPr lang="en-US" dirty="0"/>
                    </a:p>
                  </a:txBody>
                  <a:tcPr/>
                </a:tc>
                <a:tc>
                  <a:txBody>
                    <a:bodyPr/>
                    <a:lstStyle/>
                    <a:p>
                      <a:r>
                        <a:rPr lang="en-US" dirty="0" smtClean="0"/>
                        <a:t>MP</a:t>
                      </a:r>
                      <a:endParaRPr lang="en-US" dirty="0"/>
                    </a:p>
                  </a:txBody>
                  <a:tcPr/>
                </a:tc>
              </a:tr>
              <a:tr h="3065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Wed</a:t>
                      </a:r>
                    </a:p>
                  </a:txBody>
                  <a:tcPr marL="12700" marR="12700" marT="12700" marB="0" anchor="ctr"/>
                </a:tc>
                <a:tc>
                  <a:txBody>
                    <a:bodyPr/>
                    <a:lstStyle/>
                    <a:p>
                      <a:r>
                        <a:rPr lang="en-GB" sz="1800" dirty="0" smtClean="0"/>
                        <a:t>07:00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u="none" strike="noStrike" noProof="0" dirty="0" smtClean="0">
                          <a:solidFill>
                            <a:srgbClr val="000000"/>
                          </a:solidFill>
                          <a:effectLst/>
                          <a:latin typeface="+mn-lt"/>
                        </a:rPr>
                        <a:t>Ramp down,</a:t>
                      </a:r>
                      <a:r>
                        <a:rPr lang="en-US" sz="1600" b="0" i="1" u="none" strike="noStrike" baseline="0" noProof="0" dirty="0" smtClean="0">
                          <a:solidFill>
                            <a:srgbClr val="000000"/>
                          </a:solidFill>
                          <a:effectLst/>
                          <a:latin typeface="+mn-lt"/>
                        </a:rPr>
                        <a:t> cycle</a:t>
                      </a:r>
                      <a:endParaRPr lang="en-US" sz="1600" b="0" i="1" u="none" strike="noStrike" noProof="0" dirty="0" smtClean="0">
                        <a:solidFill>
                          <a:srgbClr val="000000"/>
                        </a:solidFill>
                        <a:effectLst/>
                        <a:latin typeface="+mn-lt"/>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p>
                  </a:txBody>
                  <a:tcPr marL="12700" marR="12700" marT="12700" marB="0" anchor="ctr"/>
                </a:tc>
              </a:tr>
              <a:tr h="1518830">
                <a:tc>
                  <a:txBody>
                    <a:bodyPr/>
                    <a:lstStyle/>
                    <a:p>
                      <a:endParaRPr lang="en-US" sz="1800" dirty="0"/>
                    </a:p>
                  </a:txBody>
                  <a:tcPr marL="12700" marR="12700" marT="12700" marB="0" anchor="ctr"/>
                </a:tc>
                <a:tc>
                  <a:txBody>
                    <a:bodyPr/>
                    <a:lstStyle/>
                    <a:p>
                      <a:r>
                        <a:rPr lang="en-GB" sz="1800" dirty="0" smtClean="0"/>
                        <a:t>09:00</a:t>
                      </a:r>
                      <a:endParaRPr lang="en-GB" sz="180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450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GeV</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sym typeface="Wingdings"/>
                        </a:rPr>
                        <a:t></a:t>
                      </a:r>
                      <a:r>
                        <a:rPr kumimoji="0" lang="en-US" sz="1800" b="0" i="0" u="none" strike="noStrike" kern="1200" cap="none" spc="0" normalizeH="0" baseline="0" noProof="0" dirty="0" smtClean="0">
                          <a:ln>
                            <a:noFill/>
                          </a:ln>
                          <a:solidFill>
                            <a:srgbClr val="000000"/>
                          </a:solidFill>
                          <a:effectLst/>
                          <a:uLnTx/>
                          <a:uFillTx/>
                          <a:latin typeface="+mn-lt"/>
                          <a:ea typeface="+mn-ea"/>
                          <a:cs typeface="+mn-cs"/>
                          <a:sym typeface="Wingdings"/>
                        </a:rPr>
                        <a:t> 3.5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sym typeface="Wingdings"/>
                        </a:rPr>
                        <a:t>TeV</a:t>
                      </a:r>
                      <a:r>
                        <a:rPr kumimoji="0" lang="en-US" sz="1800" b="0" i="0" u="none" strike="noStrike" kern="1200" cap="none" spc="0" normalizeH="0" baseline="0" noProof="0" dirty="0" smtClean="0">
                          <a:ln>
                            <a:noFill/>
                          </a:ln>
                          <a:solidFill>
                            <a:srgbClr val="000000"/>
                          </a:solidFill>
                          <a:effectLst/>
                          <a:uLnTx/>
                          <a:uFillTx/>
                          <a:latin typeface="+mn-lt"/>
                          <a:ea typeface="+mn-ea"/>
                          <a:cs typeface="+mn-cs"/>
                          <a:sym typeface="Wingdings"/>
                        </a:rPr>
                        <a:t>: </a:t>
                      </a:r>
                      <a:r>
                        <a:rPr kumimoji="0" lang="en-US" sz="2000" b="1" i="0" u="sng" strike="noStrike" kern="1200" cap="none" spc="0" normalizeH="0" baseline="0" noProof="0" dirty="0" smtClean="0">
                          <a:ln>
                            <a:noFill/>
                          </a:ln>
                          <a:solidFill>
                            <a:srgbClr val="0000FF"/>
                          </a:solidFill>
                          <a:effectLst/>
                          <a:uLnTx/>
                          <a:uFillTx/>
                          <a:latin typeface="+mn-lt"/>
                          <a:ea typeface="+mn-ea"/>
                          <a:cs typeface="+mn-cs"/>
                          <a:sym typeface="Wingdings"/>
                        </a:rPr>
                        <a:t>ATS and tight collimation settings </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Squeeze in IR1&amp;5 to 40cm beta*. Optics correction. Collide (no crossing angle). Show adequate protection with tight collimation settings. Show full protection. Provides 2.5 times higher pile-up potential…</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t>A</a:t>
                      </a:r>
                    </a:p>
                  </a:txBody>
                  <a:tcPr marL="12700" marR="12700" marT="12700" marB="0" anchor="ctr"/>
                </a:tc>
              </a:tr>
              <a:tr h="329090">
                <a:tc>
                  <a:txBody>
                    <a:bodyPr/>
                    <a:lstStyle/>
                    <a:p>
                      <a:endParaRPr lang="en-US" sz="1800" dirty="0"/>
                    </a:p>
                  </a:txBody>
                  <a:tcPr marL="12700" marR="12700" marT="12700" marB="0" anchor="ctr"/>
                </a:tc>
                <a:tc>
                  <a:txBody>
                    <a:bodyPr/>
                    <a:lstStyle/>
                    <a:p>
                      <a:r>
                        <a:rPr lang="en-GB" sz="1800" dirty="0" smtClean="0"/>
                        <a:t>19:00</a:t>
                      </a:r>
                      <a:endParaRPr lang="en-GB" sz="180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smtClean="0">
                          <a:ln>
                            <a:noFill/>
                          </a:ln>
                          <a:solidFill>
                            <a:srgbClr val="000000"/>
                          </a:solidFill>
                          <a:effectLst/>
                          <a:uLnTx/>
                          <a:uFillTx/>
                          <a:latin typeface="+mn-lt"/>
                          <a:ea typeface="+mn-ea"/>
                          <a:cs typeface="+mn-cs"/>
                        </a:rPr>
                        <a:t>Ramp down, cycle</a:t>
                      </a: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p>
                  </a:txBody>
                  <a:tcPr marL="12700" marR="12700" marT="12700" marB="0" anchor="ctr"/>
                </a:tc>
              </a:tr>
              <a:tr h="1042510">
                <a:tc>
                  <a:txBody>
                    <a:bodyPr/>
                    <a:lstStyle/>
                    <a:p>
                      <a:endParaRPr lang="en-US" sz="1800" dirty="0"/>
                    </a:p>
                  </a:txBody>
                  <a:tcPr marL="12700" marR="12700" marT="12700" marB="0" anchor="ctr"/>
                </a:tc>
                <a:tc>
                  <a:txBody>
                    <a:bodyPr/>
                    <a:lstStyle/>
                    <a:p>
                      <a:r>
                        <a:rPr lang="en-GB" sz="1800" dirty="0" smtClean="0"/>
                        <a:t>21:00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450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GeV</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sym typeface="Wingdings"/>
                        </a:rPr>
                        <a:t></a:t>
                      </a:r>
                      <a:r>
                        <a:rPr kumimoji="0" lang="en-US" sz="1800" b="0" i="0" u="none" strike="noStrike" kern="1200" cap="none" spc="0" normalizeH="0" baseline="0" noProof="0" dirty="0" smtClean="0">
                          <a:ln>
                            <a:noFill/>
                          </a:ln>
                          <a:solidFill>
                            <a:srgbClr val="000000"/>
                          </a:solidFill>
                          <a:effectLst/>
                          <a:uLnTx/>
                          <a:uFillTx/>
                          <a:latin typeface="+mn-lt"/>
                          <a:ea typeface="+mn-ea"/>
                          <a:cs typeface="+mn-cs"/>
                          <a:sym typeface="Wingdings"/>
                        </a:rPr>
                        <a:t> </a:t>
                      </a:r>
                      <a:r>
                        <a:rPr lang="en-US" sz="1800" noProof="0" dirty="0" smtClean="0"/>
                        <a:t>3.5 </a:t>
                      </a:r>
                      <a:r>
                        <a:rPr lang="en-US" sz="1800" noProof="0" dirty="0" err="1" smtClean="0"/>
                        <a:t>TeV</a:t>
                      </a:r>
                      <a:r>
                        <a:rPr lang="en-US" sz="1800" noProof="0" dirty="0" smtClean="0"/>
                        <a:t>: </a:t>
                      </a:r>
                      <a:r>
                        <a:rPr kumimoji="0" lang="en-US" sz="2000" b="1" i="0" u="sng" strike="noStrike" kern="1200" cap="none" spc="0" normalizeH="0" baseline="0" noProof="0" dirty="0" smtClean="0">
                          <a:ln>
                            <a:noFill/>
                          </a:ln>
                          <a:solidFill>
                            <a:srgbClr val="0000FF"/>
                          </a:solidFill>
                          <a:effectLst/>
                          <a:uLnTx/>
                          <a:uFillTx/>
                          <a:latin typeface="+mn-lt"/>
                          <a:ea typeface="+mn-ea"/>
                          <a:cs typeface="+mn-cs"/>
                        </a:rPr>
                        <a:t>Combined ramp &amp; squeeze</a:t>
                      </a:r>
                      <a:r>
                        <a:rPr kumimoji="0" lang="en-US" sz="20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a:t>
                      </a:r>
                      <a:r>
                        <a:rPr lang="en-US" sz="1600" i="0" noProof="0" dirty="0" smtClean="0"/>
                        <a:t>Feasibility of changing the LHC optics during the ramp. Gain ~7min (400s) per ramp initially. Higher efficiency for physics</a:t>
                      </a:r>
                      <a:endParaRPr lang="en-US" sz="1800" i="0" noProof="0"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0" dirty="0" smtClean="0"/>
                        <a:t>B</a:t>
                      </a:r>
                    </a:p>
                  </a:txBody>
                  <a:tcPr marL="12700" marR="12700" marT="12700" marB="0" anchor="ctr"/>
                </a:tc>
              </a:tr>
              <a:tr h="381000">
                <a:tc>
                  <a:txBody>
                    <a:bodyPr/>
                    <a:lstStyle/>
                    <a:p>
                      <a:r>
                        <a:rPr lang="en-US" sz="1800" dirty="0" smtClean="0"/>
                        <a:t>Thu</a:t>
                      </a:r>
                      <a:endParaRPr lang="en-US" sz="1800" dirty="0"/>
                    </a:p>
                  </a:txBody>
                  <a:tcPr marL="12700" marR="12700" marT="12700" marB="0" anchor="ctr"/>
                </a:tc>
                <a:tc>
                  <a:txBody>
                    <a:bodyPr/>
                    <a:lstStyle/>
                    <a:p>
                      <a:r>
                        <a:rPr lang="en-GB" sz="1800" dirty="0" smtClean="0"/>
                        <a:t>05:00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u="none" strike="noStrike" noProof="0" dirty="0" smtClean="0">
                          <a:solidFill>
                            <a:srgbClr val="000000"/>
                          </a:solidFill>
                          <a:effectLst/>
                          <a:latin typeface="+mn-lt"/>
                        </a:rPr>
                        <a:t>Ramp down,</a:t>
                      </a:r>
                      <a:r>
                        <a:rPr lang="en-US" sz="1600" b="0" i="1" u="none" strike="noStrike" baseline="0" noProof="0" dirty="0" smtClean="0">
                          <a:solidFill>
                            <a:srgbClr val="000000"/>
                          </a:solidFill>
                          <a:effectLst/>
                          <a:latin typeface="+mn-lt"/>
                        </a:rPr>
                        <a:t> cycle</a:t>
                      </a:r>
                      <a:endParaRPr lang="en-US" sz="1600" b="0" i="1" u="none" strike="noStrike" noProof="0" dirty="0" smtClean="0">
                        <a:solidFill>
                          <a:srgbClr val="000000"/>
                        </a:solidFill>
                        <a:effectLst/>
                        <a:latin typeface="+mn-lt"/>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0" dirty="0" smtClean="0"/>
                    </a:p>
                  </a:txBody>
                  <a:tcPr marL="12700" marR="12700" marT="12700" marB="0" anchor="ctr"/>
                </a:tc>
              </a:tr>
            </a:tbl>
          </a:graphicData>
        </a:graphic>
      </p:graphicFrame>
    </p:spTree>
    <p:extLst>
      <p:ext uri="{BB962C8B-B14F-4D97-AF65-F5344CB8AC3E}">
        <p14:creationId xmlns:p14="http://schemas.microsoft.com/office/powerpoint/2010/main" xmlns="" val="1041206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 Planning Thu (3.11.)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4220665076"/>
              </p:ext>
            </p:extLst>
          </p:nvPr>
        </p:nvGraphicFramePr>
        <p:xfrm>
          <a:off x="457200" y="914400"/>
          <a:ext cx="8229601" cy="4356100"/>
        </p:xfrm>
        <a:graphic>
          <a:graphicData uri="http://schemas.openxmlformats.org/drawingml/2006/table">
            <a:tbl>
              <a:tblPr firstRow="1" bandRow="1">
                <a:tableStyleId>{5C22544A-7EE6-4342-B048-85BDC9FD1C3A}</a:tableStyleId>
              </a:tblPr>
              <a:tblGrid>
                <a:gridCol w="609600"/>
                <a:gridCol w="762000"/>
                <a:gridCol w="6333470"/>
                <a:gridCol w="524531"/>
              </a:tblGrid>
              <a:tr h="370840">
                <a:tc>
                  <a:txBody>
                    <a:bodyPr/>
                    <a:lstStyle/>
                    <a:p>
                      <a:r>
                        <a:rPr lang="en-US" dirty="0" smtClean="0"/>
                        <a:t>Day</a:t>
                      </a:r>
                      <a:endParaRPr lang="en-US" dirty="0"/>
                    </a:p>
                  </a:txBody>
                  <a:tcPr/>
                </a:tc>
                <a:tc>
                  <a:txBody>
                    <a:bodyPr/>
                    <a:lstStyle/>
                    <a:p>
                      <a:r>
                        <a:rPr lang="en-US" dirty="0" smtClean="0"/>
                        <a:t>Time</a:t>
                      </a:r>
                      <a:endParaRPr lang="en-US" dirty="0"/>
                    </a:p>
                  </a:txBody>
                  <a:tcPr/>
                </a:tc>
                <a:tc>
                  <a:txBody>
                    <a:bodyPr/>
                    <a:lstStyle/>
                    <a:p>
                      <a:r>
                        <a:rPr lang="en-US" dirty="0" smtClean="0"/>
                        <a:t>MD</a:t>
                      </a:r>
                      <a:endParaRPr lang="en-US" dirty="0"/>
                    </a:p>
                  </a:txBody>
                  <a:tcPr/>
                </a:tc>
                <a:tc>
                  <a:txBody>
                    <a:bodyPr/>
                    <a:lstStyle/>
                    <a:p>
                      <a:r>
                        <a:rPr lang="en-US" dirty="0" smtClean="0"/>
                        <a:t>MP</a:t>
                      </a:r>
                      <a:endParaRPr lang="en-US" dirty="0"/>
                    </a:p>
                  </a:txBody>
                  <a:tcPr/>
                </a:tc>
              </a:tr>
              <a:tr h="391160">
                <a:tc>
                  <a:txBody>
                    <a:bodyPr/>
                    <a:lstStyle/>
                    <a:p>
                      <a:r>
                        <a:rPr lang="en-US" sz="1800" dirty="0" smtClean="0"/>
                        <a:t>Thu</a:t>
                      </a:r>
                      <a:endParaRPr lang="en-US" sz="1800" dirty="0"/>
                    </a:p>
                  </a:txBody>
                  <a:tcPr marL="12700" marR="12700" marT="12700" marB="0" anchor="ctr"/>
                </a:tc>
                <a:tc>
                  <a:txBody>
                    <a:bodyPr/>
                    <a:lstStyle/>
                    <a:p>
                      <a:r>
                        <a:rPr lang="en-GB" sz="1800" dirty="0" smtClean="0"/>
                        <a:t>05:00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u="none" strike="noStrike" noProof="0" dirty="0" smtClean="0">
                          <a:solidFill>
                            <a:srgbClr val="000000"/>
                          </a:solidFill>
                          <a:effectLst/>
                          <a:latin typeface="+mn-lt"/>
                        </a:rPr>
                        <a:t>Ramp down,</a:t>
                      </a:r>
                      <a:r>
                        <a:rPr lang="en-US" sz="1600" b="0" i="1" u="none" strike="noStrike" baseline="0" noProof="0" dirty="0" smtClean="0">
                          <a:solidFill>
                            <a:srgbClr val="000000"/>
                          </a:solidFill>
                          <a:effectLst/>
                          <a:latin typeface="+mn-lt"/>
                        </a:rPr>
                        <a:t> cycle</a:t>
                      </a:r>
                      <a:endParaRPr lang="en-US" sz="1600" b="0" i="1" u="none" strike="noStrike" noProof="0" dirty="0" smtClean="0">
                        <a:solidFill>
                          <a:srgbClr val="000000"/>
                        </a:solidFill>
                        <a:effectLst/>
                        <a:latin typeface="+mn-lt"/>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L="12700" marR="12700" marT="12700" marB="0" anchor="ctr"/>
                </a:tc>
              </a:tr>
              <a:tr h="990600">
                <a:tc>
                  <a:txBody>
                    <a:bodyPr/>
                    <a:lstStyle/>
                    <a:p>
                      <a:endParaRPr lang="en-US" sz="1800" b="0" dirty="0"/>
                    </a:p>
                  </a:txBody>
                  <a:tcPr marL="12700" marR="12700" marT="12700" marB="0" anchor="ctr"/>
                </a:tc>
                <a:tc>
                  <a:txBody>
                    <a:bodyPr/>
                    <a:lstStyle/>
                    <a:p>
                      <a:r>
                        <a:rPr lang="en-GB" sz="1800" dirty="0" smtClean="0"/>
                        <a:t>07:00</a:t>
                      </a:r>
                      <a:endParaRPr lang="en-GB" sz="1800" dirty="0"/>
                    </a:p>
                  </a:txBody>
                  <a:tcPr marL="12700" marR="12700" marT="1270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450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GeV</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2000" b="1" i="0" u="sng" strike="noStrike" kern="1200" cap="none" spc="0" normalizeH="0" baseline="0" noProof="0" dirty="0" smtClean="0">
                          <a:ln>
                            <a:noFill/>
                          </a:ln>
                          <a:solidFill>
                            <a:srgbClr val="0000FF"/>
                          </a:solidFill>
                          <a:effectLst/>
                          <a:uLnTx/>
                          <a:uFillTx/>
                          <a:latin typeface="+mn-lt"/>
                          <a:ea typeface="+mn-ea"/>
                          <a:cs typeface="+mn-cs"/>
                        </a:rPr>
                        <a:t>Injection stability and losses </a:t>
                      </a:r>
                      <a:r>
                        <a:rPr kumimoji="0" lang="en-US" sz="1600" b="0" i="0" u="none" strike="noStrike" kern="1200" cap="none" spc="0" normalizeH="0" baseline="0" noProof="0" dirty="0" smtClean="0">
                          <a:ln>
                            <a:noFill/>
                          </a:ln>
                          <a:solidFill>
                            <a:srgbClr val="000000"/>
                          </a:solidFill>
                          <a:effectLst/>
                          <a:uLnTx/>
                          <a:uFillTx/>
                          <a:latin typeface="+mn-lt"/>
                          <a:ea typeface="+mn-ea"/>
                          <a:cs typeface="+mn-cs"/>
                        </a:rPr>
                        <a:t>– check steering constraints, define limits for correctors, operational procedure for more stable injection line steering </a:t>
                      </a:r>
                      <a:endParaRPr kumimoji="0" lang="en-US" sz="1800" b="0" i="0" u="none" strike="noStrike" kern="1200" cap="none" spc="0" normalizeH="0" baseline="0" noProof="0" dirty="0" smtClean="0">
                        <a:ln>
                          <a:noFill/>
                        </a:ln>
                        <a:solidFill>
                          <a:srgbClr val="000000"/>
                        </a:solidFill>
                        <a:effectLst/>
                        <a:uLnTx/>
                        <a:uFillTx/>
                        <a:latin typeface="+mn-lt"/>
                        <a:ea typeface="+mn-ea"/>
                        <a:cs typeface="+mn-cs"/>
                      </a:endParaRPr>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B</a:t>
                      </a:r>
                    </a:p>
                  </a:txBody>
                  <a:tcPr marL="12700" marR="12700" marT="12700" marB="0" anchor="ctr"/>
                </a:tc>
              </a:tr>
              <a:tr h="762000">
                <a:tc>
                  <a:txBody>
                    <a:bodyPr/>
                    <a:lstStyle/>
                    <a:p>
                      <a:endParaRPr lang="en-US" sz="1800" b="0" dirty="0"/>
                    </a:p>
                  </a:txBody>
                  <a:tcPr marL="12700" marR="12700" marT="12700" marB="0" anchor="ctr"/>
                </a:tc>
                <a:tc>
                  <a:txBody>
                    <a:bodyPr/>
                    <a:lstStyle/>
                    <a:p>
                      <a:r>
                        <a:rPr lang="en-GB" sz="1800" dirty="0" smtClean="0"/>
                        <a:t>15:00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450 </a:t>
                      </a:r>
                      <a:r>
                        <a:rPr lang="en-US" sz="1800" dirty="0" err="1" smtClean="0"/>
                        <a:t>GeV</a:t>
                      </a:r>
                      <a:r>
                        <a:rPr lang="en-US" sz="1800" baseline="0" dirty="0" smtClean="0">
                          <a:sym typeface="Wingdings"/>
                        </a:rPr>
                        <a:t>: </a:t>
                      </a:r>
                      <a:r>
                        <a:rPr lang="en-US" sz="2000" b="1" u="sng" dirty="0" smtClean="0">
                          <a:solidFill>
                            <a:srgbClr val="0000FF"/>
                          </a:solidFill>
                        </a:rPr>
                        <a:t>Quench margin at injection</a:t>
                      </a:r>
                      <a:r>
                        <a:rPr lang="en-US" sz="2000" b="1" u="none" baseline="0" dirty="0" smtClean="0">
                          <a:solidFill>
                            <a:srgbClr val="0000FF"/>
                          </a:solidFill>
                        </a:rPr>
                        <a:t> </a:t>
                      </a:r>
                      <a:r>
                        <a:rPr lang="en-US" sz="1800" i="0" u="none" baseline="0" dirty="0" smtClean="0"/>
                        <a:t>– </a:t>
                      </a:r>
                      <a:r>
                        <a:rPr lang="en-US" sz="1600" i="0" u="none" baseline="0" dirty="0" smtClean="0"/>
                        <a:t>BLM thresholds required at injection, room for optimization</a:t>
                      </a:r>
                      <a:endParaRPr lang="en-US" sz="1800" i="0"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C</a:t>
                      </a:r>
                    </a:p>
                  </a:txBody>
                  <a:tcPr marL="12700" marR="12700" marT="12700" marB="0" anchor="ctr"/>
                </a:tc>
              </a:tr>
              <a:tr h="1524000">
                <a:tc>
                  <a:txBody>
                    <a:bodyPr/>
                    <a:lstStyle/>
                    <a:p>
                      <a:endParaRPr lang="en-US" sz="1800" dirty="0"/>
                    </a:p>
                  </a:txBody>
                  <a:tcPr marL="12700" marR="12700" marT="12700" marB="0" anchor="ctr"/>
                </a:tc>
                <a:tc>
                  <a:txBody>
                    <a:bodyPr/>
                    <a:lstStyle/>
                    <a:p>
                      <a:r>
                        <a:rPr lang="en-GB" sz="1800" dirty="0" smtClean="0"/>
                        <a:t>19:00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450 </a:t>
                      </a:r>
                      <a:r>
                        <a:rPr lang="en-US" sz="1800" dirty="0" err="1" smtClean="0"/>
                        <a:t>GeV</a:t>
                      </a:r>
                      <a:r>
                        <a:rPr lang="en-US" sz="1800" dirty="0" smtClean="0"/>
                        <a:t> </a:t>
                      </a:r>
                      <a:r>
                        <a:rPr lang="en-US" sz="1800" dirty="0" smtClean="0">
                          <a:sym typeface="Wingdings"/>
                        </a:rPr>
                        <a:t> 3.5 </a:t>
                      </a:r>
                      <a:r>
                        <a:rPr lang="en-US" sz="1800" dirty="0" err="1" smtClean="0">
                          <a:sym typeface="Wingdings"/>
                        </a:rPr>
                        <a:t>TeV</a:t>
                      </a:r>
                      <a:r>
                        <a:rPr lang="en-US" sz="1800" dirty="0" smtClean="0">
                          <a:sym typeface="Wingdings"/>
                        </a:rPr>
                        <a:t>: </a:t>
                      </a:r>
                      <a:r>
                        <a:rPr lang="en-US" sz="2000" b="1" u="sng" dirty="0" smtClean="0">
                          <a:solidFill>
                            <a:srgbClr val="0000FF"/>
                          </a:solidFill>
                          <a:sym typeface="Wingdings"/>
                        </a:rPr>
                        <a:t>Quench margin at 3.5 </a:t>
                      </a:r>
                      <a:r>
                        <a:rPr lang="en-US" sz="2000" b="1" u="sng" dirty="0" err="1" smtClean="0">
                          <a:solidFill>
                            <a:srgbClr val="0000FF"/>
                          </a:solidFill>
                          <a:sym typeface="Wingdings"/>
                        </a:rPr>
                        <a:t>TeV</a:t>
                      </a:r>
                      <a:r>
                        <a:rPr lang="en-US" sz="2000" b="1" u="sng" dirty="0" smtClean="0">
                          <a:solidFill>
                            <a:srgbClr val="0000FF"/>
                          </a:solidFill>
                          <a:sym typeface="Wingdings"/>
                        </a:rPr>
                        <a:t> </a:t>
                      </a:r>
                      <a:r>
                        <a:rPr lang="en-US" sz="1600" i="0" u="none" baseline="0" dirty="0" smtClean="0"/>
                        <a:t>– </a:t>
                      </a:r>
                      <a:r>
                        <a:rPr lang="en-US" sz="1400" i="0" u="none" baseline="0" dirty="0" smtClean="0"/>
                        <a:t> </a:t>
                      </a:r>
                      <a:r>
                        <a:rPr lang="en-US" sz="1600" i="0" u="none" baseline="0" dirty="0" smtClean="0"/>
                        <a:t>apply transverse damper method, confirm May result, longer sustained losses, identify other possible limitations (know already about BLM power supplies);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i="0" u="none" baseline="0" dirty="0" smtClean="0"/>
                        <a:t>If any beam left </a:t>
                      </a:r>
                      <a:r>
                        <a:rPr lang="en-US" sz="2000" b="1" i="0" u="sng" baseline="0" dirty="0" smtClean="0">
                          <a:solidFill>
                            <a:srgbClr val="0000FF"/>
                          </a:solidFill>
                        </a:rPr>
                        <a:t>Wire Scanner Quench Test</a:t>
                      </a:r>
                      <a:endParaRPr lang="en-US" sz="1800" b="1" i="0" u="sng" dirty="0" smtClean="0">
                        <a:solidFill>
                          <a:srgbClr val="0000FF"/>
                        </a:solidFill>
                      </a:endParaRPr>
                    </a:p>
                  </a:txBody>
                  <a:tcPr marL="12700" marR="12700" marT="12700" marB="0" anchor="ctr"/>
                </a:tc>
                <a:tc>
                  <a:txBody>
                    <a:bodyPr/>
                    <a:lstStyle/>
                    <a:p>
                      <a:pPr algn="ctr"/>
                      <a:r>
                        <a:rPr lang="en-US" sz="2000" b="1" dirty="0" smtClean="0"/>
                        <a:t>C</a:t>
                      </a:r>
                      <a:endParaRPr lang="en-US" sz="2000" b="1" dirty="0"/>
                    </a:p>
                  </a:txBody>
                  <a:tcPr marL="12700" marR="12700" marT="12700" marB="0" anchor="ctr"/>
                </a:tc>
              </a:tr>
              <a:tr h="266310">
                <a:tc>
                  <a:txBody>
                    <a:bodyPr/>
                    <a:lstStyle/>
                    <a:p>
                      <a:r>
                        <a:rPr lang="en-GB" sz="1800" dirty="0" smtClean="0"/>
                        <a:t>Fri</a:t>
                      </a:r>
                      <a:endParaRPr lang="en-GB" sz="1800" dirty="0"/>
                    </a:p>
                  </a:txBody>
                  <a:tcPr marL="12700" marR="12700" marT="12700" marB="0" anchor="ctr"/>
                </a:tc>
                <a:tc>
                  <a:txBody>
                    <a:bodyPr/>
                    <a:lstStyle/>
                    <a:p>
                      <a:r>
                        <a:rPr lang="en-GB" sz="1800" dirty="0" smtClean="0"/>
                        <a:t>03:00</a:t>
                      </a:r>
                      <a:endParaRPr lang="en-GB" sz="1800" dirty="0"/>
                    </a:p>
                  </a:txBody>
                  <a:tcPr marL="12700" marR="12700" marT="1270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1" dirty="0" smtClean="0"/>
                        <a:t>Ramp down,</a:t>
                      </a:r>
                      <a:r>
                        <a:rPr lang="en-US" sz="1600" b="0" i="1" baseline="0" dirty="0" smtClean="0"/>
                        <a:t> cycle. Access for MKA (preparation non-linear MD).</a:t>
                      </a:r>
                      <a:endParaRPr lang="en-US" sz="1600" b="0" i="1" dirty="0" smtClean="0"/>
                    </a:p>
                  </a:txBody>
                  <a:tcPr marL="12700" marR="12700" marT="1270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i="1" dirty="0" smtClean="0"/>
                    </a:p>
                  </a:txBody>
                  <a:tcPr marL="12700" marR="12700" marT="12700" marB="0" anchor="ctr"/>
                </a:tc>
              </a:tr>
            </a:tbl>
          </a:graphicData>
        </a:graphic>
      </p:graphicFrame>
    </p:spTree>
    <p:extLst>
      <p:ext uri="{BB962C8B-B14F-4D97-AF65-F5344CB8AC3E}">
        <p14:creationId xmlns:p14="http://schemas.microsoft.com/office/powerpoint/2010/main" xmlns="" val="2539861428"/>
      </p:ext>
    </p:extLst>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24809</TotalTime>
  <Words>1002</Words>
  <Application>Microsoft Office PowerPoint</Application>
  <PresentationFormat>On-screen Show (4:3)</PresentationFormat>
  <Paragraphs>134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LHCpresentations</vt:lpstr>
      <vt:lpstr>MD Planning Tue (1.11.)</vt:lpstr>
      <vt:lpstr>Tue 01/11 – TDI studies</vt:lpstr>
      <vt:lpstr>Tue 01/11 – TDI studies</vt:lpstr>
      <vt:lpstr>Tue 01/11 – TDI studies</vt:lpstr>
      <vt:lpstr>Tue 01/11 – UFO studies</vt:lpstr>
      <vt:lpstr>Vacuum at TDI</vt:lpstr>
      <vt:lpstr>SPS MKE waveform calibration</vt:lpstr>
      <vt:lpstr>MD Planning Wed (2.11.)</vt:lpstr>
      <vt:lpstr>MD Planning Thu (3.11.)</vt:lpstr>
      <vt:lpstr>MD Planning Fri (4.11.)</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arduini</cp:lastModifiedBy>
  <cp:revision>2258</cp:revision>
  <dcterms:created xsi:type="dcterms:W3CDTF">2010-04-25T23:23:07Z</dcterms:created>
  <dcterms:modified xsi:type="dcterms:W3CDTF">2011-11-02T07:17:47Z</dcterms:modified>
</cp:coreProperties>
</file>