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commentAuthors.xml" ContentType="application/vnd.openxmlformats-officedocument.presentationml.commentAuthors+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84" r:id="rId1"/>
  </p:sldMasterIdLst>
  <p:notesMasterIdLst>
    <p:notesMasterId r:id="rId10"/>
  </p:notesMasterIdLst>
  <p:handoutMasterIdLst>
    <p:handoutMasterId r:id="rId11"/>
  </p:handoutMasterIdLst>
  <p:sldIdLst>
    <p:sldId id="540" r:id="rId2"/>
    <p:sldId id="541" r:id="rId3"/>
    <p:sldId id="543" r:id="rId4"/>
    <p:sldId id="545" r:id="rId5"/>
    <p:sldId id="547" r:id="rId6"/>
    <p:sldId id="544" r:id="rId7"/>
    <p:sldId id="542" r:id="rId8"/>
    <p:sldId id="546" r:id="rId9"/>
  </p:sldIdLst>
  <p:sldSz cx="9144000" cy="6858000" type="screen4x3"/>
  <p:notesSz cx="6797675" cy="9928225"/>
  <p:defaultTextStyle>
    <a:defPPr>
      <a:defRPr lang="en-GB"/>
    </a:defPPr>
    <a:lvl1pPr algn="l" rtl="0" fontAlgn="base">
      <a:spcBef>
        <a:spcPct val="0"/>
      </a:spcBef>
      <a:spcAft>
        <a:spcPct val="0"/>
      </a:spcAft>
      <a:defRPr sz="1400" kern="1200">
        <a:solidFill>
          <a:schemeClr val="tx1"/>
        </a:solidFill>
        <a:latin typeface="Arial" pitchFamily="34" charset="0"/>
        <a:ea typeface="+mn-ea"/>
        <a:cs typeface="+mn-cs"/>
      </a:defRPr>
    </a:lvl1pPr>
    <a:lvl2pPr marL="457200" algn="l" rtl="0" fontAlgn="base">
      <a:spcBef>
        <a:spcPct val="0"/>
      </a:spcBef>
      <a:spcAft>
        <a:spcPct val="0"/>
      </a:spcAft>
      <a:defRPr sz="1400" kern="1200">
        <a:solidFill>
          <a:schemeClr val="tx1"/>
        </a:solidFill>
        <a:latin typeface="Arial" pitchFamily="34" charset="0"/>
        <a:ea typeface="+mn-ea"/>
        <a:cs typeface="+mn-cs"/>
      </a:defRPr>
    </a:lvl2pPr>
    <a:lvl3pPr marL="914400" algn="l" rtl="0" fontAlgn="base">
      <a:spcBef>
        <a:spcPct val="0"/>
      </a:spcBef>
      <a:spcAft>
        <a:spcPct val="0"/>
      </a:spcAft>
      <a:defRPr sz="1400" kern="1200">
        <a:solidFill>
          <a:schemeClr val="tx1"/>
        </a:solidFill>
        <a:latin typeface="Arial" pitchFamily="34" charset="0"/>
        <a:ea typeface="+mn-ea"/>
        <a:cs typeface="+mn-cs"/>
      </a:defRPr>
    </a:lvl3pPr>
    <a:lvl4pPr marL="1371600" algn="l" rtl="0" fontAlgn="base">
      <a:spcBef>
        <a:spcPct val="0"/>
      </a:spcBef>
      <a:spcAft>
        <a:spcPct val="0"/>
      </a:spcAft>
      <a:defRPr sz="1400" kern="1200">
        <a:solidFill>
          <a:schemeClr val="tx1"/>
        </a:solidFill>
        <a:latin typeface="Arial" pitchFamily="34" charset="0"/>
        <a:ea typeface="+mn-ea"/>
        <a:cs typeface="+mn-cs"/>
      </a:defRPr>
    </a:lvl4pPr>
    <a:lvl5pPr marL="1828800" algn="l" rtl="0" fontAlgn="base">
      <a:spcBef>
        <a:spcPct val="0"/>
      </a:spcBef>
      <a:spcAft>
        <a:spcPct val="0"/>
      </a:spcAft>
      <a:defRPr sz="1400" kern="1200">
        <a:solidFill>
          <a:schemeClr val="tx1"/>
        </a:solidFill>
        <a:latin typeface="Arial" pitchFamily="34" charset="0"/>
        <a:ea typeface="+mn-ea"/>
        <a:cs typeface="+mn-cs"/>
      </a:defRPr>
    </a:lvl5pPr>
    <a:lvl6pPr marL="2286000" algn="l" defTabSz="914400" rtl="0" eaLnBrk="1" latinLnBrk="0" hangingPunct="1">
      <a:defRPr sz="1400" kern="1200">
        <a:solidFill>
          <a:schemeClr val="tx1"/>
        </a:solidFill>
        <a:latin typeface="Arial" pitchFamily="34" charset="0"/>
        <a:ea typeface="+mn-ea"/>
        <a:cs typeface="+mn-cs"/>
      </a:defRPr>
    </a:lvl6pPr>
    <a:lvl7pPr marL="2743200" algn="l" defTabSz="914400" rtl="0" eaLnBrk="1" latinLnBrk="0" hangingPunct="1">
      <a:defRPr sz="1400" kern="1200">
        <a:solidFill>
          <a:schemeClr val="tx1"/>
        </a:solidFill>
        <a:latin typeface="Arial" pitchFamily="34" charset="0"/>
        <a:ea typeface="+mn-ea"/>
        <a:cs typeface="+mn-cs"/>
      </a:defRPr>
    </a:lvl7pPr>
    <a:lvl8pPr marL="3200400" algn="l" defTabSz="914400" rtl="0" eaLnBrk="1" latinLnBrk="0" hangingPunct="1">
      <a:defRPr sz="1400" kern="1200">
        <a:solidFill>
          <a:schemeClr val="tx1"/>
        </a:solidFill>
        <a:latin typeface="Arial" pitchFamily="34" charset="0"/>
        <a:ea typeface="+mn-ea"/>
        <a:cs typeface="+mn-cs"/>
      </a:defRPr>
    </a:lvl8pPr>
    <a:lvl9pPr marL="3657600" algn="l" defTabSz="914400" rtl="0" eaLnBrk="1" latinLnBrk="0" hangingPunct="1">
      <a:defRPr sz="1400" kern="1200">
        <a:solidFill>
          <a:schemeClr val="tx1"/>
        </a:solidFill>
        <a:latin typeface="Arial" pitchFamily="34"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003399"/>
    <a:srgbClr val="CC0099"/>
    <a:srgbClr val="006600"/>
    <a:srgbClr val="FE8002"/>
    <a:srgbClr val="FD5C03"/>
    <a:srgbClr val="8C8C8C"/>
    <a:srgbClr val="02D002"/>
    <a:srgbClr val="99FF66"/>
    <a:srgbClr val="FF9999"/>
    <a:srgbClr val="8C9D2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028" autoAdjust="0"/>
    <p:restoredTop sz="97954" autoAdjust="0"/>
  </p:normalViewPr>
  <p:slideViewPr>
    <p:cSldViewPr snapToObjects="1">
      <p:cViewPr>
        <p:scale>
          <a:sx n="60" d="100"/>
          <a:sy n="60" d="100"/>
        </p:scale>
        <p:origin x="-86" y="-442"/>
      </p:cViewPr>
      <p:guideLst>
        <p:guide orient="horz" pos="28"/>
        <p:guide pos="2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30" d="100"/>
        <a:sy n="30"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atin typeface="Arial" charset="0"/>
              </a:defRPr>
            </a:lvl1pPr>
          </a:lstStyle>
          <a:p>
            <a:pPr>
              <a:defRPr/>
            </a:pPr>
            <a:endParaRPr lang="en-US"/>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atin typeface="Arial" charset="0"/>
              </a:defRPr>
            </a:lvl1pPr>
          </a:lstStyle>
          <a:p>
            <a:pPr>
              <a:defRPr/>
            </a:pPr>
            <a:fld id="{226CFEE5-E694-4D75-B600-43F31FF6BBFA}" type="datetimeFigureOut">
              <a:rPr lang="en-US"/>
              <a:pPr>
                <a:defRPr/>
              </a:pPr>
              <a:t>10/27/2011</a:t>
            </a:fld>
            <a:endParaRPr lang="en-US" dirty="0"/>
          </a:p>
        </p:txBody>
      </p:sp>
      <p:sp>
        <p:nvSpPr>
          <p:cNvPr id="4" name="Footer Placeholder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atin typeface="Arial" charset="0"/>
              </a:defRPr>
            </a:lvl1pPr>
          </a:lstStyle>
          <a:p>
            <a:pPr>
              <a:defRPr/>
            </a:pPr>
            <a:fld id="{98BD28E1-838A-4D4B-811C-2658FD1F64B6}"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0"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defTabSz="927100">
              <a:defRPr sz="1200">
                <a:latin typeface="Arial" charset="0"/>
              </a:defRPr>
            </a:lvl1pPr>
          </a:lstStyle>
          <a:p>
            <a:pPr>
              <a:defRPr/>
            </a:pPr>
            <a:endParaRPr lang="en-GB"/>
          </a:p>
        </p:txBody>
      </p:sp>
      <p:sp>
        <p:nvSpPr>
          <p:cNvPr id="3075" name="Rectangle 3"/>
          <p:cNvSpPr>
            <a:spLocks noGrp="1" noChangeArrowheads="1"/>
          </p:cNvSpPr>
          <p:nvPr>
            <p:ph type="dt" idx="1"/>
          </p:nvPr>
        </p:nvSpPr>
        <p:spPr bwMode="auto">
          <a:xfrm>
            <a:off x="3849688" y="0"/>
            <a:ext cx="2946400" cy="496888"/>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lvl1pPr algn="r" defTabSz="927100">
              <a:defRPr sz="1200">
                <a:latin typeface="Arial" charset="0"/>
              </a:defRPr>
            </a:lvl1pPr>
          </a:lstStyle>
          <a:p>
            <a:pPr>
              <a:defRPr/>
            </a:pPr>
            <a:endParaRPr lang="en-GB"/>
          </a:p>
        </p:txBody>
      </p:sp>
      <p:sp>
        <p:nvSpPr>
          <p:cNvPr id="45060"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p:spPr>
      </p:sp>
      <p:sp>
        <p:nvSpPr>
          <p:cNvPr id="3077" name="Rectangle 5"/>
          <p:cNvSpPr>
            <a:spLocks noGrp="1" noChangeArrowheads="1"/>
          </p:cNvSpPr>
          <p:nvPr>
            <p:ph type="body" sz="quarter" idx="3"/>
          </p:nvPr>
        </p:nvSpPr>
        <p:spPr bwMode="auto">
          <a:xfrm>
            <a:off x="679450" y="4714875"/>
            <a:ext cx="5438775" cy="4468813"/>
          </a:xfrm>
          <a:prstGeom prst="rect">
            <a:avLst/>
          </a:prstGeom>
          <a:noFill/>
          <a:ln w="9525">
            <a:noFill/>
            <a:miter lim="800000"/>
            <a:headEnd/>
            <a:tailEnd/>
          </a:ln>
          <a:effectLst/>
        </p:spPr>
        <p:txBody>
          <a:bodyPr vert="horz" wrap="square" lIns="92738" tIns="46369" rIns="92738" bIns="46369"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078" name="Rectangle 6"/>
          <p:cNvSpPr>
            <a:spLocks noGrp="1" noChangeArrowheads="1"/>
          </p:cNvSpPr>
          <p:nvPr>
            <p:ph type="ftr" sz="quarter" idx="4"/>
          </p:nvPr>
        </p:nvSpPr>
        <p:spPr bwMode="auto">
          <a:xfrm>
            <a:off x="0"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defTabSz="927100">
              <a:defRPr sz="1200">
                <a:latin typeface="Arial" charset="0"/>
              </a:defRPr>
            </a:lvl1pPr>
          </a:lstStyle>
          <a:p>
            <a:pPr>
              <a:defRPr/>
            </a:pPr>
            <a:endParaRPr lang="en-GB"/>
          </a:p>
        </p:txBody>
      </p:sp>
      <p:sp>
        <p:nvSpPr>
          <p:cNvPr id="3079" name="Rectangle 7"/>
          <p:cNvSpPr>
            <a:spLocks noGrp="1" noChangeArrowheads="1"/>
          </p:cNvSpPr>
          <p:nvPr>
            <p:ph type="sldNum" sz="quarter" idx="5"/>
          </p:nvPr>
        </p:nvSpPr>
        <p:spPr bwMode="auto">
          <a:xfrm>
            <a:off x="3849688" y="9429750"/>
            <a:ext cx="2946400" cy="496888"/>
          </a:xfrm>
          <a:prstGeom prst="rect">
            <a:avLst/>
          </a:prstGeom>
          <a:noFill/>
          <a:ln w="9525">
            <a:noFill/>
            <a:miter lim="800000"/>
            <a:headEnd/>
            <a:tailEnd/>
          </a:ln>
          <a:effectLst/>
        </p:spPr>
        <p:txBody>
          <a:bodyPr vert="horz" wrap="square" lIns="92738" tIns="46369" rIns="92738" bIns="46369" numCol="1" anchor="b" anchorCtr="0" compatLnSpc="1">
            <a:prstTxWarp prst="textNoShape">
              <a:avLst/>
            </a:prstTxWarp>
          </a:bodyPr>
          <a:lstStyle>
            <a:lvl1pPr algn="r" defTabSz="927100">
              <a:defRPr sz="1200">
                <a:latin typeface="Arial" charset="0"/>
              </a:defRPr>
            </a:lvl1pPr>
          </a:lstStyle>
          <a:p>
            <a:pPr>
              <a:defRPr/>
            </a:pPr>
            <a:fld id="{47B2CF9C-0117-4802-A492-4949F13F6F21}"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47B2CF9C-0117-4802-A492-4949F13F6F21}" type="slidenum">
              <a:rPr lang="en-GB" smtClean="0"/>
              <a:pPr>
                <a:defRPr/>
              </a:pPr>
              <a:t>1</a:t>
            </a:fld>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97089497-6043-4A13-B4D8-5E09838C7E08}" type="slidenum">
              <a:rPr lang="en-US" sz="1600"/>
              <a:pPr algn="r">
                <a:spcBef>
                  <a:spcPct val="50000"/>
                </a:spcBef>
                <a:defRPr/>
              </a:pPr>
              <a:t>‹#›</a:t>
            </a:fld>
            <a:endParaRPr lang="en-US" sz="1600" dirty="0"/>
          </a:p>
        </p:txBody>
      </p:sp>
      <p:sp>
        <p:nvSpPr>
          <p:cNvPr id="8" name="Line 21"/>
          <p:cNvSpPr>
            <a:spLocks noChangeShapeType="1"/>
          </p:cNvSpPr>
          <p:nvPr userDrawn="1"/>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266242" name="Rectangle 2"/>
          <p:cNvSpPr>
            <a:spLocks noGrp="1" noChangeArrowheads="1"/>
          </p:cNvSpPr>
          <p:nvPr>
            <p:ph type="subTitle" idx="1"/>
          </p:nvPr>
        </p:nvSpPr>
        <p:spPr>
          <a:xfrm>
            <a:off x="1352550" y="3505200"/>
            <a:ext cx="6400800" cy="2324100"/>
          </a:xfrm>
        </p:spPr>
        <p:txBody>
          <a:bodyPr/>
          <a:lstStyle>
            <a:lvl1pPr>
              <a:defRPr>
                <a:solidFill>
                  <a:schemeClr val="tx1"/>
                </a:solidFill>
              </a:defRPr>
            </a:lvl1pPr>
            <a:lvl2pPr lvl="1">
              <a:defRPr/>
            </a:lvl2pPr>
            <a:lvl3pPr lvl="2">
              <a:defRPr/>
            </a:lvl3pPr>
            <a:lvl4pPr lvl="3">
              <a:defRPr/>
            </a:lvl4pPr>
            <a:lvl5pPr lvl="4">
              <a:defRPr/>
            </a:lvl5pPr>
          </a:lstStyle>
          <a:p>
            <a:r>
              <a:rPr lang="de-CH"/>
              <a:t>Text Level 1 20 Pt. </a:t>
            </a:r>
          </a:p>
          <a:p>
            <a:pPr lvl="1"/>
            <a:r>
              <a:rPr lang="de-CH"/>
              <a:t>Text Level 2 18 Pt.</a:t>
            </a:r>
          </a:p>
          <a:p>
            <a:pPr lvl="2"/>
            <a:r>
              <a:rPr lang="de-CH"/>
              <a:t>Text Level 3 16 Pt.</a:t>
            </a:r>
          </a:p>
          <a:p>
            <a:pPr lvl="3"/>
            <a:r>
              <a:rPr lang="de-CH"/>
              <a:t>Text Level 4 14 Pt.</a:t>
            </a:r>
          </a:p>
          <a:p>
            <a:pPr lvl="4"/>
            <a:r>
              <a:rPr lang="de-CH"/>
              <a:t>Text Level 5 14 Pt.</a:t>
            </a:r>
            <a:endParaRPr lang="en-US"/>
          </a:p>
        </p:txBody>
      </p:sp>
      <p:sp>
        <p:nvSpPr>
          <p:cNvPr id="266246" name="Rectangle 6"/>
          <p:cNvSpPr>
            <a:spLocks noGrp="1" noChangeArrowheads="1"/>
          </p:cNvSpPr>
          <p:nvPr>
            <p:ph type="ctrTitle"/>
          </p:nvPr>
        </p:nvSpPr>
        <p:spPr>
          <a:xfrm>
            <a:off x="685800" y="2019300"/>
            <a:ext cx="7772400" cy="1143000"/>
          </a:xfrm>
        </p:spPr>
        <p:txBody>
          <a:bodyPr/>
          <a:lstStyle>
            <a:lvl1pPr>
              <a:defRPr/>
            </a:lvl1pPr>
          </a:lstStyle>
          <a:p>
            <a:r>
              <a:rPr lang="en-US"/>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a:solidFill>
                  <a:schemeClr val="tx1"/>
                </a:solidFill>
              </a:defRPr>
            </a:lvl1pPr>
            <a:lvl2pPr>
              <a:defRPr sz="2000"/>
            </a:lvl2pPr>
            <a:lvl3pPr>
              <a:defRPr sz="1800"/>
            </a:lvl3pPr>
            <a:lvl4pPr>
              <a:defRPr sz="1800"/>
            </a:lvl4pPr>
            <a:lvl5pPr>
              <a:defRPr sz="16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itle 4"/>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785813"/>
            <a:ext cx="8229600" cy="563721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CH" dirty="0" smtClean="0"/>
              <a:t>Text Level 1 20 </a:t>
            </a:r>
            <a:r>
              <a:rPr lang="de-CH" dirty="0" err="1" smtClean="0"/>
              <a:t>Pt</a:t>
            </a:r>
            <a:r>
              <a:rPr lang="de-CH" dirty="0" smtClean="0"/>
              <a:t>. </a:t>
            </a:r>
          </a:p>
          <a:p>
            <a:pPr lvl="1"/>
            <a:r>
              <a:rPr lang="de-CH" dirty="0" smtClean="0"/>
              <a:t>Text Level 2 18 </a:t>
            </a:r>
            <a:r>
              <a:rPr lang="de-CH" dirty="0" err="1" smtClean="0"/>
              <a:t>Pt</a:t>
            </a:r>
            <a:r>
              <a:rPr lang="de-CH" dirty="0" smtClean="0"/>
              <a:t>.</a:t>
            </a:r>
          </a:p>
          <a:p>
            <a:pPr lvl="2"/>
            <a:r>
              <a:rPr lang="de-CH" dirty="0" smtClean="0"/>
              <a:t>Text Level 3 16 </a:t>
            </a:r>
            <a:r>
              <a:rPr lang="de-CH" dirty="0" err="1" smtClean="0"/>
              <a:t>Pt</a:t>
            </a:r>
            <a:r>
              <a:rPr lang="de-CH" dirty="0" smtClean="0"/>
              <a:t>.</a:t>
            </a:r>
          </a:p>
          <a:p>
            <a:pPr lvl="3"/>
            <a:r>
              <a:rPr lang="de-CH" dirty="0" smtClean="0"/>
              <a:t>Text Level 4 14 </a:t>
            </a:r>
            <a:r>
              <a:rPr lang="de-CH" dirty="0" err="1" smtClean="0"/>
              <a:t>Pt</a:t>
            </a:r>
            <a:r>
              <a:rPr lang="de-CH" dirty="0" smtClean="0"/>
              <a:t>.</a:t>
            </a:r>
          </a:p>
          <a:p>
            <a:pPr lvl="4"/>
            <a:r>
              <a:rPr lang="de-CH" dirty="0" smtClean="0"/>
              <a:t>Text Level 5 14 </a:t>
            </a:r>
            <a:r>
              <a:rPr lang="de-CH" dirty="0" err="1" smtClean="0"/>
              <a:t>Pt</a:t>
            </a:r>
            <a:r>
              <a:rPr lang="de-CH" dirty="0" smtClean="0"/>
              <a:t>.</a:t>
            </a:r>
            <a:endParaRPr lang="en-US" dirty="0" smtClean="0"/>
          </a:p>
        </p:txBody>
      </p:sp>
      <p:sp>
        <p:nvSpPr>
          <p:cNvPr id="1035" name="Text Box 11"/>
          <p:cNvSpPr txBox="1">
            <a:spLocks noChangeArrowheads="1"/>
          </p:cNvSpPr>
          <p:nvPr/>
        </p:nvSpPr>
        <p:spPr bwMode="auto">
          <a:xfrm>
            <a:off x="2209800" y="6556375"/>
            <a:ext cx="4648200" cy="292388"/>
          </a:xfrm>
          <a:prstGeom prst="rect">
            <a:avLst/>
          </a:prstGeom>
          <a:noFill/>
          <a:ln w="9525">
            <a:noFill/>
            <a:miter lim="800000"/>
            <a:headEnd/>
            <a:tailEnd/>
          </a:ln>
          <a:effectLst/>
        </p:spPr>
        <p:txBody>
          <a:bodyPr>
            <a:spAutoFit/>
          </a:bodyPr>
          <a:lstStyle/>
          <a:p>
            <a:pPr algn="ctr">
              <a:defRPr/>
            </a:pPr>
            <a:r>
              <a:rPr lang="en-US" sz="1300" dirty="0" smtClean="0"/>
              <a:t>2011-10-27</a:t>
            </a:r>
          </a:p>
        </p:txBody>
      </p:sp>
      <p:sp>
        <p:nvSpPr>
          <p:cNvPr id="1040" name="Text Box 16"/>
          <p:cNvSpPr txBox="1">
            <a:spLocks noChangeArrowheads="1"/>
          </p:cNvSpPr>
          <p:nvPr/>
        </p:nvSpPr>
        <p:spPr bwMode="auto">
          <a:xfrm>
            <a:off x="381000" y="6542088"/>
            <a:ext cx="3386138" cy="290512"/>
          </a:xfrm>
          <a:prstGeom prst="rect">
            <a:avLst/>
          </a:prstGeom>
          <a:noFill/>
          <a:ln w="9525">
            <a:noFill/>
            <a:miter lim="800000"/>
            <a:headEnd/>
            <a:tailEnd/>
          </a:ln>
          <a:effectLst/>
        </p:spPr>
        <p:txBody>
          <a:bodyPr>
            <a:spAutoFit/>
          </a:bodyPr>
          <a:lstStyle/>
          <a:p>
            <a:pPr>
              <a:spcBef>
                <a:spcPct val="50000"/>
              </a:spcBef>
              <a:defRPr/>
            </a:pPr>
            <a:r>
              <a:rPr lang="en-US" sz="1300" dirty="0" smtClean="0"/>
              <a:t>LHC</a:t>
            </a:r>
            <a:r>
              <a:rPr lang="en-US" sz="1300" baseline="0" dirty="0" smtClean="0"/>
              <a:t> 8:30 meeting</a:t>
            </a:r>
            <a:endParaRPr lang="en-US" sz="1300" dirty="0"/>
          </a:p>
        </p:txBody>
      </p:sp>
      <p:sp>
        <p:nvSpPr>
          <p:cNvPr id="1042" name="Text Box 18"/>
          <p:cNvSpPr txBox="1">
            <a:spLocks noChangeArrowheads="1"/>
          </p:cNvSpPr>
          <p:nvPr/>
        </p:nvSpPr>
        <p:spPr bwMode="auto">
          <a:xfrm>
            <a:off x="5727700" y="6542088"/>
            <a:ext cx="2667000" cy="290512"/>
          </a:xfrm>
          <a:prstGeom prst="rect">
            <a:avLst/>
          </a:prstGeom>
          <a:noFill/>
          <a:ln w="9525">
            <a:noFill/>
            <a:miter lim="800000"/>
            <a:headEnd/>
            <a:tailEnd/>
          </a:ln>
          <a:effectLst/>
        </p:spPr>
        <p:txBody>
          <a:bodyPr>
            <a:spAutoFit/>
          </a:bodyPr>
          <a:lstStyle/>
          <a:p>
            <a:pPr algn="r">
              <a:spcBef>
                <a:spcPct val="50000"/>
              </a:spcBef>
              <a:defRPr/>
            </a:pPr>
            <a:r>
              <a:rPr lang="en-US" sz="1300" dirty="0" smtClean="0"/>
              <a:t>EBH</a:t>
            </a:r>
            <a:endParaRPr lang="en-US" sz="1300" dirty="0"/>
          </a:p>
        </p:txBody>
      </p:sp>
      <p:sp>
        <p:nvSpPr>
          <p:cNvPr id="1030" name="Rectangle 19"/>
          <p:cNvSpPr>
            <a:spLocks noGrp="1" noChangeArrowheads="1"/>
          </p:cNvSpPr>
          <p:nvPr>
            <p:ph type="title"/>
          </p:nvPr>
        </p:nvSpPr>
        <p:spPr bwMode="auto">
          <a:xfrm>
            <a:off x="463550" y="79375"/>
            <a:ext cx="8218488" cy="6223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45" name="Line 21"/>
          <p:cNvSpPr>
            <a:spLocks noChangeShapeType="1"/>
          </p:cNvSpPr>
          <p:nvPr/>
        </p:nvSpPr>
        <p:spPr bwMode="auto">
          <a:xfrm>
            <a:off x="468313" y="6499225"/>
            <a:ext cx="8229600" cy="0"/>
          </a:xfrm>
          <a:prstGeom prst="line">
            <a:avLst/>
          </a:prstGeom>
          <a:noFill/>
          <a:ln w="19050">
            <a:solidFill>
              <a:srgbClr val="003399"/>
            </a:solidFill>
            <a:round/>
            <a:headEnd/>
            <a:tailEnd/>
          </a:ln>
          <a:effectLst/>
        </p:spPr>
        <p:txBody>
          <a:bodyPr/>
          <a:lstStyle/>
          <a:p>
            <a:pPr>
              <a:defRPr/>
            </a:pPr>
            <a:endParaRPr lang="en-US" dirty="0"/>
          </a:p>
        </p:txBody>
      </p:sp>
      <p:sp>
        <p:nvSpPr>
          <p:cNvPr id="1046" name="Text Box 22"/>
          <p:cNvSpPr txBox="1">
            <a:spLocks noChangeArrowheads="1"/>
          </p:cNvSpPr>
          <p:nvPr userDrawn="1"/>
        </p:nvSpPr>
        <p:spPr bwMode="auto">
          <a:xfrm>
            <a:off x="8039100" y="6507163"/>
            <a:ext cx="1054100" cy="336550"/>
          </a:xfrm>
          <a:prstGeom prst="rect">
            <a:avLst/>
          </a:prstGeom>
          <a:noFill/>
          <a:ln w="9525">
            <a:noFill/>
            <a:miter lim="800000"/>
            <a:headEnd/>
            <a:tailEnd/>
          </a:ln>
          <a:effectLst/>
        </p:spPr>
        <p:txBody>
          <a:bodyPr>
            <a:spAutoFit/>
          </a:bodyPr>
          <a:lstStyle/>
          <a:p>
            <a:pPr algn="r">
              <a:spcBef>
                <a:spcPct val="50000"/>
              </a:spcBef>
              <a:defRPr/>
            </a:pPr>
            <a:fld id="{D9D0EF41-8BD5-4BA3-B152-07B4757AE79F}" type="slidenum">
              <a:rPr lang="en-US" sz="1600"/>
              <a:pPr algn="r">
                <a:spcBef>
                  <a:spcPct val="50000"/>
                </a:spcBef>
                <a:defRPr/>
              </a:pPr>
              <a:t>‹#›</a:t>
            </a:fld>
            <a:endParaRPr lang="en-US" sz="1600" dirty="0"/>
          </a:p>
        </p:txBody>
      </p:sp>
      <p:sp>
        <p:nvSpPr>
          <p:cNvPr id="1047" name="Line 23"/>
          <p:cNvSpPr>
            <a:spLocks noChangeShapeType="1"/>
          </p:cNvSpPr>
          <p:nvPr userDrawn="1"/>
        </p:nvSpPr>
        <p:spPr bwMode="auto">
          <a:xfrm>
            <a:off x="458788" y="714375"/>
            <a:ext cx="8229600" cy="0"/>
          </a:xfrm>
          <a:prstGeom prst="line">
            <a:avLst/>
          </a:prstGeom>
          <a:noFill/>
          <a:ln w="19050">
            <a:solidFill>
              <a:srgbClr val="003399"/>
            </a:solidFill>
            <a:round/>
            <a:headEnd/>
            <a:tailEnd/>
          </a:ln>
          <a:effectLst/>
        </p:spPr>
        <p:txBody>
          <a:bodyPr/>
          <a:lstStyle/>
          <a:p>
            <a:pPr>
              <a:defRPr/>
            </a:pPr>
            <a:endParaRPr lang="en-US" dirty="0"/>
          </a:p>
        </p:txBody>
      </p:sp>
    </p:spTree>
  </p:cSld>
  <p:clrMap bg1="lt1" tx1="dk1" bg2="lt2" tx2="dk2" accent1="accent1" accent2="accent2" accent3="accent3" accent4="accent4" accent5="accent5" accent6="accent6" hlink="hlink" folHlink="folHlink"/>
  <p:sldLayoutIdLst>
    <p:sldLayoutId id="2147483817" r:id="rId1"/>
    <p:sldLayoutId id="2147483814" r:id="rId2"/>
    <p:sldLayoutId id="2147483815" r:id="rId3"/>
    <p:sldLayoutId id="2147483816" r:id="rId4"/>
  </p:sldLayoutIdLst>
  <p:txStyles>
    <p:titleStyle>
      <a:lvl1pPr algn="l" rtl="0" eaLnBrk="0" fontAlgn="base" hangingPunct="0">
        <a:spcBef>
          <a:spcPct val="0"/>
        </a:spcBef>
        <a:spcAft>
          <a:spcPct val="0"/>
        </a:spcAft>
        <a:defRPr sz="2400" b="1">
          <a:solidFill>
            <a:srgbClr val="003399"/>
          </a:solidFill>
          <a:latin typeface="+mj-lt"/>
          <a:ea typeface="+mj-ea"/>
          <a:cs typeface="+mj-cs"/>
        </a:defRPr>
      </a:lvl1pPr>
      <a:lvl2pPr algn="l" rtl="0" eaLnBrk="0" fontAlgn="base" hangingPunct="0">
        <a:spcBef>
          <a:spcPct val="0"/>
        </a:spcBef>
        <a:spcAft>
          <a:spcPct val="0"/>
        </a:spcAft>
        <a:defRPr sz="2400" b="1">
          <a:solidFill>
            <a:srgbClr val="003399"/>
          </a:solidFill>
          <a:latin typeface="Helvetica" pitchFamily="34" charset="0"/>
        </a:defRPr>
      </a:lvl2pPr>
      <a:lvl3pPr algn="l" rtl="0" eaLnBrk="0" fontAlgn="base" hangingPunct="0">
        <a:spcBef>
          <a:spcPct val="0"/>
        </a:spcBef>
        <a:spcAft>
          <a:spcPct val="0"/>
        </a:spcAft>
        <a:defRPr sz="2400" b="1">
          <a:solidFill>
            <a:srgbClr val="003399"/>
          </a:solidFill>
          <a:latin typeface="Helvetica" pitchFamily="34" charset="0"/>
        </a:defRPr>
      </a:lvl3pPr>
      <a:lvl4pPr algn="l" rtl="0" eaLnBrk="0" fontAlgn="base" hangingPunct="0">
        <a:spcBef>
          <a:spcPct val="0"/>
        </a:spcBef>
        <a:spcAft>
          <a:spcPct val="0"/>
        </a:spcAft>
        <a:defRPr sz="2400" b="1">
          <a:solidFill>
            <a:srgbClr val="003399"/>
          </a:solidFill>
          <a:latin typeface="Helvetica" pitchFamily="34" charset="0"/>
        </a:defRPr>
      </a:lvl4pPr>
      <a:lvl5pPr algn="l" rtl="0" eaLnBrk="0" fontAlgn="base" hangingPunct="0">
        <a:spcBef>
          <a:spcPct val="0"/>
        </a:spcBef>
        <a:spcAft>
          <a:spcPct val="0"/>
        </a:spcAft>
        <a:defRPr sz="2400" b="1">
          <a:solidFill>
            <a:srgbClr val="003399"/>
          </a:solidFill>
          <a:latin typeface="Helvetica" pitchFamily="34" charset="0"/>
        </a:defRPr>
      </a:lvl5pPr>
      <a:lvl6pPr marL="457200" algn="l" rtl="0" eaLnBrk="0" fontAlgn="base" hangingPunct="0">
        <a:spcBef>
          <a:spcPct val="0"/>
        </a:spcBef>
        <a:spcAft>
          <a:spcPct val="0"/>
        </a:spcAft>
        <a:defRPr sz="2400" b="1">
          <a:solidFill>
            <a:srgbClr val="003399"/>
          </a:solidFill>
          <a:latin typeface="Helvetica" pitchFamily="34" charset="0"/>
        </a:defRPr>
      </a:lvl6pPr>
      <a:lvl7pPr marL="914400" algn="l" rtl="0" eaLnBrk="0" fontAlgn="base" hangingPunct="0">
        <a:spcBef>
          <a:spcPct val="0"/>
        </a:spcBef>
        <a:spcAft>
          <a:spcPct val="0"/>
        </a:spcAft>
        <a:defRPr sz="2400" b="1">
          <a:solidFill>
            <a:srgbClr val="003399"/>
          </a:solidFill>
          <a:latin typeface="Helvetica" pitchFamily="34" charset="0"/>
        </a:defRPr>
      </a:lvl7pPr>
      <a:lvl8pPr marL="1371600" algn="l" rtl="0" eaLnBrk="0" fontAlgn="base" hangingPunct="0">
        <a:spcBef>
          <a:spcPct val="0"/>
        </a:spcBef>
        <a:spcAft>
          <a:spcPct val="0"/>
        </a:spcAft>
        <a:defRPr sz="2400" b="1">
          <a:solidFill>
            <a:srgbClr val="003399"/>
          </a:solidFill>
          <a:latin typeface="Helvetica" pitchFamily="34" charset="0"/>
        </a:defRPr>
      </a:lvl8pPr>
      <a:lvl9pPr marL="1828800" algn="l" rtl="0" eaLnBrk="0" fontAlgn="base" hangingPunct="0">
        <a:spcBef>
          <a:spcPct val="0"/>
        </a:spcBef>
        <a:spcAft>
          <a:spcPct val="0"/>
        </a:spcAft>
        <a:defRPr sz="2400" b="1">
          <a:solidFill>
            <a:srgbClr val="003399"/>
          </a:solidFill>
          <a:latin typeface="Helvetica" pitchFamily="34" charset="0"/>
        </a:defRPr>
      </a:lvl9pPr>
    </p:titleStyle>
    <p:bodyStyle>
      <a:lvl1pPr marL="228600" indent="-228600" algn="l" rtl="0" eaLnBrk="0" fontAlgn="base" hangingPunct="0">
        <a:spcBef>
          <a:spcPct val="20000"/>
        </a:spcBef>
        <a:spcAft>
          <a:spcPct val="0"/>
        </a:spcAft>
        <a:buFont typeface="Wingdings" pitchFamily="2" charset="2"/>
        <a:buChar char="§"/>
        <a:defRPr sz="2000">
          <a:solidFill>
            <a:srgbClr val="003399"/>
          </a:solidFill>
          <a:latin typeface="+mn-lt"/>
          <a:ea typeface="+mn-ea"/>
          <a:cs typeface="+mn-cs"/>
        </a:defRPr>
      </a:lvl1pPr>
      <a:lvl2pPr marL="565150" indent="-222250" algn="l" rtl="0" eaLnBrk="0" fontAlgn="base" hangingPunct="0">
        <a:spcBef>
          <a:spcPct val="20000"/>
        </a:spcBef>
        <a:spcAft>
          <a:spcPct val="0"/>
        </a:spcAft>
        <a:buClr>
          <a:schemeClr val="tx1"/>
        </a:buClr>
        <a:buFont typeface="Wingdings" pitchFamily="2" charset="2"/>
        <a:buChar char="§"/>
        <a:defRPr sz="2800">
          <a:solidFill>
            <a:schemeClr val="tx1"/>
          </a:solidFill>
          <a:latin typeface="+mn-lt"/>
        </a:defRPr>
      </a:lvl2pPr>
      <a:lvl3pPr marL="906463" indent="-222250" algn="l" rtl="0" eaLnBrk="0" fontAlgn="base" hangingPunct="0">
        <a:spcBef>
          <a:spcPct val="20000"/>
        </a:spcBef>
        <a:spcAft>
          <a:spcPct val="0"/>
        </a:spcAft>
        <a:buClr>
          <a:schemeClr val="tx1"/>
        </a:buClr>
        <a:buFont typeface="Wingdings" pitchFamily="2" charset="2"/>
        <a:buChar char="§"/>
        <a:defRPr sz="1600">
          <a:solidFill>
            <a:schemeClr val="tx1"/>
          </a:solidFill>
          <a:latin typeface="+mn-lt"/>
        </a:defRPr>
      </a:lvl3pPr>
      <a:lvl4pPr marL="1249363"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4pPr>
      <a:lvl5pPr marL="16017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5pPr>
      <a:lvl6pPr marL="20589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6pPr>
      <a:lvl7pPr marL="25161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7pPr>
      <a:lvl8pPr marL="29733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8pPr>
      <a:lvl9pPr marL="3430588" indent="-228600" algn="l" rtl="0" eaLnBrk="0" fontAlgn="base" hangingPunct="0">
        <a:spcBef>
          <a:spcPct val="20000"/>
        </a:spcBef>
        <a:spcAft>
          <a:spcPct val="0"/>
        </a:spcAft>
        <a:buClr>
          <a:schemeClr val="tx1"/>
        </a:buClr>
        <a:buFont typeface="Wingdings" pitchFamily="2" charset="2"/>
        <a:buChar char="§"/>
        <a:defRPr sz="14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pPr>
              <a:buNone/>
            </a:pPr>
            <a:endParaRPr lang="en-US" sz="2400" dirty="0"/>
          </a:p>
        </p:txBody>
      </p:sp>
      <p:sp>
        <p:nvSpPr>
          <p:cNvPr id="3" name="Title 2"/>
          <p:cNvSpPr>
            <a:spLocks noGrp="1"/>
          </p:cNvSpPr>
          <p:nvPr>
            <p:ph type="ctrTitle"/>
          </p:nvPr>
        </p:nvSpPr>
        <p:spPr/>
        <p:txBody>
          <a:bodyPr/>
          <a:lstStyle/>
          <a:p>
            <a:r>
              <a:rPr lang="en-US" dirty="0" smtClean="0"/>
              <a:t>Wednesday 26 October 2011</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2"/>
                </a:solidFill>
              </a:rPr>
              <a:t>Wednesday 6:22 back in stable beams, Fill 2254</a:t>
            </a:r>
          </a:p>
          <a:p>
            <a:pPr lvl="1"/>
            <a:r>
              <a:rPr lang="en-US" dirty="0" smtClean="0"/>
              <a:t>Beam intensity: 1.9E14</a:t>
            </a:r>
          </a:p>
          <a:p>
            <a:pPr lvl="1"/>
            <a:r>
              <a:rPr lang="en-US" dirty="0" smtClean="0"/>
              <a:t>Bunch intensity: 1.4E11</a:t>
            </a:r>
          </a:p>
          <a:p>
            <a:pPr lvl="1"/>
            <a:r>
              <a:rPr lang="en-US" dirty="0" smtClean="0"/>
              <a:t>Initial luminosity: 3.5 10</a:t>
            </a:r>
            <a:r>
              <a:rPr lang="en-US" baseline="30000" dirty="0" smtClean="0"/>
              <a:t>33</a:t>
            </a:r>
            <a:r>
              <a:rPr lang="en-US" dirty="0" smtClean="0"/>
              <a:t> cm</a:t>
            </a:r>
            <a:r>
              <a:rPr lang="en-US" baseline="30000" dirty="0" smtClean="0"/>
              <a:t>-2</a:t>
            </a:r>
            <a:r>
              <a:rPr lang="en-US" dirty="0" smtClean="0"/>
              <a:t>s</a:t>
            </a:r>
            <a:r>
              <a:rPr lang="en-US" baseline="30000" dirty="0" smtClean="0"/>
              <a:t>-1</a:t>
            </a:r>
          </a:p>
          <a:p>
            <a:pPr lvl="1"/>
            <a:r>
              <a:rPr lang="en-US" dirty="0" smtClean="0"/>
              <a:t>Integrated Luminosity: 34 pb</a:t>
            </a:r>
            <a:r>
              <a:rPr lang="en-US" baseline="30000" dirty="0" smtClean="0"/>
              <a:t>-1</a:t>
            </a:r>
            <a:endParaRPr lang="en-US" dirty="0" smtClean="0"/>
          </a:p>
          <a:p>
            <a:r>
              <a:rPr lang="en-US" dirty="0" smtClean="0">
                <a:solidFill>
                  <a:schemeClr val="accent2"/>
                </a:solidFill>
              </a:rPr>
              <a:t>09:30 Beam dump due to </a:t>
            </a:r>
            <a:r>
              <a:rPr lang="en-US" dirty="0" err="1" smtClean="0">
                <a:solidFill>
                  <a:schemeClr val="accent2"/>
                </a:solidFill>
              </a:rPr>
              <a:t>cryo</a:t>
            </a:r>
            <a:r>
              <a:rPr lang="en-US" dirty="0" smtClean="0">
                <a:solidFill>
                  <a:schemeClr val="accent2"/>
                </a:solidFill>
              </a:rPr>
              <a:t> fault sector 12 (false temperature reading, most likely SEU)</a:t>
            </a:r>
          </a:p>
          <a:p>
            <a:r>
              <a:rPr lang="en-US" dirty="0" smtClean="0">
                <a:solidFill>
                  <a:schemeClr val="accent2"/>
                </a:solidFill>
              </a:rPr>
              <a:t>Access PM56 to change power converter, RQT13.R5B1. Problem with MAD. ~1 hour lost because key not returned by RP piquet.</a:t>
            </a:r>
          </a:p>
          <a:p>
            <a:r>
              <a:rPr lang="en-US" dirty="0" smtClean="0">
                <a:solidFill>
                  <a:schemeClr val="accent2"/>
                </a:solidFill>
              </a:rPr>
              <a:t>13:35 injection of probe beams</a:t>
            </a:r>
          </a:p>
          <a:p>
            <a:r>
              <a:rPr lang="en-US" dirty="0" smtClean="0">
                <a:solidFill>
                  <a:schemeClr val="accent2"/>
                </a:solidFill>
              </a:rPr>
              <a:t>14:22 injection physics beams</a:t>
            </a:r>
          </a:p>
          <a:p>
            <a:r>
              <a:rPr lang="en-US" dirty="0" smtClean="0">
                <a:solidFill>
                  <a:srgbClr val="FF0000"/>
                </a:solidFill>
              </a:rPr>
              <a:t>Problems with BPM back: no data from several crates (front-end memory issue). Mitigated by reboot, but coming back.</a:t>
            </a:r>
          </a:p>
          <a:p>
            <a:r>
              <a:rPr lang="en-US" dirty="0" smtClean="0">
                <a:solidFill>
                  <a:schemeClr val="accent2"/>
                </a:solidFill>
              </a:rPr>
              <a:t>Parking position of TDI in P8 set to +/-20mm (for crosschecking dependence of vacuum on TDI position)</a:t>
            </a:r>
          </a:p>
          <a:p>
            <a:endParaRPr lang="en-US" dirty="0"/>
          </a:p>
        </p:txBody>
      </p:sp>
      <p:sp>
        <p:nvSpPr>
          <p:cNvPr id="3" name="Title 2"/>
          <p:cNvSpPr>
            <a:spLocks noGrp="1"/>
          </p:cNvSpPr>
          <p:nvPr>
            <p:ph type="title"/>
          </p:nvPr>
        </p:nvSpPr>
        <p:spPr/>
        <p:txBody>
          <a:bodyPr/>
          <a:lstStyle/>
          <a:p>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solidFill>
                <a:srgbClr val="CC0099"/>
              </a:solidFill>
            </a:endParaRPr>
          </a:p>
          <a:p>
            <a:r>
              <a:rPr lang="en-US" dirty="0" smtClean="0">
                <a:solidFill>
                  <a:srgbClr val="CC0099"/>
                </a:solidFill>
              </a:rPr>
              <a:t>First problem solved by 18:00: Two BPM front-ends (interlock crates in pt6) were sending too much data to the OFC (50 Hz vs. nominal 25 Hz) which overloaded the OFC. Traced to new version of the BPM phase-in application, and reverted back to old version (Eva, Serkan and Ralph).</a:t>
            </a:r>
          </a:p>
          <a:p>
            <a:endParaRPr lang="en-US" dirty="0" smtClean="0">
              <a:solidFill>
                <a:srgbClr val="003399"/>
              </a:solidFill>
            </a:endParaRPr>
          </a:p>
          <a:p>
            <a:r>
              <a:rPr lang="en-US" dirty="0" smtClean="0">
                <a:solidFill>
                  <a:srgbClr val="003399"/>
                </a:solidFill>
              </a:rPr>
              <a:t>18:43 injection physics beams but again BPM data missing (injection line B2 and ring). Beam dumped due to injection losses.</a:t>
            </a:r>
          </a:p>
          <a:p>
            <a:endParaRPr lang="en-US" dirty="0" smtClean="0">
              <a:solidFill>
                <a:srgbClr val="CC0099"/>
              </a:solidFill>
            </a:endParaRPr>
          </a:p>
          <a:p>
            <a:r>
              <a:rPr lang="en-US" dirty="0" smtClean="0">
                <a:solidFill>
                  <a:srgbClr val="CC0099"/>
                </a:solidFill>
              </a:rPr>
              <a:t>Second problem (maybe) solved by 20:00: missing BPM data due to memory issue: One of the BPM turn by turn data concentrators was left in a setting for acquiring every bunch for a large number of turns at injection. Setting was apparently put in place for the 90m Beta* MD and left in afterwards (Ralph and Verena)</a:t>
            </a:r>
          </a:p>
          <a:p>
            <a:pPr lvl="1">
              <a:buNone/>
            </a:pPr>
            <a:r>
              <a:rPr lang="en-US" dirty="0" smtClean="0">
                <a:solidFill>
                  <a:srgbClr val="CC0099"/>
                </a:solidFill>
                <a:sym typeface="Wingdings" pitchFamily="2" charset="2"/>
              </a:rPr>
              <a:t> injection line BPM data back</a:t>
            </a:r>
            <a:endParaRPr lang="en-US" dirty="0" smtClean="0">
              <a:solidFill>
                <a:srgbClr val="CC0099"/>
              </a:solidFill>
            </a:endParaRPr>
          </a:p>
          <a:p>
            <a:pPr>
              <a:buNone/>
            </a:pPr>
            <a:r>
              <a:rPr lang="en-US" dirty="0" smtClean="0"/>
              <a:t/>
            </a:r>
            <a:br>
              <a:rPr lang="en-US" dirty="0" smtClean="0"/>
            </a:br>
            <a:r>
              <a:rPr lang="en-US" dirty="0" smtClean="0"/>
              <a:t/>
            </a:r>
            <a:br>
              <a:rPr lang="en-US" dirty="0" smtClean="0"/>
            </a:br>
            <a:r>
              <a:rPr lang="en-US" dirty="0" smtClean="0"/>
              <a:t/>
            </a:r>
            <a:br>
              <a:rPr lang="en-US" dirty="0" smtClean="0"/>
            </a:br>
            <a:r>
              <a:rPr lang="en-US" dirty="0" smtClean="0"/>
              <a:t/>
            </a:r>
            <a:br>
              <a:rPr lang="en-US" dirty="0" smtClean="0"/>
            </a:br>
            <a:endParaRPr lang="en-US" dirty="0" smtClean="0"/>
          </a:p>
          <a:p>
            <a:endParaRPr lang="en-US" dirty="0"/>
          </a:p>
        </p:txBody>
      </p:sp>
      <p:sp>
        <p:nvSpPr>
          <p:cNvPr id="3" name="Title 2"/>
          <p:cNvSpPr>
            <a:spLocks noGrp="1"/>
          </p:cNvSpPr>
          <p:nvPr>
            <p:ph type="title"/>
          </p:nvPr>
        </p:nvSpPr>
        <p:spPr/>
        <p:txBody>
          <a:bodyPr/>
          <a:lstStyle/>
          <a:p>
            <a:r>
              <a:rPr lang="en-US" dirty="0" smtClean="0"/>
              <a:t>Two independent problems with BPM</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rgbClr val="003399"/>
                </a:solidFill>
              </a:rPr>
              <a:t>20:32 Steering injection lines.</a:t>
            </a:r>
          </a:p>
          <a:p>
            <a:r>
              <a:rPr lang="en-US" dirty="0" smtClean="0">
                <a:solidFill>
                  <a:srgbClr val="003399"/>
                </a:solidFill>
              </a:rPr>
              <a:t>21:19 injection for physics fill 2256</a:t>
            </a:r>
          </a:p>
          <a:p>
            <a:r>
              <a:rPr lang="en-US" dirty="0" smtClean="0">
                <a:solidFill>
                  <a:srgbClr val="003399"/>
                </a:solidFill>
              </a:rPr>
              <a:t>22:54 stable beams</a:t>
            </a:r>
          </a:p>
          <a:p>
            <a:pPr lvl="1"/>
            <a:r>
              <a:rPr lang="en-US" dirty="0" smtClean="0"/>
              <a:t>Beam Intensity: 1.98E14</a:t>
            </a:r>
          </a:p>
          <a:p>
            <a:pPr lvl="1"/>
            <a:r>
              <a:rPr lang="en-US" dirty="0" smtClean="0"/>
              <a:t>Average bunch intensity: 1.43E11</a:t>
            </a:r>
          </a:p>
          <a:p>
            <a:pPr lvl="1"/>
            <a:r>
              <a:rPr lang="en-US" dirty="0" smtClean="0"/>
              <a:t>Peak luminosity: 3.66 10</a:t>
            </a:r>
            <a:r>
              <a:rPr lang="en-US" baseline="30000" dirty="0" smtClean="0"/>
              <a:t>33</a:t>
            </a:r>
            <a:r>
              <a:rPr lang="en-US" dirty="0" smtClean="0"/>
              <a:t> cm</a:t>
            </a:r>
            <a:r>
              <a:rPr lang="en-US" baseline="30000" dirty="0" smtClean="0"/>
              <a:t>-2</a:t>
            </a:r>
            <a:r>
              <a:rPr lang="en-US" dirty="0" smtClean="0"/>
              <a:t>s</a:t>
            </a:r>
            <a:r>
              <a:rPr lang="en-US" baseline="30000" dirty="0" smtClean="0"/>
              <a:t>-1</a:t>
            </a:r>
            <a:endParaRPr lang="en-US" dirty="0" smtClean="0">
              <a:solidFill>
                <a:srgbClr val="CC0099"/>
              </a:solidFill>
            </a:endParaRPr>
          </a:p>
          <a:p>
            <a:r>
              <a:rPr lang="en-US" dirty="0" smtClean="0">
                <a:solidFill>
                  <a:srgbClr val="CC0099"/>
                </a:solidFill>
              </a:rPr>
              <a:t>Beam losses during last part of squeeze up to 50% of thresholds in IP2 and IP7</a:t>
            </a:r>
          </a:p>
          <a:p>
            <a:r>
              <a:rPr lang="en-US" dirty="0" smtClean="0">
                <a:solidFill>
                  <a:srgbClr val="003399"/>
                </a:solidFill>
              </a:rPr>
              <a:t>23:03 beam dump: Power converter, trip of RCS.A34B1</a:t>
            </a:r>
          </a:p>
          <a:p>
            <a:pPr lvl="1"/>
            <a:r>
              <a:rPr lang="en-US" dirty="0" smtClean="0"/>
              <a:t>Integrated Luminosity: 1.8 pb</a:t>
            </a:r>
            <a:r>
              <a:rPr lang="en-US" baseline="30000" dirty="0" smtClean="0"/>
              <a:t>-1 </a:t>
            </a:r>
            <a:r>
              <a:rPr lang="en-US" dirty="0" smtClean="0"/>
              <a:t>(9 minutes stable beams)</a:t>
            </a:r>
            <a:endParaRPr lang="en-US" dirty="0" smtClean="0">
              <a:solidFill>
                <a:srgbClr val="003399"/>
              </a:solidFill>
            </a:endParaRPr>
          </a:p>
          <a:p>
            <a:pPr>
              <a:buNone/>
            </a:pPr>
            <a:endParaRPr lang="en-US" dirty="0" smtClean="0">
              <a:solidFill>
                <a:srgbClr val="003399"/>
              </a:solidFill>
            </a:endParaRPr>
          </a:p>
          <a:p>
            <a:r>
              <a:rPr lang="en-US" dirty="0" smtClean="0">
                <a:solidFill>
                  <a:srgbClr val="003399"/>
                </a:solidFill>
              </a:rPr>
              <a:t>23:54 injection probe beam fill 2257</a:t>
            </a:r>
          </a:p>
          <a:p>
            <a:r>
              <a:rPr lang="en-US" dirty="0" smtClean="0">
                <a:solidFill>
                  <a:srgbClr val="003399"/>
                </a:solidFill>
              </a:rPr>
              <a:t>00:57 beam dump: RQTF.A67B1 tripped during the squeeze, likely the well known conflict between QFB and QPS (no QPS post mortem data available)</a:t>
            </a:r>
          </a:p>
          <a:p>
            <a:endParaRPr lang="en-US" dirty="0">
              <a:solidFill>
                <a:srgbClr val="003399"/>
              </a:solidFill>
            </a:endParaRPr>
          </a:p>
        </p:txBody>
      </p:sp>
      <p:sp>
        <p:nvSpPr>
          <p:cNvPr id="3" name="Title 2"/>
          <p:cNvSpPr>
            <a:spLocks noGrp="1"/>
          </p:cNvSpPr>
          <p:nvPr>
            <p:ph type="title"/>
          </p:nvPr>
        </p:nvSpPr>
        <p:spPr/>
        <p:txBody>
          <a:bodyPr/>
          <a:lstStyle/>
          <a:p>
            <a:r>
              <a:rPr lang="en-US" dirty="0" smtClean="0"/>
              <a:t>Fill #2256 and #2257</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dirty="0" smtClean="0">
                <a:solidFill>
                  <a:srgbClr val="003399"/>
                </a:solidFill>
              </a:rPr>
              <a:t>1:50 injection probe beam fill 2258</a:t>
            </a:r>
          </a:p>
          <a:p>
            <a:r>
              <a:rPr lang="en-US" sz="2400" dirty="0" smtClean="0">
                <a:solidFill>
                  <a:srgbClr val="003399"/>
                </a:solidFill>
              </a:rPr>
              <a:t>3:52 stable beams</a:t>
            </a:r>
          </a:p>
          <a:p>
            <a:pPr marL="569913" lvl="2" indent="-228600">
              <a:buClrTx/>
            </a:pPr>
            <a:r>
              <a:rPr lang="en-US" sz="2400" dirty="0" smtClean="0"/>
              <a:t>Beam Intensity: 1.95E14</a:t>
            </a:r>
          </a:p>
          <a:p>
            <a:pPr marL="569913" lvl="2" indent="-228600">
              <a:buClrTx/>
            </a:pPr>
            <a:r>
              <a:rPr lang="en-US" sz="2400" dirty="0" smtClean="0"/>
              <a:t>Average bunch intensity: 1.41E11</a:t>
            </a:r>
          </a:p>
          <a:p>
            <a:pPr marL="569913" lvl="2" indent="-228600">
              <a:buClrTx/>
            </a:pPr>
            <a:r>
              <a:rPr lang="en-US" sz="2400" dirty="0" smtClean="0"/>
              <a:t>Peak luminosity: 3.56 10</a:t>
            </a:r>
            <a:r>
              <a:rPr lang="en-US" sz="2400" baseline="30000" dirty="0" smtClean="0"/>
              <a:t>33</a:t>
            </a:r>
            <a:r>
              <a:rPr lang="en-US" sz="2400" dirty="0" smtClean="0"/>
              <a:t> cm</a:t>
            </a:r>
            <a:r>
              <a:rPr lang="en-US" sz="2400" baseline="30000" dirty="0" smtClean="0"/>
              <a:t>-2</a:t>
            </a:r>
            <a:r>
              <a:rPr lang="en-US" sz="2400" dirty="0" smtClean="0"/>
              <a:t>s</a:t>
            </a:r>
            <a:r>
              <a:rPr lang="en-US" sz="2400" baseline="30000" dirty="0" smtClean="0"/>
              <a:t>-1</a:t>
            </a:r>
          </a:p>
          <a:p>
            <a:pPr marL="228600" lvl="1" indent="-228600">
              <a:buClrTx/>
            </a:pPr>
            <a:r>
              <a:rPr lang="en-US" sz="2400" dirty="0" smtClean="0">
                <a:solidFill>
                  <a:srgbClr val="003399"/>
                </a:solidFill>
              </a:rPr>
              <a:t>4:33 beam dump: </a:t>
            </a:r>
            <a:r>
              <a:rPr lang="en-US" sz="2400" dirty="0" smtClean="0">
                <a:solidFill>
                  <a:srgbClr val="003399"/>
                </a:solidFill>
              </a:rPr>
              <a:t>dilution kicker power supply </a:t>
            </a:r>
            <a:r>
              <a:rPr lang="en-US" sz="2400" dirty="0" smtClean="0">
                <a:solidFill>
                  <a:srgbClr val="003399"/>
                </a:solidFill>
                <a:sym typeface="Wingdings" pitchFamily="2" charset="2"/>
              </a:rPr>
              <a:t> access to exchange (in the shadow: BLM and aperture </a:t>
            </a:r>
            <a:r>
              <a:rPr lang="en-US" sz="2400" smtClean="0">
                <a:solidFill>
                  <a:srgbClr val="003399"/>
                </a:solidFill>
                <a:sym typeface="Wingdings" pitchFamily="2" charset="2"/>
              </a:rPr>
              <a:t>kicker access)</a:t>
            </a:r>
            <a:endParaRPr lang="en-US" sz="2400" dirty="0" smtClean="0">
              <a:solidFill>
                <a:srgbClr val="003399"/>
              </a:solidFill>
            </a:endParaRPr>
          </a:p>
          <a:p>
            <a:pPr marL="569913" lvl="2" indent="-228600">
              <a:buClrTx/>
            </a:pPr>
            <a:r>
              <a:rPr lang="en-US" sz="2400" dirty="0" smtClean="0"/>
              <a:t>Integrated Luminosity: 8.2 pb</a:t>
            </a:r>
            <a:r>
              <a:rPr lang="en-US" sz="2400" baseline="30000" dirty="0" smtClean="0"/>
              <a:t>-1</a:t>
            </a:r>
            <a:endParaRPr lang="en-US" sz="2200" dirty="0" smtClean="0">
              <a:solidFill>
                <a:srgbClr val="003399"/>
              </a:solidFill>
            </a:endParaRPr>
          </a:p>
          <a:p>
            <a:pPr marL="228600" lvl="1" indent="-228600">
              <a:buClrTx/>
            </a:pPr>
            <a:endParaRPr lang="en-US" sz="2200" dirty="0" smtClean="0">
              <a:solidFill>
                <a:srgbClr val="003399"/>
              </a:solidFill>
            </a:endParaRPr>
          </a:p>
          <a:p>
            <a:pPr marL="228600" lvl="1" indent="-228600">
              <a:buClrTx/>
            </a:pPr>
            <a:r>
              <a:rPr lang="en-US" sz="2400" dirty="0" smtClean="0"/>
              <a:t>MQ27L2 QPS not ok, quench buffer being sent repeatedly: access  planned at 7:20 (RP piquet needs 1 hour to come)</a:t>
            </a:r>
            <a:endParaRPr lang="en-US" sz="2200" dirty="0" smtClean="0">
              <a:solidFill>
                <a:srgbClr val="003399"/>
              </a:solidFill>
            </a:endParaRPr>
          </a:p>
          <a:p>
            <a:pPr marL="569913" lvl="2" indent="-228600">
              <a:buClrTx/>
            </a:pPr>
            <a:endParaRPr lang="en-US" sz="2000" dirty="0" smtClean="0"/>
          </a:p>
          <a:p>
            <a:pPr marL="569913" lvl="2" indent="-228600">
              <a:buClrTx/>
            </a:pPr>
            <a:endParaRPr lang="en-US" dirty="0" smtClean="0"/>
          </a:p>
          <a:p>
            <a:endParaRPr lang="en-US" dirty="0"/>
          </a:p>
        </p:txBody>
      </p:sp>
      <p:sp>
        <p:nvSpPr>
          <p:cNvPr id="3" name="Title 2"/>
          <p:cNvSpPr>
            <a:spLocks noGrp="1"/>
          </p:cNvSpPr>
          <p:nvPr>
            <p:ph type="title"/>
          </p:nvPr>
        </p:nvSpPr>
        <p:spPr/>
        <p:txBody>
          <a:bodyPr/>
          <a:lstStyle/>
          <a:p>
            <a:r>
              <a:rPr lang="en-US" dirty="0" smtClean="0"/>
              <a:t>Fill #2258</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r>
              <a:rPr lang="en-US" dirty="0" smtClean="0"/>
              <a:t>Vacuum spike IP8 during injection</a:t>
            </a:r>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1689100" y="679450"/>
            <a:ext cx="5765800" cy="5499100"/>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sz="2400" dirty="0" smtClean="0"/>
          </a:p>
          <a:p>
            <a:r>
              <a:rPr lang="en-US" sz="2400" dirty="0" smtClean="0"/>
              <a:t>Two dry-runs of the squeeze function for IP2.</a:t>
            </a:r>
          </a:p>
          <a:p>
            <a:pPr lvl="1"/>
            <a:r>
              <a:rPr lang="en-US" sz="2400" dirty="0" smtClean="0"/>
              <a:t>The one at 4:56 was successfully finished without trip.</a:t>
            </a:r>
            <a:endParaRPr lang="en-US" sz="2400" dirty="0"/>
          </a:p>
        </p:txBody>
      </p:sp>
      <p:sp>
        <p:nvSpPr>
          <p:cNvPr id="3" name="Title 2"/>
          <p:cNvSpPr>
            <a:spLocks noGrp="1"/>
          </p:cNvSpPr>
          <p:nvPr>
            <p:ph type="title"/>
          </p:nvPr>
        </p:nvSpPr>
        <p:spPr/>
        <p:txBody>
          <a:bodyPr/>
          <a:lstStyle/>
          <a:p>
            <a:r>
              <a:rPr lang="en-US" dirty="0" smtClean="0"/>
              <a:t>Others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solidFill>
                  <a:schemeClr val="accent6">
                    <a:lumMod val="75000"/>
                  </a:schemeClr>
                </a:solidFill>
              </a:rPr>
              <a:t>Now – Friday morning: </a:t>
            </a:r>
            <a:r>
              <a:rPr lang="en-US" dirty="0" smtClean="0">
                <a:solidFill>
                  <a:srgbClr val="0070C0"/>
                </a:solidFill>
              </a:rPr>
              <a:t>Luminosity production</a:t>
            </a:r>
            <a:endParaRPr lang="en-US" sz="1200" dirty="0" smtClean="0">
              <a:solidFill>
                <a:srgbClr val="0070C0"/>
              </a:solidFill>
            </a:endParaRPr>
          </a:p>
          <a:p>
            <a:r>
              <a:rPr lang="en-US" dirty="0" smtClean="0">
                <a:solidFill>
                  <a:schemeClr val="accent6">
                    <a:lumMod val="75000"/>
                  </a:schemeClr>
                </a:solidFill>
              </a:rPr>
              <a:t>Friday (24 hours) preparations for ion run using proton pilot beams</a:t>
            </a:r>
          </a:p>
          <a:p>
            <a:pPr lvl="1"/>
            <a:r>
              <a:rPr lang="en-US" sz="1800" dirty="0" smtClean="0"/>
              <a:t>ALICE squeeze to 1.0 m, beta beating measurement</a:t>
            </a:r>
          </a:p>
          <a:p>
            <a:pPr lvl="1"/>
            <a:r>
              <a:rPr lang="en-US" sz="1800" dirty="0" smtClean="0"/>
              <a:t>Aperture measurement</a:t>
            </a:r>
          </a:p>
          <a:p>
            <a:pPr lvl="1"/>
            <a:r>
              <a:rPr lang="en-US" sz="1800" dirty="0" smtClean="0"/>
              <a:t>Checking/setting injection orbit</a:t>
            </a:r>
            <a:endParaRPr lang="en-US" sz="1200" dirty="0" smtClean="0"/>
          </a:p>
          <a:p>
            <a:r>
              <a:rPr lang="en-US" dirty="0" smtClean="0">
                <a:solidFill>
                  <a:schemeClr val="accent6">
                    <a:lumMod val="75000"/>
                  </a:schemeClr>
                </a:solidFill>
              </a:rPr>
              <a:t>Saturday – </a:t>
            </a:r>
            <a:r>
              <a:rPr lang="en-US" dirty="0" smtClean="0">
                <a:solidFill>
                  <a:srgbClr val="FF0000"/>
                </a:solidFill>
              </a:rPr>
              <a:t>Sunday 16:00 (End of proton physics 2011) </a:t>
            </a:r>
            <a:r>
              <a:rPr lang="en-US" dirty="0" smtClean="0">
                <a:solidFill>
                  <a:srgbClr val="0070C0"/>
                </a:solidFill>
              </a:rPr>
              <a:t>: Luminosity production</a:t>
            </a:r>
          </a:p>
          <a:p>
            <a:r>
              <a:rPr lang="en-US" dirty="0" smtClean="0">
                <a:solidFill>
                  <a:schemeClr val="accent6">
                    <a:lumMod val="75000"/>
                  </a:schemeClr>
                </a:solidFill>
              </a:rPr>
              <a:t>18:00 Sunday –  6:00 Saturday 5 November: MD block 4</a:t>
            </a:r>
            <a:endParaRPr lang="en-US" sz="1600" dirty="0" smtClean="0"/>
          </a:p>
          <a:p>
            <a:pPr>
              <a:buNone/>
            </a:pPr>
            <a:endParaRPr lang="en-US" sz="1000" dirty="0" smtClean="0"/>
          </a:p>
          <a:p>
            <a:r>
              <a:rPr lang="en-US" dirty="0" smtClean="0"/>
              <a:t>Others:</a:t>
            </a:r>
          </a:p>
          <a:p>
            <a:pPr lvl="1"/>
            <a:r>
              <a:rPr lang="en-US" dirty="0" smtClean="0"/>
              <a:t>Enhance satellites to 1-2% (currently at 0.1-0.2%) of main bunches: aim for LHC test fill Thursday afternoon.</a:t>
            </a:r>
          </a:p>
          <a:p>
            <a:pPr lvl="2"/>
            <a:r>
              <a:rPr lang="en-US" dirty="0" smtClean="0"/>
              <a:t>Main bunch intensity around 1.2E11</a:t>
            </a:r>
          </a:p>
          <a:p>
            <a:pPr lvl="1"/>
            <a:r>
              <a:rPr lang="en-US" dirty="0" smtClean="0"/>
              <a:t>Maybe end of fill study reducing the ADT gain (check beam lifetime, </a:t>
            </a:r>
            <a:r>
              <a:rPr lang="en-US" dirty="0" err="1" smtClean="0"/>
              <a:t>emittance</a:t>
            </a:r>
            <a:r>
              <a:rPr lang="en-US" dirty="0" smtClean="0"/>
              <a:t> growth, luminosity lifetime)</a:t>
            </a:r>
          </a:p>
          <a:p>
            <a:pPr lvl="1"/>
            <a:r>
              <a:rPr lang="en-US" dirty="0" smtClean="0"/>
              <a:t>Friday (ion preparation): ADT changing crate computers and install blow-up functionality</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Outlook</a:t>
            </a:r>
            <a:endParaRPr lang="en-US" dirty="0"/>
          </a:p>
        </p:txBody>
      </p:sp>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Helvetica"/>
        <a:ea typeface=""/>
        <a:cs typeface=""/>
      </a:majorFont>
      <a:minorFont>
        <a:latin typeface="Helvetic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228600" marR="0" indent="-228600" algn="l" defTabSz="914400" rtl="0" eaLnBrk="0" fontAlgn="base" latinLnBrk="0" hangingPunct="0">
          <a:lnSpc>
            <a:spcPct val="100000"/>
          </a:lnSpc>
          <a:spcBef>
            <a:spcPct val="20000"/>
          </a:spcBef>
          <a:spcAft>
            <a:spcPct val="0"/>
          </a:spcAft>
          <a:buClrTx/>
          <a:buSzTx/>
          <a:buFont typeface="Wingdings" pitchFamily="2" charset="2"/>
          <a:buNone/>
          <a:tabLst/>
          <a:defRPr kumimoji="0" lang="en-US" sz="2000" b="0" i="0" u="none" strike="noStrike" cap="none" normalizeH="0" baseline="0" smtClean="0">
            <a:ln>
              <a:noFill/>
            </a:ln>
            <a:solidFill>
              <a:srgbClr val="003399"/>
            </a:solidFill>
            <a:effectLst/>
            <a:latin typeface="Helvetica" pitchFamily="34"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619</Words>
  <Application>Microsoft Office PowerPoint</Application>
  <PresentationFormat>On-screen Show (4:3)</PresentationFormat>
  <Paragraphs>65</Paragraphs>
  <Slides>8</Slides>
  <Notes>1</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Default Design</vt:lpstr>
      <vt:lpstr>Wednesday 26 October 2011</vt:lpstr>
      <vt:lpstr>Slide 2</vt:lpstr>
      <vt:lpstr>Two independent problems with BPM</vt:lpstr>
      <vt:lpstr>Fill #2256 and #2257</vt:lpstr>
      <vt:lpstr>Fill #2258</vt:lpstr>
      <vt:lpstr>Vacuum spike IP8 during injection</vt:lpstr>
      <vt:lpstr>Others</vt:lpstr>
      <vt:lpstr>Outlook</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2011-10-06T20:11:26Z</dcterms:created>
  <dcterms:modified xsi:type="dcterms:W3CDTF">2011-10-27T06:19:17Z</dcterms:modified>
</cp:coreProperties>
</file>