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 id="2147483708" r:id="rId2"/>
    <p:sldMasterId id="2147483713" r:id="rId3"/>
  </p:sldMasterIdLst>
  <p:notesMasterIdLst>
    <p:notesMasterId r:id="rId30"/>
  </p:notesMasterIdLst>
  <p:handoutMasterIdLst>
    <p:handoutMasterId r:id="rId31"/>
  </p:handoutMasterIdLst>
  <p:sldIdLst>
    <p:sldId id="1289" r:id="rId4"/>
    <p:sldId id="1283" r:id="rId5"/>
    <p:sldId id="1284" r:id="rId6"/>
    <p:sldId id="1290" r:id="rId7"/>
    <p:sldId id="1306" r:id="rId8"/>
    <p:sldId id="1293" r:id="rId9"/>
    <p:sldId id="1294" r:id="rId10"/>
    <p:sldId id="1295" r:id="rId11"/>
    <p:sldId id="1296" r:id="rId12"/>
    <p:sldId id="1301" r:id="rId13"/>
    <p:sldId id="1305" r:id="rId14"/>
    <p:sldId id="1302" r:id="rId15"/>
    <p:sldId id="1303" r:id="rId16"/>
    <p:sldId id="1304" r:id="rId17"/>
    <p:sldId id="1307" r:id="rId18"/>
    <p:sldId id="1308" r:id="rId19"/>
    <p:sldId id="1291" r:id="rId20"/>
    <p:sldId id="1297" r:id="rId21"/>
    <p:sldId id="1299" r:id="rId22"/>
    <p:sldId id="1300" r:id="rId23"/>
    <p:sldId id="1277" r:id="rId24"/>
    <p:sldId id="1280" r:id="rId25"/>
    <p:sldId id="1279" r:id="rId26"/>
    <p:sldId id="1309" r:id="rId27"/>
    <p:sldId id="1310" r:id="rId28"/>
    <p:sldId id="1276" r:id="rId29"/>
  </p:sldIdLst>
  <p:sldSz cx="9144000" cy="6858000" type="screen4x3"/>
  <p:notesSz cx="7010400" cy="9296400"/>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3D0AF"/>
    <a:srgbClr val="008000"/>
    <a:srgbClr val="FF9900"/>
    <a:srgbClr val="DEDC8C"/>
    <a:srgbClr val="0000FF"/>
    <a:srgbClr val="FFFF99"/>
    <a:srgbClr val="CC0066"/>
    <a:srgbClr val="99FF99"/>
    <a:srgbClr val="FF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86" autoAdjust="0"/>
    <p:restoredTop sz="95262" autoAdjust="0"/>
  </p:normalViewPr>
  <p:slideViewPr>
    <p:cSldViewPr>
      <p:cViewPr varScale="1">
        <p:scale>
          <a:sx n="106" d="100"/>
          <a:sy n="106" d="100"/>
        </p:scale>
        <p:origin x="-96" y="-180"/>
      </p:cViewPr>
      <p:guideLst>
        <p:guide orient="horz" pos="2160"/>
        <p:guide pos="5103"/>
      </p:guideLst>
    </p:cSldViewPr>
  </p:slideViewPr>
  <p:notesTextViewPr>
    <p:cViewPr>
      <p:scale>
        <a:sx n="100" d="100"/>
        <a:sy n="100" d="100"/>
      </p:scale>
      <p:origin x="0" y="0"/>
    </p:cViewPr>
  </p:notesTextViewPr>
  <p:sorterViewPr>
    <p:cViewPr>
      <p:scale>
        <a:sx n="78" d="100"/>
        <a:sy n="78"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271544C-6647-7A44-A30B-40518DF4CE46}" type="datetimeFigureOut">
              <a:rPr lang="en-US" smtClean="0"/>
              <a:pPr/>
              <a:t>10/31/2011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11DEE20-7222-3F4B-902C-214D1A5332D5}" type="slidenum">
              <a:rPr lang="en-US" smtClean="0"/>
              <a:pPr/>
              <a:t>‹#›</a:t>
            </a:fld>
            <a:endParaRPr lang="en-US"/>
          </a:p>
        </p:txBody>
      </p:sp>
    </p:spTree>
    <p:extLst>
      <p:ext uri="{BB962C8B-B14F-4D97-AF65-F5344CB8AC3E}">
        <p14:creationId xmlns:p14="http://schemas.microsoft.com/office/powerpoint/2010/main" xmlns="" val="3470269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extLst>
      <p:ext uri="{BB962C8B-B14F-4D97-AF65-F5344CB8AC3E}">
        <p14:creationId xmlns:p14="http://schemas.microsoft.com/office/powerpoint/2010/main" xmlns="" val="44617313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chemeClr val="tx1"/>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t>04/06/2011</a:t>
            </a:r>
            <a:endParaRPr lang="en-US"/>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t>LHC 9:00 meeting</a:t>
            </a:r>
            <a:endParaRPr lang="en-US"/>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pPr/>
              <a:t>‹#›</a:t>
            </a:fld>
            <a:endParaRPr lang="en-US"/>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9:00 meeting</a:t>
            </a:r>
            <a:endParaRPr lang="en-US"/>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04/06/2011</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9:00 meeting</a:t>
            </a:r>
            <a:endParaRPr lang="en-US"/>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04/06/2011</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t>LHC 9:00 meeting</a:t>
            </a:r>
            <a:endParaRPr lang="en-US"/>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pPr/>
              <a:t>‹#›</a:t>
            </a:fld>
            <a:endParaRPr lang="en-US"/>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t>04/06/2011</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t>LHC 9:00 meeting</a:t>
            </a:r>
            <a:endParaRPr lang="en-US"/>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pPr/>
              <a:t>‹#›</a:t>
            </a:fld>
            <a:endParaRPr lang="en-US"/>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t>04/06/2011</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smtClean="0"/>
              <a:t>04/06/2011</a:t>
            </a:r>
            <a:endParaRPr lang="en-US" dirty="0"/>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smtClean="0"/>
              <a:t>LHC 9:00 meeting</a:t>
            </a:r>
            <a:endParaRPr lang="en-US"/>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eaLnBrk="1" hangingPunct="1">
              <a:defRPr/>
            </a:pPr>
            <a:fld id="{97089497-6043-4A13-B4D8-5E09838C7E08}" type="slidenum">
              <a:rPr lang="en-US" sz="1600">
                <a:solidFill>
                  <a:srgbClr val="000000"/>
                </a:solidFill>
                <a:latin typeface="Arial" pitchFamily="34" charset="0"/>
              </a:rPr>
              <a:pPr algn="r" eaLnBrk="1" hangingPunct="1">
                <a:defRPr/>
              </a:pPr>
              <a:t>‹#›</a:t>
            </a:fld>
            <a:endParaRPr lang="en-US" sz="1600" dirty="0">
              <a:solidFill>
                <a:srgbClr val="000000"/>
              </a:solidFill>
              <a:latin typeface="Arial" pitchFamily="34" charset="0"/>
            </a:endParaRPr>
          </a:p>
        </p:txBody>
      </p:sp>
      <p:sp>
        <p:nvSpPr>
          <p:cNvPr id="8" name="Line 21"/>
          <p:cNvSpPr>
            <a:spLocks noChangeShapeType="1"/>
          </p:cNvSpPr>
          <p:nvPr userDrawn="1"/>
        </p:nvSpPr>
        <p:spPr bwMode="auto">
          <a:xfrm>
            <a:off x="468313" y="6499225"/>
            <a:ext cx="8229600" cy="0"/>
          </a:xfrm>
          <a:prstGeom prst="line">
            <a:avLst/>
          </a:prstGeom>
          <a:noFill/>
          <a:ln w="19050">
            <a:solidFill>
              <a:srgbClr val="003399"/>
            </a:solidFill>
            <a:round/>
            <a:headEnd/>
            <a:tailEnd/>
          </a:ln>
          <a:effectLst/>
        </p:spPr>
        <p:txBody>
          <a:bodyPr/>
          <a:lstStyle/>
          <a:p>
            <a:pPr algn="l" eaLnBrk="1" hangingPunct="1">
              <a:spcBef>
                <a:spcPct val="0"/>
              </a:spcBef>
              <a:defRPr/>
            </a:pPr>
            <a:endParaRPr lang="en-US" sz="1400" dirty="0">
              <a:solidFill>
                <a:srgbClr val="000000"/>
              </a:solidFill>
              <a:latin typeface="Arial" pitchFamily="34" charset="0"/>
            </a:endParaRPr>
          </a:p>
        </p:txBody>
      </p:sp>
      <p:sp>
        <p:nvSpPr>
          <p:cNvPr id="266242" name="Rectangle 2"/>
          <p:cNvSpPr>
            <a:spLocks noGrp="1" noChangeArrowheads="1"/>
          </p:cNvSpPr>
          <p:nvPr>
            <p:ph type="subTitle" idx="1"/>
          </p:nvPr>
        </p:nvSpPr>
        <p:spPr>
          <a:xfrm>
            <a:off x="1352550" y="3505200"/>
            <a:ext cx="6400800" cy="2324100"/>
          </a:xfrm>
        </p:spPr>
        <p:txBody>
          <a:bodyPr/>
          <a:lstStyle>
            <a:lvl1pPr>
              <a:defRPr>
                <a:solidFill>
                  <a:schemeClr val="tx1"/>
                </a:solidFill>
              </a:defRPr>
            </a:lvl1pPr>
            <a:lvl2pPr lvl="1">
              <a:defRPr/>
            </a:lvl2pPr>
            <a:lvl3pPr lvl="2">
              <a:defRPr/>
            </a:lvl3pPr>
            <a:lvl4pPr lvl="3">
              <a:defRPr/>
            </a:lvl4pPr>
            <a:lvl5pPr lvl="4">
              <a:defRPr/>
            </a:lvl5pPr>
          </a:lstStyle>
          <a:p>
            <a:r>
              <a:rPr lang="de-CH"/>
              <a:t>Text Level 1 20 Pt. </a:t>
            </a:r>
          </a:p>
          <a:p>
            <a:pPr lvl="1"/>
            <a:r>
              <a:rPr lang="de-CH"/>
              <a:t>Text Level 2 18 Pt.</a:t>
            </a:r>
          </a:p>
          <a:p>
            <a:pPr lvl="2"/>
            <a:r>
              <a:rPr lang="de-CH"/>
              <a:t>Text Level 3 16 Pt.</a:t>
            </a:r>
          </a:p>
          <a:p>
            <a:pPr lvl="3"/>
            <a:r>
              <a:rPr lang="de-CH"/>
              <a:t>Text Level 4 14 Pt.</a:t>
            </a:r>
          </a:p>
          <a:p>
            <a:pPr lvl="4"/>
            <a:r>
              <a:rPr lang="de-CH"/>
              <a:t>Text Level 5 14 Pt.</a:t>
            </a:r>
            <a:endParaRPr lang="en-US"/>
          </a:p>
        </p:txBody>
      </p:sp>
      <p:sp>
        <p:nvSpPr>
          <p:cNvPr id="266246" name="Rectangle 6"/>
          <p:cNvSpPr>
            <a:spLocks noGrp="1" noChangeArrowheads="1"/>
          </p:cNvSpPr>
          <p:nvPr>
            <p:ph type="ctrTitle"/>
          </p:nvPr>
        </p:nvSpPr>
        <p:spPr>
          <a:xfrm>
            <a:off x="685800" y="2019300"/>
            <a:ext cx="7772400" cy="1143000"/>
          </a:xfrm>
        </p:spPr>
        <p:txBody>
          <a:bodyPr/>
          <a:lstStyle>
            <a:lvl1pPr>
              <a:defRPr/>
            </a:lvl1p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sz="2000"/>
            </a:lvl2pPr>
            <a:lvl3pPr>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eaLnBrk="1" hangingPunct="1">
              <a:defRPr/>
            </a:pPr>
            <a:fld id="{97089497-6043-4A13-B4D8-5E09838C7E08}" type="slidenum">
              <a:rPr lang="en-US" sz="1600">
                <a:solidFill>
                  <a:srgbClr val="000000"/>
                </a:solidFill>
                <a:latin typeface="Arial" pitchFamily="34" charset="0"/>
              </a:rPr>
              <a:pPr algn="r" eaLnBrk="1" hangingPunct="1">
                <a:defRPr/>
              </a:pPr>
              <a:t>‹#›</a:t>
            </a:fld>
            <a:endParaRPr lang="en-US" sz="1600" dirty="0">
              <a:solidFill>
                <a:srgbClr val="000000"/>
              </a:solidFill>
              <a:latin typeface="Arial" pitchFamily="34" charset="0"/>
            </a:endParaRPr>
          </a:p>
        </p:txBody>
      </p:sp>
      <p:sp>
        <p:nvSpPr>
          <p:cNvPr id="8" name="Line 21"/>
          <p:cNvSpPr>
            <a:spLocks noChangeShapeType="1"/>
          </p:cNvSpPr>
          <p:nvPr userDrawn="1"/>
        </p:nvSpPr>
        <p:spPr bwMode="auto">
          <a:xfrm>
            <a:off x="468313" y="6499225"/>
            <a:ext cx="8229600" cy="0"/>
          </a:xfrm>
          <a:prstGeom prst="line">
            <a:avLst/>
          </a:prstGeom>
          <a:noFill/>
          <a:ln w="19050">
            <a:solidFill>
              <a:srgbClr val="003399"/>
            </a:solidFill>
            <a:round/>
            <a:headEnd/>
            <a:tailEnd/>
          </a:ln>
          <a:effectLst/>
        </p:spPr>
        <p:txBody>
          <a:bodyPr/>
          <a:lstStyle/>
          <a:p>
            <a:pPr algn="l" eaLnBrk="1" hangingPunct="1">
              <a:spcBef>
                <a:spcPct val="0"/>
              </a:spcBef>
              <a:defRPr/>
            </a:pPr>
            <a:endParaRPr lang="en-US" sz="1400" dirty="0">
              <a:solidFill>
                <a:srgbClr val="000000"/>
              </a:solidFill>
              <a:latin typeface="Arial" pitchFamily="34" charset="0"/>
            </a:endParaRPr>
          </a:p>
        </p:txBody>
      </p:sp>
      <p:sp>
        <p:nvSpPr>
          <p:cNvPr id="266242" name="Rectangle 2"/>
          <p:cNvSpPr>
            <a:spLocks noGrp="1" noChangeArrowheads="1"/>
          </p:cNvSpPr>
          <p:nvPr>
            <p:ph type="subTitle" idx="1"/>
          </p:nvPr>
        </p:nvSpPr>
        <p:spPr>
          <a:xfrm>
            <a:off x="1352550" y="3505200"/>
            <a:ext cx="6400800" cy="2324100"/>
          </a:xfrm>
        </p:spPr>
        <p:txBody>
          <a:bodyPr/>
          <a:lstStyle>
            <a:lvl1pPr>
              <a:defRPr>
                <a:solidFill>
                  <a:schemeClr val="tx1"/>
                </a:solidFill>
              </a:defRPr>
            </a:lvl1pPr>
            <a:lvl2pPr lvl="1">
              <a:defRPr/>
            </a:lvl2pPr>
            <a:lvl3pPr lvl="2">
              <a:defRPr/>
            </a:lvl3pPr>
            <a:lvl4pPr lvl="3">
              <a:defRPr/>
            </a:lvl4pPr>
            <a:lvl5pPr lvl="4">
              <a:defRPr/>
            </a:lvl5pPr>
          </a:lstStyle>
          <a:p>
            <a:r>
              <a:rPr lang="de-CH"/>
              <a:t>Text Level 1 20 Pt. </a:t>
            </a:r>
          </a:p>
          <a:p>
            <a:pPr lvl="1"/>
            <a:r>
              <a:rPr lang="de-CH"/>
              <a:t>Text Level 2 18 Pt.</a:t>
            </a:r>
          </a:p>
          <a:p>
            <a:pPr lvl="2"/>
            <a:r>
              <a:rPr lang="de-CH"/>
              <a:t>Text Level 3 16 Pt.</a:t>
            </a:r>
          </a:p>
          <a:p>
            <a:pPr lvl="3"/>
            <a:r>
              <a:rPr lang="de-CH"/>
              <a:t>Text Level 4 14 Pt.</a:t>
            </a:r>
          </a:p>
          <a:p>
            <a:pPr lvl="4"/>
            <a:r>
              <a:rPr lang="de-CH"/>
              <a:t>Text Level 5 14 Pt.</a:t>
            </a:r>
            <a:endParaRPr lang="en-US"/>
          </a:p>
        </p:txBody>
      </p:sp>
      <p:sp>
        <p:nvSpPr>
          <p:cNvPr id="266246" name="Rectangle 6"/>
          <p:cNvSpPr>
            <a:spLocks noGrp="1" noChangeArrowheads="1"/>
          </p:cNvSpPr>
          <p:nvPr>
            <p:ph type="ctrTitle"/>
          </p:nvPr>
        </p:nvSpPr>
        <p:spPr>
          <a:xfrm>
            <a:off x="685800" y="2019300"/>
            <a:ext cx="7772400" cy="1143000"/>
          </a:xfrm>
        </p:spPr>
        <p:txBody>
          <a:bodyPr/>
          <a:lstStyle>
            <a:lvl1pPr>
              <a:defRPr/>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pPr/>
              <a:t>‹#›</a:t>
            </a:fld>
            <a:endParaRPr lang="en-US"/>
          </a:p>
        </p:txBody>
      </p:sp>
      <p:sp>
        <p:nvSpPr>
          <p:cNvPr id="7" name="Footer Placeholder 3"/>
          <p:cNvSpPr>
            <a:spLocks noGrp="1"/>
          </p:cNvSpPr>
          <p:nvPr userDrawn="1">
            <p:ph type="ftr" sz="quarter" idx="10"/>
          </p:nvPr>
        </p:nvSpPr>
        <p:spPr>
          <a:xfrm>
            <a:off x="3124200" y="6632575"/>
            <a:ext cx="2895600" cy="252413"/>
          </a:xfrm>
        </p:spPr>
        <p:txBody>
          <a:bodyPr/>
          <a:lstStyle>
            <a:lvl1pPr>
              <a:defRPr/>
            </a:lvl1pPr>
          </a:lstStyle>
          <a:p>
            <a:r>
              <a:rPr lang="en-US" dirty="0" smtClean="0"/>
              <a:t>LHC 8:30 meeting</a:t>
            </a:r>
            <a:endParaRPr lang="en-US" dirty="0"/>
          </a:p>
        </p:txBody>
      </p:sp>
      <p:sp>
        <p:nvSpPr>
          <p:cNvPr id="8" name="Date Placeholder 4"/>
          <p:cNvSpPr>
            <a:spLocks noGrp="1"/>
          </p:cNvSpPr>
          <p:nvPr userDrawn="1">
            <p:ph type="dt" sz="half" idx="12"/>
          </p:nvPr>
        </p:nvSpPr>
        <p:spPr>
          <a:xfrm>
            <a:off x="34925" y="6616700"/>
            <a:ext cx="2133600" cy="268288"/>
          </a:xfrm>
        </p:spPr>
        <p:txBody>
          <a:bodyPr/>
          <a:lstStyle/>
          <a:p>
            <a:r>
              <a:rPr lang="en-US" dirty="0" smtClean="0"/>
              <a:t>31/10/2011</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sz="2000"/>
            </a:lvl2pPr>
            <a:lvl3pPr>
              <a:defRPr sz="18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LHC 9:00 meeting</a:t>
            </a:r>
            <a:endParaRPr lang="en-US"/>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04/06/2011</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LHC 9:00 meeting</a:t>
            </a:r>
            <a:endParaRPr lang="en-US"/>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04/06/2011</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LHC 9:00 meeting</a:t>
            </a:r>
            <a:endParaRPr lang="en-US"/>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smtClean="0"/>
              <a:t>04/06/2011</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LHC 9:00 meeting</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smtClean="0"/>
              <a:t>04/06/2011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LHC 9:00 meeting</a:t>
            </a:r>
            <a:endParaRPr lang="en-US"/>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smtClean="0"/>
              <a:t>04/06/2011</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9:00 meeting</a:t>
            </a:r>
            <a:endParaRPr lang="en-US"/>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04/06/2011</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9:00 meeting</a:t>
            </a:r>
            <a:endParaRPr lang="en-US"/>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04/06/2011</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t>LHC 9:00 meeting</a:t>
            </a:r>
            <a:endParaRPr lang="en-US" dirty="0"/>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pPr/>
              <a:t>‹#›</a:t>
            </a:fld>
            <a:endParaRPr lang="en-US"/>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t>04/06/2011</a:t>
            </a:r>
            <a:endParaRPr lang="en-US" dirty="0"/>
          </a:p>
        </p:txBody>
      </p:sp>
      <p:sp>
        <p:nvSpPr>
          <p:cNvPr id="24593" name="Line 17"/>
          <p:cNvSpPr>
            <a:spLocks noChangeShapeType="1"/>
          </p:cNvSpPr>
          <p:nvPr/>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p>
        </p:txBody>
      </p:sp>
      <p:pic>
        <p:nvPicPr>
          <p:cNvPr id="24594" name="Picture 18"/>
          <p:cNvPicPr>
            <a:picLocks noChangeAspect="1" noChangeArrowheads="1"/>
          </p:cNvPicPr>
          <p:nvPr/>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785813"/>
            <a:ext cx="8229600" cy="563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dirty="0" smtClean="0"/>
              <a:t>Text Level 1 20 </a:t>
            </a:r>
            <a:r>
              <a:rPr lang="de-CH" dirty="0" err="1" smtClean="0"/>
              <a:t>Pt</a:t>
            </a:r>
            <a:r>
              <a:rPr lang="de-CH" dirty="0" smtClean="0"/>
              <a:t>. </a:t>
            </a:r>
          </a:p>
          <a:p>
            <a:pPr lvl="1"/>
            <a:r>
              <a:rPr lang="de-CH" dirty="0" smtClean="0"/>
              <a:t>Text Level 2 18 </a:t>
            </a:r>
            <a:r>
              <a:rPr lang="de-CH" dirty="0" err="1" smtClean="0"/>
              <a:t>Pt</a:t>
            </a:r>
            <a:r>
              <a:rPr lang="de-CH" dirty="0" smtClean="0"/>
              <a:t>.</a:t>
            </a:r>
          </a:p>
          <a:p>
            <a:pPr lvl="2"/>
            <a:r>
              <a:rPr lang="de-CH" dirty="0" smtClean="0"/>
              <a:t>Text Level 3 16 </a:t>
            </a:r>
            <a:r>
              <a:rPr lang="de-CH" dirty="0" err="1" smtClean="0"/>
              <a:t>Pt</a:t>
            </a:r>
            <a:r>
              <a:rPr lang="de-CH" dirty="0" smtClean="0"/>
              <a:t>.</a:t>
            </a:r>
          </a:p>
          <a:p>
            <a:pPr lvl="3"/>
            <a:r>
              <a:rPr lang="de-CH" dirty="0" smtClean="0"/>
              <a:t>Text Level 4 14 </a:t>
            </a:r>
            <a:r>
              <a:rPr lang="de-CH" dirty="0" err="1" smtClean="0"/>
              <a:t>Pt</a:t>
            </a:r>
            <a:r>
              <a:rPr lang="de-CH" dirty="0" smtClean="0"/>
              <a:t>.</a:t>
            </a:r>
          </a:p>
          <a:p>
            <a:pPr lvl="4"/>
            <a:r>
              <a:rPr lang="de-CH" dirty="0" smtClean="0"/>
              <a:t>Text Level 5 14 </a:t>
            </a:r>
            <a:r>
              <a:rPr lang="de-CH" dirty="0" err="1" smtClean="0"/>
              <a:t>Pt</a:t>
            </a:r>
            <a:r>
              <a:rPr lang="de-CH" dirty="0" smtClean="0"/>
              <a:t>.</a:t>
            </a:r>
            <a:endParaRPr lang="en-US" dirty="0" smtClean="0"/>
          </a:p>
        </p:txBody>
      </p:sp>
      <p:sp>
        <p:nvSpPr>
          <p:cNvPr id="1035" name="Text Box 11"/>
          <p:cNvSpPr txBox="1">
            <a:spLocks noChangeArrowheads="1"/>
          </p:cNvSpPr>
          <p:nvPr/>
        </p:nvSpPr>
        <p:spPr bwMode="auto">
          <a:xfrm>
            <a:off x="2209800" y="6556375"/>
            <a:ext cx="4648200" cy="292388"/>
          </a:xfrm>
          <a:prstGeom prst="rect">
            <a:avLst/>
          </a:prstGeom>
          <a:noFill/>
          <a:ln w="9525">
            <a:noFill/>
            <a:miter lim="800000"/>
            <a:headEnd/>
            <a:tailEnd/>
          </a:ln>
          <a:effectLst/>
        </p:spPr>
        <p:txBody>
          <a:bodyPr>
            <a:spAutoFit/>
          </a:bodyPr>
          <a:lstStyle/>
          <a:p>
            <a:pPr eaLnBrk="1" hangingPunct="1">
              <a:spcBef>
                <a:spcPct val="0"/>
              </a:spcBef>
              <a:defRPr/>
            </a:pPr>
            <a:r>
              <a:rPr lang="en-US" sz="1300" dirty="0" smtClean="0">
                <a:solidFill>
                  <a:srgbClr val="000000"/>
                </a:solidFill>
                <a:latin typeface="Arial" pitchFamily="34" charset="0"/>
              </a:rPr>
              <a:t>2011-10-25</a:t>
            </a:r>
          </a:p>
        </p:txBody>
      </p:sp>
      <p:sp>
        <p:nvSpPr>
          <p:cNvPr id="1040" name="Text Box 16"/>
          <p:cNvSpPr txBox="1">
            <a:spLocks noChangeArrowheads="1"/>
          </p:cNvSpPr>
          <p:nvPr/>
        </p:nvSpPr>
        <p:spPr bwMode="auto">
          <a:xfrm>
            <a:off x="381000" y="6542088"/>
            <a:ext cx="3386138" cy="290512"/>
          </a:xfrm>
          <a:prstGeom prst="rect">
            <a:avLst/>
          </a:prstGeom>
          <a:noFill/>
          <a:ln w="9525">
            <a:noFill/>
            <a:miter lim="800000"/>
            <a:headEnd/>
            <a:tailEnd/>
          </a:ln>
          <a:effectLst/>
        </p:spPr>
        <p:txBody>
          <a:bodyPr>
            <a:spAutoFit/>
          </a:bodyPr>
          <a:lstStyle/>
          <a:p>
            <a:pPr algn="l" eaLnBrk="1" hangingPunct="1">
              <a:defRPr/>
            </a:pPr>
            <a:r>
              <a:rPr lang="en-US" sz="1300" dirty="0" smtClean="0">
                <a:solidFill>
                  <a:srgbClr val="000000"/>
                </a:solidFill>
                <a:latin typeface="Arial" pitchFamily="34" charset="0"/>
              </a:rPr>
              <a:t>LHC 8:30 meeting</a:t>
            </a:r>
            <a:endParaRPr lang="en-US" sz="1300" dirty="0">
              <a:solidFill>
                <a:srgbClr val="000000"/>
              </a:solidFill>
              <a:latin typeface="Arial" pitchFamily="34" charset="0"/>
            </a:endParaRPr>
          </a:p>
        </p:txBody>
      </p:sp>
      <p:sp>
        <p:nvSpPr>
          <p:cNvPr id="1042" name="Text Box 18"/>
          <p:cNvSpPr txBox="1">
            <a:spLocks noChangeArrowheads="1"/>
          </p:cNvSpPr>
          <p:nvPr/>
        </p:nvSpPr>
        <p:spPr bwMode="auto">
          <a:xfrm>
            <a:off x="5727700" y="6542088"/>
            <a:ext cx="2667000" cy="290512"/>
          </a:xfrm>
          <a:prstGeom prst="rect">
            <a:avLst/>
          </a:prstGeom>
          <a:noFill/>
          <a:ln w="9525">
            <a:noFill/>
            <a:miter lim="800000"/>
            <a:headEnd/>
            <a:tailEnd/>
          </a:ln>
          <a:effectLst/>
        </p:spPr>
        <p:txBody>
          <a:bodyPr>
            <a:spAutoFit/>
          </a:bodyPr>
          <a:lstStyle/>
          <a:p>
            <a:pPr algn="r" eaLnBrk="1" hangingPunct="1">
              <a:defRPr/>
            </a:pPr>
            <a:r>
              <a:rPr lang="en-US" sz="1300" dirty="0" smtClean="0">
                <a:solidFill>
                  <a:srgbClr val="000000"/>
                </a:solidFill>
                <a:latin typeface="Arial" pitchFamily="34" charset="0"/>
              </a:rPr>
              <a:t>EBH</a:t>
            </a:r>
            <a:endParaRPr lang="en-US" sz="1300" dirty="0">
              <a:solidFill>
                <a:srgbClr val="000000"/>
              </a:solidFill>
              <a:latin typeface="Arial" pitchFamily="34" charset="0"/>
            </a:endParaRPr>
          </a:p>
        </p:txBody>
      </p:sp>
      <p:sp>
        <p:nvSpPr>
          <p:cNvPr id="1030" name="Rectangle 19"/>
          <p:cNvSpPr>
            <a:spLocks noGrp="1" noChangeArrowheads="1"/>
          </p:cNvSpPr>
          <p:nvPr>
            <p:ph type="title"/>
          </p:nvPr>
        </p:nvSpPr>
        <p:spPr bwMode="auto">
          <a:xfrm>
            <a:off x="463550" y="79375"/>
            <a:ext cx="8218488" cy="622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5" name="Line 21"/>
          <p:cNvSpPr>
            <a:spLocks noChangeShapeType="1"/>
          </p:cNvSpPr>
          <p:nvPr/>
        </p:nvSpPr>
        <p:spPr bwMode="auto">
          <a:xfrm>
            <a:off x="468313" y="6499225"/>
            <a:ext cx="8229600" cy="0"/>
          </a:xfrm>
          <a:prstGeom prst="line">
            <a:avLst/>
          </a:prstGeom>
          <a:noFill/>
          <a:ln w="19050">
            <a:solidFill>
              <a:srgbClr val="003399"/>
            </a:solidFill>
            <a:round/>
            <a:headEnd/>
            <a:tailEnd/>
          </a:ln>
          <a:effectLst/>
        </p:spPr>
        <p:txBody>
          <a:bodyPr/>
          <a:lstStyle/>
          <a:p>
            <a:pPr algn="l" eaLnBrk="1" hangingPunct="1">
              <a:spcBef>
                <a:spcPct val="0"/>
              </a:spcBef>
              <a:defRPr/>
            </a:pPr>
            <a:endParaRPr lang="en-US" sz="1400" dirty="0">
              <a:solidFill>
                <a:srgbClr val="000000"/>
              </a:solidFill>
              <a:latin typeface="Arial" pitchFamily="34" charset="0"/>
            </a:endParaRPr>
          </a:p>
        </p:txBody>
      </p:sp>
      <p:sp>
        <p:nvSpPr>
          <p:cNvPr id="1046"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eaLnBrk="1" hangingPunct="1">
              <a:defRPr/>
            </a:pPr>
            <a:fld id="{D9D0EF41-8BD5-4BA3-B152-07B4757AE79F}" type="slidenum">
              <a:rPr lang="en-US" sz="1600">
                <a:solidFill>
                  <a:srgbClr val="000000"/>
                </a:solidFill>
                <a:latin typeface="Arial" pitchFamily="34" charset="0"/>
              </a:rPr>
              <a:pPr algn="r" eaLnBrk="1" hangingPunct="1">
                <a:defRPr/>
              </a:pPr>
              <a:t>‹#›</a:t>
            </a:fld>
            <a:endParaRPr lang="en-US" sz="1600" dirty="0">
              <a:solidFill>
                <a:srgbClr val="000000"/>
              </a:solidFill>
              <a:latin typeface="Arial" pitchFamily="34" charset="0"/>
            </a:endParaRPr>
          </a:p>
        </p:txBody>
      </p:sp>
      <p:sp>
        <p:nvSpPr>
          <p:cNvPr id="1047" name="Line 23"/>
          <p:cNvSpPr>
            <a:spLocks noChangeShapeType="1"/>
          </p:cNvSpPr>
          <p:nvPr userDrawn="1"/>
        </p:nvSpPr>
        <p:spPr bwMode="auto">
          <a:xfrm>
            <a:off x="458788" y="714375"/>
            <a:ext cx="8229600" cy="0"/>
          </a:xfrm>
          <a:prstGeom prst="line">
            <a:avLst/>
          </a:prstGeom>
          <a:noFill/>
          <a:ln w="19050">
            <a:solidFill>
              <a:srgbClr val="003399"/>
            </a:solidFill>
            <a:round/>
            <a:headEnd/>
            <a:tailEnd/>
          </a:ln>
          <a:effectLst/>
        </p:spPr>
        <p:txBody>
          <a:bodyPr/>
          <a:lstStyle/>
          <a:p>
            <a:pPr algn="l" eaLnBrk="1" hangingPunct="1">
              <a:spcBef>
                <a:spcPct val="0"/>
              </a:spcBef>
              <a:defRPr/>
            </a:pPr>
            <a:endParaRPr lang="en-US" sz="1400" dirty="0">
              <a:solidFill>
                <a:srgbClr val="000000"/>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Helvetica" pitchFamily="34" charset="0"/>
        </a:defRPr>
      </a:lvl2pPr>
      <a:lvl3pPr algn="l" rtl="0" eaLnBrk="0" fontAlgn="base" hangingPunct="0">
        <a:spcBef>
          <a:spcPct val="0"/>
        </a:spcBef>
        <a:spcAft>
          <a:spcPct val="0"/>
        </a:spcAft>
        <a:defRPr sz="2400" b="1">
          <a:solidFill>
            <a:srgbClr val="003399"/>
          </a:solidFill>
          <a:latin typeface="Helvetica" pitchFamily="34" charset="0"/>
        </a:defRPr>
      </a:lvl3pPr>
      <a:lvl4pPr algn="l" rtl="0" eaLnBrk="0" fontAlgn="base" hangingPunct="0">
        <a:spcBef>
          <a:spcPct val="0"/>
        </a:spcBef>
        <a:spcAft>
          <a:spcPct val="0"/>
        </a:spcAft>
        <a:defRPr sz="2400" b="1">
          <a:solidFill>
            <a:srgbClr val="003399"/>
          </a:solidFill>
          <a:latin typeface="Helvetica" pitchFamily="34" charset="0"/>
        </a:defRPr>
      </a:lvl4pPr>
      <a:lvl5pPr algn="l" rtl="0" eaLnBrk="0" fontAlgn="base" hangingPunct="0">
        <a:spcBef>
          <a:spcPct val="0"/>
        </a:spcBef>
        <a:spcAft>
          <a:spcPct val="0"/>
        </a:spcAft>
        <a:defRPr sz="2400" b="1">
          <a:solidFill>
            <a:srgbClr val="003399"/>
          </a:solidFill>
          <a:latin typeface="Helvetica" pitchFamily="34" charset="0"/>
        </a:defRPr>
      </a:lvl5pPr>
      <a:lvl6pPr marL="457200" algn="l" rtl="0" eaLnBrk="0" fontAlgn="base" hangingPunct="0">
        <a:spcBef>
          <a:spcPct val="0"/>
        </a:spcBef>
        <a:spcAft>
          <a:spcPct val="0"/>
        </a:spcAft>
        <a:defRPr sz="2400" b="1">
          <a:solidFill>
            <a:srgbClr val="003399"/>
          </a:solidFill>
          <a:latin typeface="Helvetica" pitchFamily="34" charset="0"/>
        </a:defRPr>
      </a:lvl6pPr>
      <a:lvl7pPr marL="914400" algn="l" rtl="0" eaLnBrk="0" fontAlgn="base" hangingPunct="0">
        <a:spcBef>
          <a:spcPct val="0"/>
        </a:spcBef>
        <a:spcAft>
          <a:spcPct val="0"/>
        </a:spcAft>
        <a:defRPr sz="2400" b="1">
          <a:solidFill>
            <a:srgbClr val="003399"/>
          </a:solidFill>
          <a:latin typeface="Helvetica" pitchFamily="34" charset="0"/>
        </a:defRPr>
      </a:lvl7pPr>
      <a:lvl8pPr marL="1371600" algn="l" rtl="0" eaLnBrk="0" fontAlgn="base" hangingPunct="0">
        <a:spcBef>
          <a:spcPct val="0"/>
        </a:spcBef>
        <a:spcAft>
          <a:spcPct val="0"/>
        </a:spcAft>
        <a:defRPr sz="2400" b="1">
          <a:solidFill>
            <a:srgbClr val="003399"/>
          </a:solidFill>
          <a:latin typeface="Helvetica" pitchFamily="34" charset="0"/>
        </a:defRPr>
      </a:lvl8pPr>
      <a:lvl9pPr marL="1828800" algn="l" rtl="0" eaLnBrk="0" fontAlgn="base" hangingPunct="0">
        <a:spcBef>
          <a:spcPct val="0"/>
        </a:spcBef>
        <a:spcAft>
          <a:spcPct val="0"/>
        </a:spcAft>
        <a:defRPr sz="2400" b="1">
          <a:solidFill>
            <a:srgbClr val="003399"/>
          </a:solidFill>
          <a:latin typeface="Helvetica" pitchFamily="34" charset="0"/>
        </a:defRPr>
      </a:lvl9pPr>
    </p:titleStyle>
    <p:bodyStyle>
      <a:lvl1pPr marL="228600" indent="-228600" algn="l" rtl="0" eaLnBrk="0" fontAlgn="base" hangingPunct="0">
        <a:spcBef>
          <a:spcPct val="20000"/>
        </a:spcBef>
        <a:spcAft>
          <a:spcPct val="0"/>
        </a:spcAft>
        <a:buFont typeface="Wingdings" pitchFamily="2" charset="2"/>
        <a:buChar char="§"/>
        <a:defRPr sz="2000">
          <a:solidFill>
            <a:srgbClr val="003399"/>
          </a:solidFill>
          <a:latin typeface="+mn-lt"/>
          <a:ea typeface="+mn-ea"/>
          <a:cs typeface="+mn-cs"/>
        </a:defRPr>
      </a:lvl1pPr>
      <a:lvl2pPr marL="565150" indent="-222250" algn="l" rtl="0" eaLnBrk="0" fontAlgn="base" hangingPunct="0">
        <a:spcBef>
          <a:spcPct val="20000"/>
        </a:spcBef>
        <a:spcAft>
          <a:spcPct val="0"/>
        </a:spcAft>
        <a:buClr>
          <a:schemeClr val="tx1"/>
        </a:buClr>
        <a:buFont typeface="Wingdings" pitchFamily="2" charset="2"/>
        <a:buChar char="§"/>
        <a:defRPr sz="2800">
          <a:solidFill>
            <a:schemeClr val="tx1"/>
          </a:solidFill>
          <a:latin typeface="+mn-lt"/>
        </a:defRPr>
      </a:lvl2pPr>
      <a:lvl3pPr marL="906463" indent="-2222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3pPr>
      <a:lvl4pPr marL="1249363"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4pPr>
      <a:lvl5pPr marL="16017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5pPr>
      <a:lvl6pPr marL="20589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6pPr>
      <a:lvl7pPr marL="25161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7pPr>
      <a:lvl8pPr marL="29733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8pPr>
      <a:lvl9pPr marL="34305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785813"/>
            <a:ext cx="8229600" cy="5637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dirty="0" smtClean="0"/>
              <a:t>Text Level 1 20 </a:t>
            </a:r>
            <a:r>
              <a:rPr lang="de-CH" dirty="0" err="1" smtClean="0"/>
              <a:t>Pt</a:t>
            </a:r>
            <a:r>
              <a:rPr lang="de-CH" dirty="0" smtClean="0"/>
              <a:t>. </a:t>
            </a:r>
          </a:p>
          <a:p>
            <a:pPr lvl="1"/>
            <a:r>
              <a:rPr lang="de-CH" dirty="0" smtClean="0"/>
              <a:t>Text Level 2 18 </a:t>
            </a:r>
            <a:r>
              <a:rPr lang="de-CH" dirty="0" err="1" smtClean="0"/>
              <a:t>Pt</a:t>
            </a:r>
            <a:r>
              <a:rPr lang="de-CH" dirty="0" smtClean="0"/>
              <a:t>.</a:t>
            </a:r>
          </a:p>
          <a:p>
            <a:pPr lvl="2"/>
            <a:r>
              <a:rPr lang="de-CH" dirty="0" smtClean="0"/>
              <a:t>Text Level 3 16 </a:t>
            </a:r>
            <a:r>
              <a:rPr lang="de-CH" dirty="0" err="1" smtClean="0"/>
              <a:t>Pt</a:t>
            </a:r>
            <a:r>
              <a:rPr lang="de-CH" dirty="0" smtClean="0"/>
              <a:t>.</a:t>
            </a:r>
          </a:p>
          <a:p>
            <a:pPr lvl="3"/>
            <a:r>
              <a:rPr lang="de-CH" dirty="0" smtClean="0"/>
              <a:t>Text Level 4 14 </a:t>
            </a:r>
            <a:r>
              <a:rPr lang="de-CH" dirty="0" err="1" smtClean="0"/>
              <a:t>Pt</a:t>
            </a:r>
            <a:r>
              <a:rPr lang="de-CH" dirty="0" smtClean="0"/>
              <a:t>.</a:t>
            </a:r>
          </a:p>
          <a:p>
            <a:pPr lvl="4"/>
            <a:r>
              <a:rPr lang="de-CH" dirty="0" smtClean="0"/>
              <a:t>Text Level 5 14 </a:t>
            </a:r>
            <a:r>
              <a:rPr lang="de-CH" dirty="0" err="1" smtClean="0"/>
              <a:t>Pt</a:t>
            </a:r>
            <a:r>
              <a:rPr lang="de-CH" dirty="0" smtClean="0"/>
              <a:t>.</a:t>
            </a:r>
            <a:endParaRPr lang="en-US" dirty="0" smtClean="0"/>
          </a:p>
        </p:txBody>
      </p:sp>
      <p:sp>
        <p:nvSpPr>
          <p:cNvPr id="1035" name="Text Box 11"/>
          <p:cNvSpPr txBox="1">
            <a:spLocks noChangeArrowheads="1"/>
          </p:cNvSpPr>
          <p:nvPr/>
        </p:nvSpPr>
        <p:spPr bwMode="auto">
          <a:xfrm>
            <a:off x="2209800" y="6556375"/>
            <a:ext cx="4648200" cy="292388"/>
          </a:xfrm>
          <a:prstGeom prst="rect">
            <a:avLst/>
          </a:prstGeom>
          <a:noFill/>
          <a:ln w="9525">
            <a:noFill/>
            <a:miter lim="800000"/>
            <a:headEnd/>
            <a:tailEnd/>
          </a:ln>
          <a:effectLst/>
        </p:spPr>
        <p:txBody>
          <a:bodyPr>
            <a:spAutoFit/>
          </a:bodyPr>
          <a:lstStyle/>
          <a:p>
            <a:pPr eaLnBrk="1" hangingPunct="1">
              <a:spcBef>
                <a:spcPct val="0"/>
              </a:spcBef>
              <a:defRPr/>
            </a:pPr>
            <a:r>
              <a:rPr lang="en-US" sz="1300" dirty="0" smtClean="0">
                <a:solidFill>
                  <a:srgbClr val="000000"/>
                </a:solidFill>
                <a:latin typeface="Arial" pitchFamily="34" charset="0"/>
              </a:rPr>
              <a:t>2011-10-29</a:t>
            </a:r>
          </a:p>
        </p:txBody>
      </p:sp>
      <p:sp>
        <p:nvSpPr>
          <p:cNvPr id="1040" name="Text Box 16"/>
          <p:cNvSpPr txBox="1">
            <a:spLocks noChangeArrowheads="1"/>
          </p:cNvSpPr>
          <p:nvPr/>
        </p:nvSpPr>
        <p:spPr bwMode="auto">
          <a:xfrm>
            <a:off x="381000" y="6542088"/>
            <a:ext cx="3386138" cy="290512"/>
          </a:xfrm>
          <a:prstGeom prst="rect">
            <a:avLst/>
          </a:prstGeom>
          <a:noFill/>
          <a:ln w="9525">
            <a:noFill/>
            <a:miter lim="800000"/>
            <a:headEnd/>
            <a:tailEnd/>
          </a:ln>
          <a:effectLst/>
        </p:spPr>
        <p:txBody>
          <a:bodyPr>
            <a:spAutoFit/>
          </a:bodyPr>
          <a:lstStyle/>
          <a:p>
            <a:pPr algn="l" eaLnBrk="1" hangingPunct="1">
              <a:defRPr/>
            </a:pPr>
            <a:r>
              <a:rPr lang="en-US" sz="1300" dirty="0" smtClean="0">
                <a:solidFill>
                  <a:srgbClr val="000000"/>
                </a:solidFill>
                <a:latin typeface="Arial" pitchFamily="34" charset="0"/>
              </a:rPr>
              <a:t>LHC 9:00 meeting</a:t>
            </a:r>
            <a:endParaRPr lang="en-US" sz="1300" dirty="0">
              <a:solidFill>
                <a:srgbClr val="000000"/>
              </a:solidFill>
              <a:latin typeface="Arial" pitchFamily="34" charset="0"/>
            </a:endParaRPr>
          </a:p>
        </p:txBody>
      </p:sp>
      <p:sp>
        <p:nvSpPr>
          <p:cNvPr id="1042" name="Text Box 18"/>
          <p:cNvSpPr txBox="1">
            <a:spLocks noChangeArrowheads="1"/>
          </p:cNvSpPr>
          <p:nvPr/>
        </p:nvSpPr>
        <p:spPr bwMode="auto">
          <a:xfrm>
            <a:off x="5727700" y="6542088"/>
            <a:ext cx="2667000" cy="290512"/>
          </a:xfrm>
          <a:prstGeom prst="rect">
            <a:avLst/>
          </a:prstGeom>
          <a:noFill/>
          <a:ln w="9525">
            <a:noFill/>
            <a:miter lim="800000"/>
            <a:headEnd/>
            <a:tailEnd/>
          </a:ln>
          <a:effectLst/>
        </p:spPr>
        <p:txBody>
          <a:bodyPr>
            <a:spAutoFit/>
          </a:bodyPr>
          <a:lstStyle/>
          <a:p>
            <a:pPr algn="r" eaLnBrk="1" hangingPunct="1">
              <a:defRPr/>
            </a:pPr>
            <a:r>
              <a:rPr lang="en-US" sz="1300" dirty="0" smtClean="0">
                <a:solidFill>
                  <a:srgbClr val="000000"/>
                </a:solidFill>
                <a:latin typeface="Arial" pitchFamily="34" charset="0"/>
              </a:rPr>
              <a:t>EBH</a:t>
            </a:r>
            <a:endParaRPr lang="en-US" sz="1300" dirty="0">
              <a:solidFill>
                <a:srgbClr val="000000"/>
              </a:solidFill>
              <a:latin typeface="Arial" pitchFamily="34" charset="0"/>
            </a:endParaRPr>
          </a:p>
        </p:txBody>
      </p:sp>
      <p:sp>
        <p:nvSpPr>
          <p:cNvPr id="1030" name="Rectangle 19"/>
          <p:cNvSpPr>
            <a:spLocks noGrp="1" noChangeArrowheads="1"/>
          </p:cNvSpPr>
          <p:nvPr>
            <p:ph type="title"/>
          </p:nvPr>
        </p:nvSpPr>
        <p:spPr bwMode="auto">
          <a:xfrm>
            <a:off x="463550" y="79375"/>
            <a:ext cx="8218488" cy="622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5" name="Line 21"/>
          <p:cNvSpPr>
            <a:spLocks noChangeShapeType="1"/>
          </p:cNvSpPr>
          <p:nvPr/>
        </p:nvSpPr>
        <p:spPr bwMode="auto">
          <a:xfrm>
            <a:off x="468313" y="6499225"/>
            <a:ext cx="8229600" cy="0"/>
          </a:xfrm>
          <a:prstGeom prst="line">
            <a:avLst/>
          </a:prstGeom>
          <a:noFill/>
          <a:ln w="19050">
            <a:solidFill>
              <a:srgbClr val="003399"/>
            </a:solidFill>
            <a:round/>
            <a:headEnd/>
            <a:tailEnd/>
          </a:ln>
          <a:effectLst/>
        </p:spPr>
        <p:txBody>
          <a:bodyPr/>
          <a:lstStyle/>
          <a:p>
            <a:pPr algn="l" eaLnBrk="1" hangingPunct="1">
              <a:spcBef>
                <a:spcPct val="0"/>
              </a:spcBef>
              <a:defRPr/>
            </a:pPr>
            <a:endParaRPr lang="en-US" sz="1400" dirty="0">
              <a:solidFill>
                <a:srgbClr val="000000"/>
              </a:solidFill>
              <a:latin typeface="Arial" pitchFamily="34" charset="0"/>
            </a:endParaRPr>
          </a:p>
        </p:txBody>
      </p:sp>
      <p:sp>
        <p:nvSpPr>
          <p:cNvPr id="1046" name="Text Box 22"/>
          <p:cNvSpPr txBox="1">
            <a:spLocks noChangeArrowheads="1"/>
          </p:cNvSpPr>
          <p:nvPr userDrawn="1"/>
        </p:nvSpPr>
        <p:spPr bwMode="auto">
          <a:xfrm>
            <a:off x="8039100" y="6507163"/>
            <a:ext cx="1054100" cy="336550"/>
          </a:xfrm>
          <a:prstGeom prst="rect">
            <a:avLst/>
          </a:prstGeom>
          <a:noFill/>
          <a:ln w="9525">
            <a:noFill/>
            <a:miter lim="800000"/>
            <a:headEnd/>
            <a:tailEnd/>
          </a:ln>
          <a:effectLst/>
        </p:spPr>
        <p:txBody>
          <a:bodyPr>
            <a:spAutoFit/>
          </a:bodyPr>
          <a:lstStyle/>
          <a:p>
            <a:pPr algn="r" eaLnBrk="1" hangingPunct="1">
              <a:defRPr/>
            </a:pPr>
            <a:fld id="{D9D0EF41-8BD5-4BA3-B152-07B4757AE79F}" type="slidenum">
              <a:rPr lang="en-US" sz="1600">
                <a:solidFill>
                  <a:srgbClr val="000000"/>
                </a:solidFill>
                <a:latin typeface="Arial" pitchFamily="34" charset="0"/>
              </a:rPr>
              <a:pPr algn="r" eaLnBrk="1" hangingPunct="1">
                <a:defRPr/>
              </a:pPr>
              <a:t>‹#›</a:t>
            </a:fld>
            <a:endParaRPr lang="en-US" sz="1600" dirty="0">
              <a:solidFill>
                <a:srgbClr val="000000"/>
              </a:solidFill>
              <a:latin typeface="Arial" pitchFamily="34" charset="0"/>
            </a:endParaRPr>
          </a:p>
        </p:txBody>
      </p:sp>
      <p:sp>
        <p:nvSpPr>
          <p:cNvPr id="1047" name="Line 23"/>
          <p:cNvSpPr>
            <a:spLocks noChangeShapeType="1"/>
          </p:cNvSpPr>
          <p:nvPr userDrawn="1"/>
        </p:nvSpPr>
        <p:spPr bwMode="auto">
          <a:xfrm>
            <a:off x="458788" y="714375"/>
            <a:ext cx="8229600" cy="0"/>
          </a:xfrm>
          <a:prstGeom prst="line">
            <a:avLst/>
          </a:prstGeom>
          <a:noFill/>
          <a:ln w="19050">
            <a:solidFill>
              <a:srgbClr val="003399"/>
            </a:solidFill>
            <a:round/>
            <a:headEnd/>
            <a:tailEnd/>
          </a:ln>
          <a:effectLst/>
        </p:spPr>
        <p:txBody>
          <a:bodyPr/>
          <a:lstStyle/>
          <a:p>
            <a:pPr algn="l" eaLnBrk="1" hangingPunct="1">
              <a:spcBef>
                <a:spcPct val="0"/>
              </a:spcBef>
              <a:defRPr/>
            </a:pPr>
            <a:endParaRPr lang="en-US" sz="1400" dirty="0">
              <a:solidFill>
                <a:srgbClr val="000000"/>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Helvetica" pitchFamily="34" charset="0"/>
        </a:defRPr>
      </a:lvl2pPr>
      <a:lvl3pPr algn="l" rtl="0" eaLnBrk="0" fontAlgn="base" hangingPunct="0">
        <a:spcBef>
          <a:spcPct val="0"/>
        </a:spcBef>
        <a:spcAft>
          <a:spcPct val="0"/>
        </a:spcAft>
        <a:defRPr sz="2400" b="1">
          <a:solidFill>
            <a:srgbClr val="003399"/>
          </a:solidFill>
          <a:latin typeface="Helvetica" pitchFamily="34" charset="0"/>
        </a:defRPr>
      </a:lvl3pPr>
      <a:lvl4pPr algn="l" rtl="0" eaLnBrk="0" fontAlgn="base" hangingPunct="0">
        <a:spcBef>
          <a:spcPct val="0"/>
        </a:spcBef>
        <a:spcAft>
          <a:spcPct val="0"/>
        </a:spcAft>
        <a:defRPr sz="2400" b="1">
          <a:solidFill>
            <a:srgbClr val="003399"/>
          </a:solidFill>
          <a:latin typeface="Helvetica" pitchFamily="34" charset="0"/>
        </a:defRPr>
      </a:lvl4pPr>
      <a:lvl5pPr algn="l" rtl="0" eaLnBrk="0" fontAlgn="base" hangingPunct="0">
        <a:spcBef>
          <a:spcPct val="0"/>
        </a:spcBef>
        <a:spcAft>
          <a:spcPct val="0"/>
        </a:spcAft>
        <a:defRPr sz="2400" b="1">
          <a:solidFill>
            <a:srgbClr val="003399"/>
          </a:solidFill>
          <a:latin typeface="Helvetica" pitchFamily="34" charset="0"/>
        </a:defRPr>
      </a:lvl5pPr>
      <a:lvl6pPr marL="457200" algn="l" rtl="0" eaLnBrk="0" fontAlgn="base" hangingPunct="0">
        <a:spcBef>
          <a:spcPct val="0"/>
        </a:spcBef>
        <a:spcAft>
          <a:spcPct val="0"/>
        </a:spcAft>
        <a:defRPr sz="2400" b="1">
          <a:solidFill>
            <a:srgbClr val="003399"/>
          </a:solidFill>
          <a:latin typeface="Helvetica" pitchFamily="34" charset="0"/>
        </a:defRPr>
      </a:lvl6pPr>
      <a:lvl7pPr marL="914400" algn="l" rtl="0" eaLnBrk="0" fontAlgn="base" hangingPunct="0">
        <a:spcBef>
          <a:spcPct val="0"/>
        </a:spcBef>
        <a:spcAft>
          <a:spcPct val="0"/>
        </a:spcAft>
        <a:defRPr sz="2400" b="1">
          <a:solidFill>
            <a:srgbClr val="003399"/>
          </a:solidFill>
          <a:latin typeface="Helvetica" pitchFamily="34" charset="0"/>
        </a:defRPr>
      </a:lvl7pPr>
      <a:lvl8pPr marL="1371600" algn="l" rtl="0" eaLnBrk="0" fontAlgn="base" hangingPunct="0">
        <a:spcBef>
          <a:spcPct val="0"/>
        </a:spcBef>
        <a:spcAft>
          <a:spcPct val="0"/>
        </a:spcAft>
        <a:defRPr sz="2400" b="1">
          <a:solidFill>
            <a:srgbClr val="003399"/>
          </a:solidFill>
          <a:latin typeface="Helvetica" pitchFamily="34" charset="0"/>
        </a:defRPr>
      </a:lvl8pPr>
      <a:lvl9pPr marL="1828800" algn="l" rtl="0" eaLnBrk="0" fontAlgn="base" hangingPunct="0">
        <a:spcBef>
          <a:spcPct val="0"/>
        </a:spcBef>
        <a:spcAft>
          <a:spcPct val="0"/>
        </a:spcAft>
        <a:defRPr sz="2400" b="1">
          <a:solidFill>
            <a:srgbClr val="003399"/>
          </a:solidFill>
          <a:latin typeface="Helvetica" pitchFamily="34" charset="0"/>
        </a:defRPr>
      </a:lvl9pPr>
    </p:titleStyle>
    <p:bodyStyle>
      <a:lvl1pPr marL="228600" indent="-228600" algn="l" rtl="0" eaLnBrk="0" fontAlgn="base" hangingPunct="0">
        <a:spcBef>
          <a:spcPct val="20000"/>
        </a:spcBef>
        <a:spcAft>
          <a:spcPct val="0"/>
        </a:spcAft>
        <a:buFont typeface="Wingdings" pitchFamily="2" charset="2"/>
        <a:buChar char="§"/>
        <a:defRPr sz="2000">
          <a:solidFill>
            <a:srgbClr val="003399"/>
          </a:solidFill>
          <a:latin typeface="+mn-lt"/>
          <a:ea typeface="+mn-ea"/>
          <a:cs typeface="+mn-cs"/>
        </a:defRPr>
      </a:lvl1pPr>
      <a:lvl2pPr marL="565150" indent="-222250" algn="l" rtl="0" eaLnBrk="0" fontAlgn="base" hangingPunct="0">
        <a:spcBef>
          <a:spcPct val="20000"/>
        </a:spcBef>
        <a:spcAft>
          <a:spcPct val="0"/>
        </a:spcAft>
        <a:buClr>
          <a:schemeClr val="tx1"/>
        </a:buClr>
        <a:buFont typeface="Wingdings" pitchFamily="2" charset="2"/>
        <a:buChar char="§"/>
        <a:defRPr sz="2800">
          <a:solidFill>
            <a:schemeClr val="tx1"/>
          </a:solidFill>
          <a:latin typeface="+mn-lt"/>
        </a:defRPr>
      </a:lvl2pPr>
      <a:lvl3pPr marL="906463" indent="-2222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3pPr>
      <a:lvl4pPr marL="1249363"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4pPr>
      <a:lvl5pPr marL="16017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5pPr>
      <a:lvl6pPr marL="20589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6pPr>
      <a:lvl7pPr marL="25161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7pPr>
      <a:lvl8pPr marL="29733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8pPr>
      <a:lvl9pPr marL="3430588" indent="-228600" algn="l" rtl="0" eaLnBrk="0" fontAlgn="base" hangingPunct="0">
        <a:spcBef>
          <a:spcPct val="20000"/>
        </a:spcBef>
        <a:spcAft>
          <a:spcPct val="0"/>
        </a:spcAft>
        <a:buClr>
          <a:schemeClr val="tx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espace.cern.ch/lhc-md/default.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r>
              <a:rPr lang="en-US" smtClean="0"/>
              <a:t>31/10/2011</a:t>
            </a:r>
            <a:endParaRPr lang="en-US" dirty="0"/>
          </a:p>
        </p:txBody>
      </p:sp>
      <p:sp>
        <p:nvSpPr>
          <p:cNvPr id="5" name="Footer Placeholder 4"/>
          <p:cNvSpPr>
            <a:spLocks noGrp="1"/>
          </p:cNvSpPr>
          <p:nvPr>
            <p:ph type="ftr" sz="quarter" idx="3"/>
          </p:nvPr>
        </p:nvSpPr>
        <p:spPr/>
        <p:txBody>
          <a:bodyPr/>
          <a:lstStyle/>
          <a:p>
            <a:r>
              <a:rPr lang="en-US" smtClean="0"/>
              <a:t>LHC 8:30 meeting</a:t>
            </a:r>
            <a:endParaRPr lang="en-US" dirty="0"/>
          </a:p>
        </p:txBody>
      </p:sp>
      <p:sp>
        <p:nvSpPr>
          <p:cNvPr id="4" name="Slide Number Placeholder 3"/>
          <p:cNvSpPr>
            <a:spLocks noGrp="1"/>
          </p:cNvSpPr>
          <p:nvPr>
            <p:ph type="sldNum" sz="quarter" idx="4"/>
          </p:nvPr>
        </p:nvSpPr>
        <p:spPr/>
        <p:txBody>
          <a:bodyPr/>
          <a:lstStyle/>
          <a:p>
            <a:fld id="{57C3E7D3-E8A8-4E1B-881E-DBC7929F1526}" type="slidenum">
              <a:rPr lang="en-US" smtClean="0"/>
              <a:pPr/>
              <a:t>1</a:t>
            </a:fld>
            <a:endParaRPr lang="en-US"/>
          </a:p>
        </p:txBody>
      </p:sp>
      <p:sp>
        <p:nvSpPr>
          <p:cNvPr id="7" name="Title 6"/>
          <p:cNvSpPr>
            <a:spLocks noGrp="1"/>
          </p:cNvSpPr>
          <p:nvPr>
            <p:ph type="ctrTitle"/>
          </p:nvPr>
        </p:nvSpPr>
        <p:spPr/>
        <p:txBody>
          <a:bodyPr/>
          <a:lstStyle/>
          <a:p>
            <a:r>
              <a:rPr lang="en-GB" dirty="0" smtClean="0"/>
              <a:t>Overview LHC Operation</a:t>
            </a:r>
            <a:br>
              <a:rPr lang="en-GB" dirty="0" smtClean="0"/>
            </a:br>
            <a:r>
              <a:rPr lang="en-GB" dirty="0" smtClean="0"/>
              <a:t>Week 43</a:t>
            </a:r>
            <a:endParaRPr lang="en-GB" dirty="0"/>
          </a:p>
        </p:txBody>
      </p:sp>
      <p:sp>
        <p:nvSpPr>
          <p:cNvPr id="8" name="Subtitle 7"/>
          <p:cNvSpPr>
            <a:spLocks noGrp="1"/>
          </p:cNvSpPr>
          <p:nvPr>
            <p:ph type="subTitle" idx="1"/>
          </p:nvPr>
        </p:nvSpPr>
        <p:spPr/>
        <p:txBody>
          <a:bodyPr/>
          <a:lstStyle/>
          <a:p>
            <a:r>
              <a:rPr lang="en-GB" dirty="0" smtClean="0"/>
              <a:t>Machine Coordinators:</a:t>
            </a:r>
          </a:p>
          <a:p>
            <a:r>
              <a:rPr lang="en-GB" dirty="0" smtClean="0"/>
              <a:t>Barbara Holzer &amp; Jan Uythoven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Fill with enhanced satellites for Alice</a:t>
            </a:r>
            <a:endParaRPr lang="en-GB" dirty="0"/>
          </a:p>
        </p:txBody>
      </p:sp>
      <p:sp>
        <p:nvSpPr>
          <p:cNvPr id="3" name="Content Placeholder 2"/>
          <p:cNvSpPr>
            <a:spLocks noGrp="1"/>
          </p:cNvSpPr>
          <p:nvPr>
            <p:ph idx="1"/>
          </p:nvPr>
        </p:nvSpPr>
        <p:spPr>
          <a:xfrm>
            <a:off x="457200" y="620610"/>
            <a:ext cx="8229600" cy="1439915"/>
          </a:xfrm>
        </p:spPr>
        <p:txBody>
          <a:bodyPr/>
          <a:lstStyle/>
          <a:p>
            <a:r>
              <a:rPr lang="en-GB" sz="2000" dirty="0" smtClean="0"/>
              <a:t>Wall current profile SPS beam</a:t>
            </a:r>
          </a:p>
          <a:p>
            <a:r>
              <a:rPr lang="en-GB" sz="2000" dirty="0" smtClean="0"/>
              <a:t>Average over sequential 10 turns, 20 ms before extraction</a:t>
            </a:r>
          </a:p>
          <a:p>
            <a:r>
              <a:rPr lang="en-GB" sz="2000" dirty="0" smtClean="0"/>
              <a:t>144 bunches with satellites</a:t>
            </a:r>
            <a:endParaRPr lang="en-GB" sz="2000"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10</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pic>
        <p:nvPicPr>
          <p:cNvPr id="2050" name="Picture 2" descr="\\cern.ch\dfs\Users\b\bohl\Public\LHC_sat_main\h20111027_013.jpg"/>
          <p:cNvPicPr>
            <a:picLocks noChangeAspect="1" noChangeArrowheads="1"/>
          </p:cNvPicPr>
          <p:nvPr/>
        </p:nvPicPr>
        <p:blipFill>
          <a:blip r:embed="rId2" cstate="print"/>
          <a:srcRect/>
          <a:stretch>
            <a:fillRect/>
          </a:stretch>
        </p:blipFill>
        <p:spPr bwMode="auto">
          <a:xfrm>
            <a:off x="1475570" y="1772770"/>
            <a:ext cx="6336881" cy="4752660"/>
          </a:xfrm>
          <a:prstGeom prst="rect">
            <a:avLst/>
          </a:prstGeom>
          <a:noFill/>
        </p:spPr>
      </p:pic>
      <p:sp>
        <p:nvSpPr>
          <p:cNvPr id="8" name="TextBox 7"/>
          <p:cNvSpPr txBox="1"/>
          <p:nvPr/>
        </p:nvSpPr>
        <p:spPr>
          <a:xfrm>
            <a:off x="5868180" y="6381410"/>
            <a:ext cx="2808390" cy="400110"/>
          </a:xfrm>
          <a:prstGeom prst="rect">
            <a:avLst/>
          </a:prstGeom>
          <a:solidFill>
            <a:schemeClr val="accent1"/>
          </a:solidFill>
        </p:spPr>
        <p:txBody>
          <a:bodyPr wrap="square" rtlCol="0">
            <a:spAutoFit/>
          </a:bodyPr>
          <a:lstStyle/>
          <a:p>
            <a:r>
              <a:rPr lang="en-GB" dirty="0" err="1" smtClean="0"/>
              <a:t>T.Bohl</a:t>
            </a:r>
            <a:r>
              <a:rPr lang="en-GB" dirty="0" smtClean="0"/>
              <a:t>, </a:t>
            </a:r>
            <a:r>
              <a:rPr lang="en-GB" dirty="0" err="1" smtClean="0"/>
              <a:t>S.Hancock</a:t>
            </a:r>
            <a:endParaRPr lang="en-GB" dirty="0"/>
          </a:p>
        </p:txBody>
      </p:sp>
      <p:cxnSp>
        <p:nvCxnSpPr>
          <p:cNvPr id="10" name="Straight Arrow Connector 9"/>
          <p:cNvCxnSpPr>
            <a:stCxn id="11" idx="1"/>
          </p:cNvCxnSpPr>
          <p:nvPr/>
        </p:nvCxnSpPr>
        <p:spPr bwMode="auto">
          <a:xfrm flipH="1">
            <a:off x="5004060" y="3524508"/>
            <a:ext cx="2304320" cy="1776752"/>
          </a:xfrm>
          <a:prstGeom prst="straightConnector1">
            <a:avLst/>
          </a:prstGeom>
          <a:solidFill>
            <a:schemeClr val="accent1"/>
          </a:solidFill>
          <a:ln w="12700" cap="sq" cmpd="sng" algn="ctr">
            <a:solidFill>
              <a:schemeClr val="bg2"/>
            </a:solidFill>
            <a:prstDash val="solid"/>
            <a:round/>
            <a:headEnd type="none" w="med" len="med"/>
            <a:tailEnd type="arrow"/>
          </a:ln>
          <a:effectLst/>
        </p:spPr>
      </p:cxnSp>
      <p:sp>
        <p:nvSpPr>
          <p:cNvPr id="11" name="TextBox 10"/>
          <p:cNvSpPr txBox="1"/>
          <p:nvPr/>
        </p:nvSpPr>
        <p:spPr>
          <a:xfrm>
            <a:off x="7308380" y="2708900"/>
            <a:ext cx="1656230" cy="1631216"/>
          </a:xfrm>
          <a:prstGeom prst="rect">
            <a:avLst/>
          </a:prstGeom>
          <a:noFill/>
          <a:ln>
            <a:solidFill>
              <a:schemeClr val="accent1"/>
            </a:solidFill>
          </a:ln>
        </p:spPr>
        <p:txBody>
          <a:bodyPr wrap="square" rtlCol="0">
            <a:spAutoFit/>
          </a:bodyPr>
          <a:lstStyle/>
          <a:p>
            <a:r>
              <a:rPr lang="en-GB" dirty="0" smtClean="0"/>
              <a:t>Satellites going up to about 8 %, average of few %</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Satellite distribution for fill 2261. The satellite near the bunches range between 1.5% and 6% with an average of 3%.</a:t>
            </a:r>
          </a:p>
          <a:p>
            <a:endParaRPr lang="en-US" dirty="0"/>
          </a:p>
        </p:txBody>
      </p:sp>
      <p:sp>
        <p:nvSpPr>
          <p:cNvPr id="3" name="Title 2"/>
          <p:cNvSpPr>
            <a:spLocks noGrp="1"/>
          </p:cNvSpPr>
          <p:nvPr>
            <p:ph type="title"/>
          </p:nvPr>
        </p:nvSpPr>
        <p:spPr/>
        <p:txBody>
          <a:bodyPr/>
          <a:lstStyle/>
          <a:p>
            <a:r>
              <a:rPr lang="en-US" dirty="0" smtClean="0"/>
              <a:t>Satellites Fill #2261 (Enrico Bravin)</a:t>
            </a:r>
            <a:endParaRPr lang="en-US" dirty="0"/>
          </a:p>
        </p:txBody>
      </p:sp>
      <p:graphicFrame>
        <p:nvGraphicFramePr>
          <p:cNvPr id="5122" name="Object 2"/>
          <p:cNvGraphicFramePr>
            <a:graphicFrameLocks noChangeAspect="1"/>
          </p:cNvGraphicFramePr>
          <p:nvPr/>
        </p:nvGraphicFramePr>
        <p:xfrm>
          <a:off x="601984" y="1484784"/>
          <a:ext cx="8218488" cy="5307012"/>
        </p:xfrm>
        <a:graphic>
          <a:graphicData uri="http://schemas.openxmlformats.org/presentationml/2006/ole">
            <p:oleObj spid="_x0000_s8194" name="Acrobat Document" r:id="rId3" imgW="7204680" imgH="4642920" progId="AcroExch.Document.7">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First injection of 144 bunches with satellites, B1</a:t>
            </a:r>
            <a:endParaRPr lang="en-GB" sz="2800" dirty="0"/>
          </a:p>
        </p:txBody>
      </p:sp>
      <p:sp>
        <p:nvSpPr>
          <p:cNvPr id="3" name="Content Placeholder 2"/>
          <p:cNvSpPr>
            <a:spLocks noGrp="1"/>
          </p:cNvSpPr>
          <p:nvPr>
            <p:ph idx="1"/>
          </p:nvPr>
        </p:nvSpPr>
        <p:spPr>
          <a:xfrm>
            <a:off x="395420" y="764630"/>
            <a:ext cx="8229600" cy="1944270"/>
          </a:xfrm>
        </p:spPr>
        <p:txBody>
          <a:bodyPr/>
          <a:lstStyle/>
          <a:p>
            <a:r>
              <a:rPr lang="en-GB" sz="1800" dirty="0" smtClean="0"/>
              <a:t>Losses on ring BLMs factor 6.5 above dump level!</a:t>
            </a:r>
          </a:p>
          <a:p>
            <a:r>
              <a:rPr lang="en-GB" sz="1800" dirty="0" smtClean="0"/>
              <a:t>Most likely due to injection problems in the SPS, blowing up the beams, and “corrected” by reduced scraping.</a:t>
            </a:r>
          </a:p>
          <a:p>
            <a:r>
              <a:rPr lang="en-GB" sz="1800" dirty="0" smtClean="0"/>
              <a:t>Subsequent injections with satellites were very clean</a:t>
            </a:r>
            <a:endParaRPr lang="en-GB" sz="1800"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12</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95420" y="2132820"/>
            <a:ext cx="8373258" cy="4218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SEE “Quench” of </a:t>
            </a:r>
            <a:r>
              <a:rPr lang="en-US" dirty="0" smtClean="0"/>
              <a:t>dipole magnet B8.L2</a:t>
            </a:r>
            <a:endParaRPr lang="en-GB" dirty="0"/>
          </a:p>
        </p:txBody>
      </p:sp>
      <p:sp>
        <p:nvSpPr>
          <p:cNvPr id="3" name="Content Placeholder 2"/>
          <p:cNvSpPr>
            <a:spLocks noGrp="1"/>
          </p:cNvSpPr>
          <p:nvPr>
            <p:ph idx="1"/>
          </p:nvPr>
        </p:nvSpPr>
        <p:spPr>
          <a:xfrm>
            <a:off x="457200" y="836640"/>
            <a:ext cx="8229600" cy="5111750"/>
          </a:xfrm>
        </p:spPr>
        <p:txBody>
          <a:bodyPr/>
          <a:lstStyle/>
          <a:p>
            <a:r>
              <a:rPr lang="en-US" dirty="0" smtClean="0"/>
              <a:t>The magnet quench is indeed due to a spurious self-trigger of a quench heater discharge power supply. Such an event has not been observed so far in LHC, also not during radiation test campaigns. </a:t>
            </a:r>
          </a:p>
          <a:p>
            <a:r>
              <a:rPr lang="en-US" dirty="0" smtClean="0"/>
              <a:t>This type of power supply has been successfully tested in the TCC2 area (year 2000 campaign) up to 380 </a:t>
            </a:r>
            <a:r>
              <a:rPr lang="en-US" dirty="0" err="1" smtClean="0"/>
              <a:t>Gy</a:t>
            </a:r>
            <a:r>
              <a:rPr lang="en-US" dirty="0" smtClean="0"/>
              <a:t> (sub-circuits including the trigger circuit were operational up to 1.1 </a:t>
            </a:r>
            <a:r>
              <a:rPr lang="en-US" dirty="0" err="1" smtClean="0"/>
              <a:t>kGy</a:t>
            </a:r>
            <a:r>
              <a:rPr lang="en-US" dirty="0" smtClean="0"/>
              <a:t>). To my best knowledge a spurious trigger can only be explained by substantial losses.</a:t>
            </a:r>
          </a:p>
          <a:p>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13</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cxnSp>
        <p:nvCxnSpPr>
          <p:cNvPr id="8" name="Straight Arrow Connector 7"/>
          <p:cNvCxnSpPr/>
          <p:nvPr/>
        </p:nvCxnSpPr>
        <p:spPr bwMode="auto">
          <a:xfrm flipV="1">
            <a:off x="2915770" y="4221110"/>
            <a:ext cx="1872260" cy="792110"/>
          </a:xfrm>
          <a:prstGeom prst="straightConnector1">
            <a:avLst/>
          </a:prstGeom>
          <a:solidFill>
            <a:schemeClr val="accent1"/>
          </a:solidFill>
          <a:ln w="12700" cap="sq" cmpd="sng" algn="ctr">
            <a:solidFill>
              <a:schemeClr val="bg2"/>
            </a:solidFill>
            <a:prstDash val="solid"/>
            <a:round/>
            <a:headEnd type="none" w="med" len="med"/>
            <a:tailEnd type="arrow"/>
          </a:ln>
          <a:effectLst/>
        </p:spPr>
      </p:cxnSp>
      <p:sp>
        <p:nvSpPr>
          <p:cNvPr id="9" name="TextBox 8"/>
          <p:cNvSpPr txBox="1"/>
          <p:nvPr/>
        </p:nvSpPr>
        <p:spPr>
          <a:xfrm>
            <a:off x="827480" y="4725180"/>
            <a:ext cx="2160300" cy="707886"/>
          </a:xfrm>
          <a:prstGeom prst="rect">
            <a:avLst/>
          </a:prstGeom>
          <a:noFill/>
        </p:spPr>
        <p:txBody>
          <a:bodyPr wrap="square" rtlCol="0">
            <a:spAutoFit/>
          </a:bodyPr>
          <a:lstStyle/>
          <a:p>
            <a:r>
              <a:rPr lang="en-GB" dirty="0" smtClean="0">
                <a:solidFill>
                  <a:srgbClr val="FF0000"/>
                </a:solidFill>
              </a:rPr>
              <a:t>That’s what we had....</a:t>
            </a:r>
            <a:endParaRPr lang="en-GB" dirty="0">
              <a:solidFill>
                <a:srgbClr val="FF0000"/>
              </a:solidFill>
            </a:endParaRPr>
          </a:p>
        </p:txBody>
      </p:sp>
      <p:sp>
        <p:nvSpPr>
          <p:cNvPr id="10" name="TextBox 9"/>
          <p:cNvSpPr txBox="1"/>
          <p:nvPr/>
        </p:nvSpPr>
        <p:spPr>
          <a:xfrm>
            <a:off x="5580140" y="5877340"/>
            <a:ext cx="2448340" cy="400110"/>
          </a:xfrm>
          <a:prstGeom prst="rect">
            <a:avLst/>
          </a:prstGeom>
          <a:solidFill>
            <a:schemeClr val="accent1"/>
          </a:solidFill>
        </p:spPr>
        <p:txBody>
          <a:bodyPr wrap="square" rtlCol="0">
            <a:spAutoFit/>
          </a:bodyPr>
          <a:lstStyle/>
          <a:p>
            <a:r>
              <a:rPr lang="en-GB" dirty="0" smtClean="0"/>
              <a:t>Reiner </a:t>
            </a:r>
            <a:r>
              <a:rPr lang="en-GB" dirty="0" err="1" smtClean="0"/>
              <a:t>Denz</a:t>
            </a:r>
            <a:endParaRPr lang="en-GB" dirty="0"/>
          </a:p>
        </p:txBody>
      </p:sp>
      <p:cxnSp>
        <p:nvCxnSpPr>
          <p:cNvPr id="12" name="Straight Connector 11"/>
          <p:cNvCxnSpPr/>
          <p:nvPr/>
        </p:nvCxnSpPr>
        <p:spPr bwMode="auto">
          <a:xfrm>
            <a:off x="4283960" y="4221110"/>
            <a:ext cx="2448340" cy="0"/>
          </a:xfrm>
          <a:prstGeom prst="line">
            <a:avLst/>
          </a:prstGeom>
          <a:solidFill>
            <a:schemeClr val="accent1"/>
          </a:solidFill>
          <a:ln w="31750" cap="sq"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QPS signal </a:t>
            </a:r>
            <a:r>
              <a:rPr lang="en-US" dirty="0" smtClean="0"/>
              <a:t>dipole magnet B8.L2</a:t>
            </a:r>
            <a:r>
              <a:rPr lang="en-GB" dirty="0" smtClean="0"/>
              <a:t> </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14</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269161" y="1196975"/>
            <a:ext cx="6605677" cy="51117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223308"/>
            <a:ext cx="9112108" cy="6858000"/>
          </a:xfrm>
          <a:prstGeom prst="rect">
            <a:avLst/>
          </a:prstGeom>
        </p:spPr>
      </p:pic>
      <p:sp>
        <p:nvSpPr>
          <p:cNvPr id="2" name="Rounded Rectangle 1"/>
          <p:cNvSpPr/>
          <p:nvPr/>
        </p:nvSpPr>
        <p:spPr>
          <a:xfrm>
            <a:off x="4779433" y="3509433"/>
            <a:ext cx="338667" cy="2540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a:solidFill>
                <a:prstClr val="white"/>
              </a:solidFill>
            </a:endParaRPr>
          </a:p>
        </p:txBody>
      </p:sp>
      <p:sp>
        <p:nvSpPr>
          <p:cNvPr id="3" name="TextBox 2"/>
          <p:cNvSpPr txBox="1"/>
          <p:nvPr/>
        </p:nvSpPr>
        <p:spPr>
          <a:xfrm>
            <a:off x="4368802" y="2882900"/>
            <a:ext cx="667295" cy="369332"/>
          </a:xfrm>
          <a:prstGeom prst="rect">
            <a:avLst/>
          </a:prstGeom>
          <a:noFill/>
        </p:spPr>
        <p:txBody>
          <a:bodyPr wrap="none" rtlCol="0">
            <a:spAutoFit/>
          </a:bodyPr>
          <a:lstStyle/>
          <a:p>
            <a:pPr algn="l" defTabSz="457200" eaLnBrk="1" fontAlgn="auto" hangingPunct="1">
              <a:spcBef>
                <a:spcPts val="0"/>
              </a:spcBef>
              <a:spcAft>
                <a:spcPts val="0"/>
              </a:spcAft>
            </a:pPr>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Atlas</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endParaRPr>
          </a:p>
        </p:txBody>
      </p:sp>
      <p:sp>
        <p:nvSpPr>
          <p:cNvPr id="5" name="TextBox 4"/>
          <p:cNvSpPr txBox="1"/>
          <p:nvPr/>
        </p:nvSpPr>
        <p:spPr>
          <a:xfrm>
            <a:off x="6714068" y="3777165"/>
            <a:ext cx="979755" cy="369332"/>
          </a:xfrm>
          <a:prstGeom prst="rect">
            <a:avLst/>
          </a:prstGeom>
          <a:noFill/>
        </p:spPr>
        <p:txBody>
          <a:bodyPr wrap="none" rtlCol="0">
            <a:spAutoFit/>
          </a:bodyPr>
          <a:lstStyle/>
          <a:p>
            <a:pPr algn="l" defTabSz="457200" eaLnBrk="1" fontAlgn="auto" hangingPunct="1">
              <a:spcBef>
                <a:spcPts val="0"/>
              </a:spcBef>
              <a:spcAft>
                <a:spcPts val="0"/>
              </a:spcAft>
            </a:pPr>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Point 18</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endParaRPr>
          </a:p>
        </p:txBody>
      </p:sp>
      <p:sp>
        <p:nvSpPr>
          <p:cNvPr id="6" name="TextBox 5"/>
          <p:cNvSpPr txBox="1"/>
          <p:nvPr/>
        </p:nvSpPr>
        <p:spPr>
          <a:xfrm>
            <a:off x="4167172" y="4881033"/>
            <a:ext cx="1697901" cy="369332"/>
          </a:xfrm>
          <a:prstGeom prst="rect">
            <a:avLst/>
          </a:prstGeom>
          <a:noFill/>
        </p:spPr>
        <p:txBody>
          <a:bodyPr wrap="none" rtlCol="0">
            <a:spAutoFit/>
          </a:bodyPr>
          <a:lstStyle/>
          <a:p>
            <a:pPr algn="l" defTabSz="457200" eaLnBrk="1" fontAlgn="auto" hangingPunct="1">
              <a:spcBef>
                <a:spcPts val="0"/>
              </a:spcBef>
              <a:spcAft>
                <a:spcPts val="0"/>
              </a:spcAft>
            </a:pPr>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The </a:t>
            </a:r>
            <a:r>
              <a:rPr lang="en-US" sz="1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Meyrin</a:t>
            </a:r>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 Site</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endParaRPr>
          </a:p>
        </p:txBody>
      </p:sp>
      <p:sp>
        <p:nvSpPr>
          <p:cNvPr id="7" name="TextBox 6"/>
          <p:cNvSpPr txBox="1"/>
          <p:nvPr/>
        </p:nvSpPr>
        <p:spPr>
          <a:xfrm>
            <a:off x="460518" y="831776"/>
            <a:ext cx="3460831" cy="4909037"/>
          </a:xfrm>
          <a:prstGeom prst="rect">
            <a:avLst/>
          </a:prstGeom>
          <a:ln>
            <a:noFill/>
          </a:ln>
          <a:effectLst>
            <a:glow rad="101600">
              <a:schemeClr val="bg1">
                <a:lumMod val="75000"/>
                <a:alpha val="75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lgn="l" defTabSz="457200" eaLnBrk="1" fontAlgn="auto" hangingPunct="1">
              <a:spcBef>
                <a:spcPts val="600"/>
              </a:spcBef>
              <a:spcAft>
                <a:spcPts val="0"/>
              </a:spcAft>
            </a:pPr>
            <a:r>
              <a:rPr lang="en-US" sz="1800" dirty="0" smtClean="0">
                <a:solidFill>
                  <a:prstClr val="black"/>
                </a:solidFill>
              </a:rPr>
              <a:t>On October 28</a:t>
            </a:r>
            <a:r>
              <a:rPr lang="en-US" sz="1800" baseline="30000" dirty="0" smtClean="0">
                <a:solidFill>
                  <a:prstClr val="black"/>
                </a:solidFill>
              </a:rPr>
              <a:t>th</a:t>
            </a:r>
            <a:r>
              <a:rPr lang="en-US" sz="1800" dirty="0" smtClean="0">
                <a:solidFill>
                  <a:prstClr val="black"/>
                </a:solidFill>
              </a:rPr>
              <a:t> at 19:53</a:t>
            </a:r>
          </a:p>
          <a:p>
            <a:pPr lvl="1" algn="l" defTabSz="457200" eaLnBrk="1" fontAlgn="auto" hangingPunct="1">
              <a:spcBef>
                <a:spcPts val="600"/>
              </a:spcBef>
              <a:spcAft>
                <a:spcPts val="0"/>
              </a:spcAft>
            </a:pPr>
            <a:r>
              <a:rPr lang="en-US" sz="1800" dirty="0" smtClean="0">
                <a:solidFill>
                  <a:prstClr val="black"/>
                </a:solidFill>
              </a:rPr>
              <a:t>A fault in the </a:t>
            </a:r>
            <a:r>
              <a:rPr lang="en-US" sz="1800" i="1" dirty="0" smtClean="0">
                <a:solidFill>
                  <a:prstClr val="black"/>
                </a:solidFill>
              </a:rPr>
              <a:t>voltage regulation circuitry </a:t>
            </a:r>
            <a:r>
              <a:rPr lang="en-US" sz="1800" dirty="0" smtClean="0">
                <a:solidFill>
                  <a:prstClr val="black"/>
                </a:solidFill>
              </a:rPr>
              <a:t>of the transformer supplying LHC Point 1, LHC Point 18 and the </a:t>
            </a:r>
            <a:r>
              <a:rPr lang="en-US" sz="1800" dirty="0" err="1" smtClean="0">
                <a:solidFill>
                  <a:prstClr val="black"/>
                </a:solidFill>
              </a:rPr>
              <a:t>Meyrin</a:t>
            </a:r>
            <a:r>
              <a:rPr lang="en-US" sz="1800" dirty="0" smtClean="0">
                <a:solidFill>
                  <a:prstClr val="black"/>
                </a:solidFill>
              </a:rPr>
              <a:t> Site</a:t>
            </a:r>
          </a:p>
          <a:p>
            <a:pPr lvl="1" algn="l" defTabSz="457200" eaLnBrk="1" fontAlgn="auto" hangingPunct="1">
              <a:spcBef>
                <a:spcPts val="600"/>
              </a:spcBef>
              <a:spcAft>
                <a:spcPts val="0"/>
              </a:spcAft>
            </a:pPr>
            <a:r>
              <a:rPr lang="en-US" sz="1800" dirty="0" smtClean="0">
                <a:solidFill>
                  <a:prstClr val="black"/>
                </a:solidFill>
              </a:rPr>
              <a:t>The circuit was switched off</a:t>
            </a:r>
          </a:p>
          <a:p>
            <a:pPr lvl="1" algn="l" defTabSz="457200" eaLnBrk="1" fontAlgn="auto" hangingPunct="1">
              <a:spcBef>
                <a:spcPts val="600"/>
              </a:spcBef>
              <a:spcAft>
                <a:spcPts val="0"/>
              </a:spcAft>
            </a:pPr>
            <a:r>
              <a:rPr lang="en-US" sz="1800" dirty="0" smtClean="0">
                <a:solidFill>
                  <a:prstClr val="black"/>
                </a:solidFill>
              </a:rPr>
              <a:t>The </a:t>
            </a:r>
            <a:r>
              <a:rPr lang="en-US" sz="1800" i="1" dirty="0" err="1" smtClean="0">
                <a:solidFill>
                  <a:prstClr val="black"/>
                </a:solidFill>
              </a:rPr>
              <a:t>autotransfer</a:t>
            </a:r>
            <a:r>
              <a:rPr lang="en-US" sz="1800" i="1" dirty="0" smtClean="0">
                <a:solidFill>
                  <a:prstClr val="black"/>
                </a:solidFill>
              </a:rPr>
              <a:t> mechanism </a:t>
            </a:r>
            <a:r>
              <a:rPr lang="en-US" sz="1800" dirty="0" smtClean="0">
                <a:solidFill>
                  <a:prstClr val="black"/>
                </a:solidFill>
              </a:rPr>
              <a:t>correctly switched in the alternative supply lines 9 seconds later</a:t>
            </a:r>
          </a:p>
          <a:p>
            <a:pPr marL="0" lvl="1" algn="l" defTabSz="457200" eaLnBrk="1" fontAlgn="auto" hangingPunct="1">
              <a:spcBef>
                <a:spcPts val="600"/>
              </a:spcBef>
              <a:spcAft>
                <a:spcPts val="0"/>
              </a:spcAft>
            </a:pPr>
            <a:r>
              <a:rPr lang="en-US" sz="1800" dirty="0">
                <a:solidFill>
                  <a:prstClr val="black"/>
                </a:solidFill>
              </a:rPr>
              <a:t>O</a:t>
            </a:r>
            <a:r>
              <a:rPr lang="en-US" sz="1800" dirty="0" smtClean="0">
                <a:solidFill>
                  <a:prstClr val="black"/>
                </a:solidFill>
              </a:rPr>
              <a:t>n October 29</a:t>
            </a:r>
            <a:r>
              <a:rPr lang="en-US" sz="1800" baseline="30000" dirty="0" smtClean="0">
                <a:solidFill>
                  <a:prstClr val="black"/>
                </a:solidFill>
              </a:rPr>
              <a:t>th</a:t>
            </a:r>
            <a:r>
              <a:rPr lang="en-US" sz="1800" dirty="0" smtClean="0">
                <a:solidFill>
                  <a:prstClr val="black"/>
                </a:solidFill>
              </a:rPr>
              <a:t> at 01:15</a:t>
            </a:r>
          </a:p>
          <a:p>
            <a:pPr lvl="1" algn="l" defTabSz="457200" eaLnBrk="1" fontAlgn="auto" hangingPunct="1">
              <a:spcBef>
                <a:spcPts val="600"/>
              </a:spcBef>
              <a:spcAft>
                <a:spcPts val="0"/>
              </a:spcAft>
            </a:pPr>
            <a:r>
              <a:rPr lang="en-US" sz="1800" dirty="0" smtClean="0">
                <a:solidFill>
                  <a:prstClr val="black"/>
                </a:solidFill>
              </a:rPr>
              <a:t>The electronics was replaced and the </a:t>
            </a:r>
            <a:r>
              <a:rPr lang="en-US" sz="1800" i="1" dirty="0" smtClean="0">
                <a:solidFill>
                  <a:prstClr val="black"/>
                </a:solidFill>
              </a:rPr>
              <a:t>nominal network configuration </a:t>
            </a:r>
            <a:r>
              <a:rPr lang="en-US" sz="1800" dirty="0" smtClean="0">
                <a:solidFill>
                  <a:prstClr val="black"/>
                </a:solidFill>
              </a:rPr>
              <a:t>had been re-established</a:t>
            </a:r>
            <a:endParaRPr lang="en-US" sz="1800" dirty="0">
              <a:solidFill>
                <a:prstClr val="black"/>
              </a:solidFill>
            </a:endParaRPr>
          </a:p>
        </p:txBody>
      </p:sp>
      <p:sp>
        <p:nvSpPr>
          <p:cNvPr id="8" name="Date Placeholder 7"/>
          <p:cNvSpPr>
            <a:spLocks noGrp="1"/>
          </p:cNvSpPr>
          <p:nvPr>
            <p:ph type="dt" sz="half" idx="10"/>
          </p:nvPr>
        </p:nvSpPr>
        <p:spPr/>
        <p:txBody>
          <a:bodyPr/>
          <a:lstStyle/>
          <a:p>
            <a:r>
              <a:rPr lang="en-US" smtClean="0">
                <a:solidFill>
                  <a:prstClr val="black">
                    <a:tint val="75000"/>
                  </a:prstClr>
                </a:solidFill>
              </a:rPr>
              <a:t>31/10/2011</a:t>
            </a:r>
            <a:endParaRPr lang="en-US">
              <a:solidFill>
                <a:prstClr val="black">
                  <a:tint val="75000"/>
                </a:prstClr>
              </a:solidFill>
            </a:endParaRPr>
          </a:p>
        </p:txBody>
      </p:sp>
      <p:sp>
        <p:nvSpPr>
          <p:cNvPr id="9" name="Footer Placeholder 8"/>
          <p:cNvSpPr>
            <a:spLocks noGrp="1"/>
          </p:cNvSpPr>
          <p:nvPr>
            <p:ph type="ftr" sz="quarter" idx="11"/>
          </p:nvPr>
        </p:nvSpPr>
        <p:spPr/>
        <p:txBody>
          <a:bodyPr/>
          <a:lstStyle/>
          <a:p>
            <a:r>
              <a:rPr lang="en-US" smtClean="0">
                <a:solidFill>
                  <a:prstClr val="black">
                    <a:tint val="75000"/>
                  </a:prstClr>
                </a:solidFill>
              </a:rPr>
              <a:t>Gérard Cumer / EN-EL</a:t>
            </a:r>
            <a:endParaRPr lang="en-US">
              <a:solidFill>
                <a:prstClr val="black">
                  <a:tint val="75000"/>
                </a:prstClr>
              </a:solidFill>
            </a:endParaRPr>
          </a:p>
        </p:txBody>
      </p:sp>
    </p:spTree>
    <p:extLst>
      <p:ext uri="{BB962C8B-B14F-4D97-AF65-F5344CB8AC3E}">
        <p14:creationId xmlns="" xmlns:p14="http://schemas.microsoft.com/office/powerpoint/2010/main" val="356212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223308"/>
            <a:ext cx="9112108" cy="6858000"/>
          </a:xfrm>
          <a:prstGeom prst="rect">
            <a:avLst/>
          </a:prstGeom>
        </p:spPr>
      </p:pic>
      <p:sp>
        <p:nvSpPr>
          <p:cNvPr id="2" name="Rounded Rectangle 1"/>
          <p:cNvSpPr/>
          <p:nvPr/>
        </p:nvSpPr>
        <p:spPr>
          <a:xfrm>
            <a:off x="4779433" y="3509433"/>
            <a:ext cx="338667" cy="2540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a:solidFill>
                <a:prstClr val="white"/>
              </a:solidFill>
            </a:endParaRPr>
          </a:p>
        </p:txBody>
      </p:sp>
      <p:sp>
        <p:nvSpPr>
          <p:cNvPr id="3" name="TextBox 2"/>
          <p:cNvSpPr txBox="1"/>
          <p:nvPr/>
        </p:nvSpPr>
        <p:spPr>
          <a:xfrm>
            <a:off x="4368802" y="2882900"/>
            <a:ext cx="667295" cy="369332"/>
          </a:xfrm>
          <a:prstGeom prst="rect">
            <a:avLst/>
          </a:prstGeom>
          <a:noFill/>
        </p:spPr>
        <p:txBody>
          <a:bodyPr wrap="none" rtlCol="0">
            <a:spAutoFit/>
          </a:bodyPr>
          <a:lstStyle/>
          <a:p>
            <a:pPr algn="l" defTabSz="457200" eaLnBrk="1" fontAlgn="auto" hangingPunct="1">
              <a:spcBef>
                <a:spcPts val="0"/>
              </a:spcBef>
              <a:spcAft>
                <a:spcPts val="0"/>
              </a:spcAft>
            </a:pPr>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Atlas</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endParaRPr>
          </a:p>
        </p:txBody>
      </p:sp>
      <p:sp>
        <p:nvSpPr>
          <p:cNvPr id="5" name="TextBox 4"/>
          <p:cNvSpPr txBox="1"/>
          <p:nvPr/>
        </p:nvSpPr>
        <p:spPr>
          <a:xfrm>
            <a:off x="6714068" y="3777165"/>
            <a:ext cx="979755" cy="369332"/>
          </a:xfrm>
          <a:prstGeom prst="rect">
            <a:avLst/>
          </a:prstGeom>
          <a:noFill/>
        </p:spPr>
        <p:txBody>
          <a:bodyPr wrap="none" rtlCol="0">
            <a:spAutoFit/>
          </a:bodyPr>
          <a:lstStyle/>
          <a:p>
            <a:pPr algn="l" defTabSz="457200" eaLnBrk="1" fontAlgn="auto" hangingPunct="1">
              <a:spcBef>
                <a:spcPts val="0"/>
              </a:spcBef>
              <a:spcAft>
                <a:spcPts val="0"/>
              </a:spcAft>
            </a:pPr>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Point 18</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endParaRPr>
          </a:p>
        </p:txBody>
      </p:sp>
      <p:sp>
        <p:nvSpPr>
          <p:cNvPr id="6" name="TextBox 5"/>
          <p:cNvSpPr txBox="1"/>
          <p:nvPr/>
        </p:nvSpPr>
        <p:spPr>
          <a:xfrm>
            <a:off x="4167172" y="4881033"/>
            <a:ext cx="1697901" cy="369332"/>
          </a:xfrm>
          <a:prstGeom prst="rect">
            <a:avLst/>
          </a:prstGeom>
          <a:noFill/>
        </p:spPr>
        <p:txBody>
          <a:bodyPr wrap="none" rtlCol="0">
            <a:spAutoFit/>
          </a:bodyPr>
          <a:lstStyle/>
          <a:p>
            <a:pPr algn="l" defTabSz="457200" eaLnBrk="1" fontAlgn="auto" hangingPunct="1">
              <a:spcBef>
                <a:spcPts val="0"/>
              </a:spcBef>
              <a:spcAft>
                <a:spcPts val="0"/>
              </a:spcAft>
            </a:pPr>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The </a:t>
            </a:r>
            <a:r>
              <a:rPr lang="en-US" sz="18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Meyrin</a:t>
            </a:r>
            <a:r>
              <a:rPr lang="en-US" sz="1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 Site</a:t>
            </a:r>
            <a:endParaRPr lang="en-US" sz="1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endParaRPr>
          </a:p>
        </p:txBody>
      </p:sp>
      <p:cxnSp>
        <p:nvCxnSpPr>
          <p:cNvPr id="8" name="Straight Connector 7"/>
          <p:cNvCxnSpPr/>
          <p:nvPr/>
        </p:nvCxnSpPr>
        <p:spPr>
          <a:xfrm>
            <a:off x="4102100" y="2679700"/>
            <a:ext cx="0" cy="639233"/>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102100" y="3318933"/>
            <a:ext cx="1629833"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731933" y="3318933"/>
            <a:ext cx="0" cy="458232"/>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7" name="Group 27"/>
          <p:cNvGrpSpPr/>
          <p:nvPr/>
        </p:nvGrpSpPr>
        <p:grpSpPr>
          <a:xfrm>
            <a:off x="2965450" y="5368925"/>
            <a:ext cx="69850" cy="447675"/>
            <a:chOff x="2578100" y="5365750"/>
            <a:chExt cx="69850" cy="447675"/>
          </a:xfrm>
        </p:grpSpPr>
        <p:cxnSp>
          <p:nvCxnSpPr>
            <p:cNvPr id="14" name="Straight Connector 13"/>
            <p:cNvCxnSpPr/>
            <p:nvPr/>
          </p:nvCxnSpPr>
          <p:spPr>
            <a:xfrm>
              <a:off x="2609850" y="5365750"/>
              <a:ext cx="0" cy="250825"/>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2578100" y="5616575"/>
              <a:ext cx="69850" cy="698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a:solidFill>
                  <a:prstClr val="white"/>
                </a:solidFill>
              </a:endParaRPr>
            </a:p>
          </p:txBody>
        </p:sp>
        <p:sp>
          <p:nvSpPr>
            <p:cNvPr id="16" name="Oval 15"/>
            <p:cNvSpPr/>
            <p:nvPr/>
          </p:nvSpPr>
          <p:spPr>
            <a:xfrm>
              <a:off x="2578100" y="5654675"/>
              <a:ext cx="69850" cy="698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spcBef>
                  <a:spcPts val="0"/>
                </a:spcBef>
                <a:spcAft>
                  <a:spcPts val="0"/>
                </a:spcAft>
              </a:pPr>
              <a:endParaRPr lang="en-US" sz="1800">
                <a:solidFill>
                  <a:prstClr val="white"/>
                </a:solidFill>
              </a:endParaRPr>
            </a:p>
          </p:txBody>
        </p:sp>
        <p:cxnSp>
          <p:nvCxnSpPr>
            <p:cNvPr id="17" name="Straight Connector 16"/>
            <p:cNvCxnSpPr/>
            <p:nvPr/>
          </p:nvCxnSpPr>
          <p:spPr>
            <a:xfrm>
              <a:off x="2613025" y="5730875"/>
              <a:ext cx="0" cy="8255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19" name="Straight Connector 18"/>
          <p:cNvCxnSpPr/>
          <p:nvPr/>
        </p:nvCxnSpPr>
        <p:spPr>
          <a:xfrm>
            <a:off x="2397125" y="5813425"/>
            <a:ext cx="1228725"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974166" y="1121834"/>
            <a:ext cx="0" cy="2380191"/>
          </a:xfrm>
          <a:prstGeom prst="line">
            <a:avLst/>
          </a:prstGeom>
          <a:ln w="12700" cmpd="sng">
            <a:solidFill>
              <a:schemeClr val="tx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463116" y="3777165"/>
            <a:ext cx="0" cy="886910"/>
          </a:xfrm>
          <a:prstGeom prst="line">
            <a:avLst/>
          </a:prstGeom>
          <a:ln w="12700" cmpd="sng">
            <a:solidFill>
              <a:schemeClr val="tx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9" name="Date Placeholder 28"/>
          <p:cNvSpPr>
            <a:spLocks noGrp="1"/>
          </p:cNvSpPr>
          <p:nvPr>
            <p:ph type="dt" sz="half" idx="10"/>
          </p:nvPr>
        </p:nvSpPr>
        <p:spPr/>
        <p:txBody>
          <a:bodyPr/>
          <a:lstStyle/>
          <a:p>
            <a:r>
              <a:rPr lang="en-US" smtClean="0">
                <a:solidFill>
                  <a:prstClr val="black">
                    <a:tint val="75000"/>
                  </a:prstClr>
                </a:solidFill>
              </a:rPr>
              <a:t>31/10/2011</a:t>
            </a:r>
            <a:endParaRPr lang="en-US">
              <a:solidFill>
                <a:prstClr val="black">
                  <a:tint val="75000"/>
                </a:prstClr>
              </a:solidFill>
            </a:endParaRPr>
          </a:p>
        </p:txBody>
      </p:sp>
      <p:sp>
        <p:nvSpPr>
          <p:cNvPr id="30" name="Footer Placeholder 29"/>
          <p:cNvSpPr>
            <a:spLocks noGrp="1"/>
          </p:cNvSpPr>
          <p:nvPr>
            <p:ph type="ftr" sz="quarter" idx="11"/>
          </p:nvPr>
        </p:nvSpPr>
        <p:spPr/>
        <p:txBody>
          <a:bodyPr/>
          <a:lstStyle/>
          <a:p>
            <a:r>
              <a:rPr lang="en-US" smtClean="0">
                <a:solidFill>
                  <a:prstClr val="black">
                    <a:tint val="75000"/>
                  </a:prstClr>
                </a:solidFill>
              </a:rPr>
              <a:t>Gérard Cumer / EN-EL</a:t>
            </a:r>
            <a:endParaRPr lang="en-US">
              <a:solidFill>
                <a:prstClr val="black">
                  <a:tint val="75000"/>
                </a:prstClr>
              </a:solidFill>
            </a:endParaRPr>
          </a:p>
        </p:txBody>
      </p:sp>
    </p:spTree>
    <p:extLst>
      <p:ext uri="{BB962C8B-B14F-4D97-AF65-F5344CB8AC3E}">
        <p14:creationId xmlns="" xmlns:p14="http://schemas.microsoft.com/office/powerpoint/2010/main" val="82595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25 ns</a:t>
            </a:r>
            <a:endParaRPr lang="en-GB" dirty="0"/>
          </a:p>
        </p:txBody>
      </p:sp>
      <p:sp>
        <p:nvSpPr>
          <p:cNvPr id="3" name="Content Placeholder 2"/>
          <p:cNvSpPr>
            <a:spLocks noGrp="1"/>
          </p:cNvSpPr>
          <p:nvPr>
            <p:ph idx="1"/>
          </p:nvPr>
        </p:nvSpPr>
        <p:spPr>
          <a:xfrm>
            <a:off x="467430" y="836640"/>
            <a:ext cx="8229600" cy="2664370"/>
          </a:xfrm>
        </p:spPr>
        <p:txBody>
          <a:bodyPr/>
          <a:lstStyle/>
          <a:p>
            <a:r>
              <a:rPr lang="en-US" sz="1800" dirty="0" smtClean="0"/>
              <a:t>Finally managed to inject 2100 (B1) against 1020 (B2) bunches with spacing of 925 ns between trains of 72 bunches. </a:t>
            </a:r>
          </a:p>
          <a:p>
            <a:r>
              <a:rPr lang="en-US" sz="1800" dirty="0" smtClean="0"/>
              <a:t>Blow-up and losses are still observed along the bunch trains but there is a trend to improvement of the lifetime </a:t>
            </a:r>
          </a:p>
          <a:p>
            <a:r>
              <a:rPr lang="en-US" sz="1800" dirty="0" smtClean="0"/>
              <a:t>Heat load data have been collected as well as vacuum data and they indicate an improvement when normalized to current but they must still be analyzed in detail</a:t>
            </a:r>
            <a:br>
              <a:rPr lang="en-US" sz="1800" dirty="0" smtClean="0"/>
            </a:br>
            <a:endParaRPr lang="en-US" sz="1800" dirty="0" smtClean="0"/>
          </a:p>
          <a:p>
            <a:r>
              <a:rPr lang="en-US" sz="1800" dirty="0" smtClean="0"/>
              <a:t>The injection of the beam was strongly hampered by the pressure rise on MKI8 and in particular by magnet D. Because of that the filling scheme had to be adapted to minimize the pressure rise and therefore the impact on the filling rate. </a:t>
            </a:r>
          </a:p>
          <a:p>
            <a:r>
              <a:rPr lang="en-US" sz="1800" dirty="0" smtClean="0"/>
              <a:t>During a soft-start of kicker MKI8 a pressure spike has occurred and it required an extended conditioning </a:t>
            </a:r>
          </a:p>
          <a:p>
            <a:pPr lvl="1"/>
            <a:r>
              <a:rPr lang="en-US" sz="1400" dirty="0" smtClean="0"/>
              <a:t>Electrical breakdown in MKI8-D kicker magnet during </a:t>
            </a:r>
            <a:r>
              <a:rPr lang="en-US" sz="1400" dirty="0" err="1" smtClean="0"/>
              <a:t>SoftStart</a:t>
            </a:r>
            <a:r>
              <a:rPr lang="en-US" sz="1400" dirty="0" smtClean="0"/>
              <a:t> (54.3kV, 1200ns). This followed an extended period of 25ns beam and vacuum of ~9e-9mbar in the MKI8 tanks as well as high pressure in the nearby beam pipes</a:t>
            </a:r>
            <a:r>
              <a:rPr lang="en-US" sz="1400" dirty="0" smtClean="0"/>
              <a:t>.</a:t>
            </a:r>
          </a:p>
          <a:p>
            <a:pPr lvl="1"/>
            <a:r>
              <a:rPr lang="en-US" sz="1400" dirty="0" smtClean="0"/>
              <a:t>SIS vacuum interlock, and reluctance to further increase the limit, is justified</a:t>
            </a:r>
            <a:r>
              <a:rPr lang="en-US" sz="1400" dirty="0" smtClean="0"/>
              <a:t> </a:t>
            </a:r>
            <a:endParaRPr lang="en-US" sz="1400" dirty="0" smtClean="0"/>
          </a:p>
          <a:p>
            <a:pPr lvl="1"/>
            <a:r>
              <a:rPr lang="en-US" sz="1400" dirty="0" smtClean="0">
                <a:solidFill>
                  <a:srgbClr val="FF0000"/>
                </a:solidFill>
              </a:rPr>
              <a:t>ALL electron cloud solenoids were turned off around the MKI8 kickers resulting in the high pressure – this did not help.</a:t>
            </a:r>
          </a:p>
          <a:p>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17</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31/10/2011</a:t>
            </a: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4572000" y="59259"/>
            <a:ext cx="3888540" cy="77738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BSRT bunch by bunch transverse beam size (Fill 2249)</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451099" y="756016"/>
            <a:ext cx="6513389" cy="3321056"/>
          </a:xfrm>
          <a:prstGeom prst="rect">
            <a:avLst/>
          </a:prstGeom>
          <a:noFill/>
          <a:ln w="9525">
            <a:noFill/>
            <a:miter lim="800000"/>
            <a:headEnd/>
            <a:tailEnd/>
          </a:ln>
        </p:spPr>
      </p:pic>
      <p:pic>
        <p:nvPicPr>
          <p:cNvPr id="2051" name="Picture 3"/>
          <p:cNvPicPr>
            <a:picLocks noGrp="1" noChangeAspect="1" noChangeArrowheads="1"/>
          </p:cNvPicPr>
          <p:nvPr>
            <p:ph idx="1"/>
          </p:nvPr>
        </p:nvPicPr>
        <p:blipFill>
          <a:blip r:embed="rId3" cstate="print"/>
          <a:srcRect/>
          <a:stretch>
            <a:fillRect/>
          </a:stretch>
        </p:blipFill>
        <p:spPr bwMode="auto">
          <a:xfrm>
            <a:off x="111870" y="3749155"/>
            <a:ext cx="6116314" cy="2992213"/>
          </a:xfrm>
          <a:prstGeom prst="rect">
            <a:avLst/>
          </a:prstGeom>
          <a:noFill/>
          <a:ln w="9525">
            <a:noFill/>
            <a:miter lim="800000"/>
            <a:headEnd/>
            <a:tailEnd/>
          </a:ln>
        </p:spPr>
      </p:pic>
      <p:sp>
        <p:nvSpPr>
          <p:cNvPr id="6" name="TextBox 5"/>
          <p:cNvSpPr txBox="1"/>
          <p:nvPr/>
        </p:nvSpPr>
        <p:spPr>
          <a:xfrm>
            <a:off x="611560" y="1268760"/>
            <a:ext cx="1656184" cy="707886"/>
          </a:xfrm>
          <a:prstGeom prst="rect">
            <a:avLst/>
          </a:prstGeom>
          <a:noFill/>
        </p:spPr>
        <p:txBody>
          <a:bodyPr wrap="square" rtlCol="0">
            <a:spAutoFit/>
          </a:bodyPr>
          <a:lstStyle/>
          <a:p>
            <a:pPr algn="l" eaLnBrk="1" hangingPunct="1">
              <a:spcBef>
                <a:spcPct val="0"/>
              </a:spcBef>
            </a:pPr>
            <a:r>
              <a:rPr lang="en-US" dirty="0" smtClean="0">
                <a:solidFill>
                  <a:srgbClr val="FF0000"/>
                </a:solidFill>
                <a:latin typeface="Arial" pitchFamily="34" charset="0"/>
              </a:rPr>
              <a:t>Horizontal</a:t>
            </a:r>
          </a:p>
          <a:p>
            <a:pPr algn="l" eaLnBrk="1" hangingPunct="1">
              <a:spcBef>
                <a:spcPct val="0"/>
              </a:spcBef>
            </a:pPr>
            <a:r>
              <a:rPr lang="en-US" dirty="0" smtClean="0">
                <a:solidFill>
                  <a:srgbClr val="0070C0"/>
                </a:solidFill>
                <a:latin typeface="Arial" pitchFamily="34" charset="0"/>
              </a:rPr>
              <a:t>Vertical</a:t>
            </a:r>
            <a:endParaRPr lang="en-US" dirty="0">
              <a:solidFill>
                <a:srgbClr val="0070C0"/>
              </a:solidFill>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pile-up run</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19</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31/10/2011</a:t>
            </a:r>
            <a:endParaRPr lang="en-US" dirty="0"/>
          </a:p>
        </p:txBody>
      </p:sp>
      <p:sp>
        <p:nvSpPr>
          <p:cNvPr id="7" name="Content Placeholder 2"/>
          <p:cNvSpPr>
            <a:spLocks noGrp="1"/>
          </p:cNvSpPr>
          <p:nvPr>
            <p:ph idx="1"/>
          </p:nvPr>
        </p:nvSpPr>
        <p:spPr>
          <a:xfrm>
            <a:off x="457200" y="836640"/>
            <a:ext cx="8229600" cy="5111750"/>
          </a:xfrm>
        </p:spPr>
        <p:txBody>
          <a:bodyPr/>
          <a:lstStyle/>
          <a:p>
            <a:r>
              <a:rPr lang="en-US" sz="2000" dirty="0" smtClean="0"/>
              <a:t>Injected 11 high intensity bunches (2.3-2.5e11ppb, ~2um at the SPS) to give IP1/5 10 high pile-up colliding pairs (+1 colliding pair for IP8 and IP2)</a:t>
            </a:r>
          </a:p>
          <a:p>
            <a:r>
              <a:rPr lang="en-US" sz="2000" dirty="0" smtClean="0"/>
              <a:t>Minimized the time at injection by a semi-dedicated SPS </a:t>
            </a:r>
            <a:r>
              <a:rPr lang="en-US" sz="2000" dirty="0" err="1" smtClean="0"/>
              <a:t>supercycle</a:t>
            </a:r>
            <a:r>
              <a:rPr lang="en-US" sz="2000" dirty="0" smtClean="0"/>
              <a:t> </a:t>
            </a:r>
            <a:br>
              <a:rPr lang="en-US" sz="2000" dirty="0" smtClean="0"/>
            </a:br>
            <a:r>
              <a:rPr lang="en-US" sz="2000" dirty="0" smtClean="0"/>
              <a:t>(LHC4+CNGS only)</a:t>
            </a:r>
          </a:p>
          <a:p>
            <a:r>
              <a:rPr lang="en-US" sz="2000" dirty="0" smtClean="0"/>
              <a:t>Observed emittance blow up at the LHC: ~3-3.5um in collisions from wire scanners</a:t>
            </a:r>
          </a:p>
          <a:p>
            <a:r>
              <a:rPr lang="en-US" sz="2000" dirty="0" smtClean="0">
                <a:solidFill>
                  <a:srgbClr val="FF0000"/>
                </a:solidFill>
              </a:rPr>
              <a:t>Achieved a peak pile-up of about 35</a:t>
            </a:r>
          </a:p>
          <a:p>
            <a:r>
              <a:rPr lang="en-US" sz="2000" dirty="0" smtClean="0"/>
              <a:t>Observed once again the impact of number of HO collisions of loss pattern (lower losses for lower number of HO collisions)</a:t>
            </a:r>
          </a:p>
          <a:p>
            <a:r>
              <a:rPr lang="en-US" sz="2000" dirty="0" smtClean="0"/>
              <a:t>Separation scans to reduce the pile-up in steps for both CMS and ATLAS (~20% reduction per step)</a:t>
            </a:r>
          </a:p>
          <a:p>
            <a:r>
              <a:rPr lang="en-US" sz="2000" dirty="0" smtClean="0"/>
              <a:t>At the end, turned off ADT with head-on colliding beams to observe possible coherent modes</a:t>
            </a:r>
          </a:p>
          <a:p>
            <a:r>
              <a:rPr lang="en-US" sz="2000" dirty="0" smtClean="0"/>
              <a:t>Additionally, acquired orbit data which will be looked at offline. </a:t>
            </a:r>
            <a:r>
              <a:rPr lang="en-US" dirty="0" smtClean="0"/>
              <a:t/>
            </a:r>
            <a:br>
              <a:rPr lang="en-US" dirty="0" smtClean="0"/>
            </a:br>
            <a:r>
              <a:rPr lang="en-US" dirty="0" smtClean="0"/>
              <a:t/>
            </a:r>
            <a:br>
              <a:rPr lang="en-US" dirty="0" smtClean="0"/>
            </a:br>
            <a:r>
              <a:rPr lang="en-US" dirty="0" smtClean="0"/>
              <a:t/>
            </a:r>
            <a:br>
              <a:rPr lang="en-US" dirty="0" smtClean="0"/>
            </a:b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Weekend 29</a:t>
            </a:r>
            <a:r>
              <a:rPr lang="en-GB" baseline="30000" dirty="0" smtClean="0"/>
              <a:t>th</a:t>
            </a:r>
            <a:r>
              <a:rPr lang="en-GB" dirty="0" smtClean="0"/>
              <a:t> and  30</a:t>
            </a:r>
            <a:r>
              <a:rPr lang="en-GB" baseline="30000" dirty="0" smtClean="0"/>
              <a:t>th</a:t>
            </a:r>
            <a:r>
              <a:rPr lang="en-GB" dirty="0" smtClean="0"/>
              <a:t> October</a:t>
            </a:r>
            <a:endParaRPr lang="en-GB" dirty="0"/>
          </a:p>
        </p:txBody>
      </p:sp>
      <p:sp>
        <p:nvSpPr>
          <p:cNvPr id="3" name="Content Placeholder 2"/>
          <p:cNvSpPr>
            <a:spLocks noGrp="1"/>
          </p:cNvSpPr>
          <p:nvPr>
            <p:ph idx="1"/>
          </p:nvPr>
        </p:nvSpPr>
        <p:spPr>
          <a:xfrm>
            <a:off x="457200" y="548600"/>
            <a:ext cx="8507410" cy="5688790"/>
          </a:xfrm>
        </p:spPr>
        <p:txBody>
          <a:bodyPr/>
          <a:lstStyle/>
          <a:p>
            <a:r>
              <a:rPr lang="en-GB" sz="1800" dirty="0" smtClean="0"/>
              <a:t>Friday </a:t>
            </a:r>
          </a:p>
          <a:p>
            <a:pPr lvl="1"/>
            <a:r>
              <a:rPr lang="en-US" sz="1600" dirty="0" smtClean="0"/>
              <a:t>19:53 beams dumped fault transformer Point 1</a:t>
            </a:r>
            <a:br>
              <a:rPr lang="en-US" sz="1600" dirty="0" smtClean="0"/>
            </a:br>
            <a:r>
              <a:rPr lang="en-US" sz="1600" dirty="0" smtClean="0"/>
              <a:t>Cryogenics lost in sector 12</a:t>
            </a:r>
          </a:p>
          <a:p>
            <a:r>
              <a:rPr lang="en-US" sz="1800" dirty="0" smtClean="0"/>
              <a:t>Saturday </a:t>
            </a:r>
          </a:p>
          <a:p>
            <a:pPr lvl="1"/>
            <a:r>
              <a:rPr lang="en-US" sz="1600" dirty="0" smtClean="0"/>
              <a:t>11:00 </a:t>
            </a:r>
            <a:r>
              <a:rPr lang="en-US" sz="1600" dirty="0" err="1" smtClean="0"/>
              <a:t>Cryo</a:t>
            </a:r>
            <a:r>
              <a:rPr lang="en-US" sz="1600" dirty="0" smtClean="0"/>
              <a:t> recovered. </a:t>
            </a:r>
          </a:p>
          <a:p>
            <a:pPr lvl="1"/>
            <a:r>
              <a:rPr lang="en-US" sz="1600" dirty="0" smtClean="0"/>
              <a:t>Spent the rest of the day and part of the night on IP2 1 m </a:t>
            </a:r>
            <a:r>
              <a:rPr lang="en-US" sz="1600" dirty="0" smtClean="0">
                <a:sym typeface="Symbol"/>
              </a:rPr>
              <a:t>* optics checks and aperture measurements in preparation of the ion run</a:t>
            </a:r>
          </a:p>
          <a:p>
            <a:r>
              <a:rPr lang="en-US" sz="1800" dirty="0" smtClean="0">
                <a:sym typeface="Symbol"/>
              </a:rPr>
              <a:t>Sunday</a:t>
            </a:r>
          </a:p>
          <a:p>
            <a:pPr lvl="1"/>
            <a:r>
              <a:rPr lang="en-US" sz="1600" dirty="0" smtClean="0"/>
              <a:t>02:40 Transverse damper checks for p+: OK</a:t>
            </a:r>
          </a:p>
          <a:p>
            <a:pPr lvl="1"/>
            <a:r>
              <a:rPr lang="en-US" sz="1600" dirty="0" smtClean="0"/>
              <a:t>04:00 Some injection steering </a:t>
            </a:r>
          </a:p>
          <a:p>
            <a:pPr lvl="1"/>
            <a:r>
              <a:rPr lang="en-US" sz="1600" dirty="0" smtClean="0"/>
              <a:t>07:27 Stable beams with enhanced satellites, fill #2266</a:t>
            </a:r>
          </a:p>
          <a:p>
            <a:pPr lvl="1"/>
            <a:r>
              <a:rPr lang="en-US" sz="1600" dirty="0" smtClean="0"/>
              <a:t>09:49 Vacuum spike at point 4 around the BGI dumped the beam</a:t>
            </a:r>
          </a:p>
          <a:p>
            <a:pPr lvl="2"/>
            <a:r>
              <a:rPr lang="en-US" sz="1400" dirty="0" smtClean="0"/>
              <a:t>All BGIs switched off</a:t>
            </a:r>
          </a:p>
          <a:p>
            <a:pPr lvl="1"/>
            <a:r>
              <a:rPr lang="en-US" sz="1600" dirty="0" smtClean="0"/>
              <a:t>12:57 Stable beams fill #2267 (fast refill, although BQM problems!)</a:t>
            </a:r>
          </a:p>
          <a:p>
            <a:pPr lvl="1"/>
            <a:r>
              <a:rPr lang="en-US" sz="1600" dirty="0" smtClean="0"/>
              <a:t>17:17 Last proton physics beam dump of 2011</a:t>
            </a:r>
          </a:p>
          <a:p>
            <a:pPr lvl="1"/>
            <a:r>
              <a:rPr lang="en-US" sz="1600" dirty="0" smtClean="0"/>
              <a:t>18:00 Start MD - ATS optics dry run</a:t>
            </a:r>
          </a:p>
          <a:p>
            <a:pPr lvl="1"/>
            <a:r>
              <a:rPr lang="en-US" sz="1600" dirty="0" smtClean="0"/>
              <a:t>22:00 Start MD on tune working points, one hour ahead of </a:t>
            </a:r>
            <a:r>
              <a:rPr lang="en-US" sz="1600" dirty="0" smtClean="0"/>
              <a:t>time</a:t>
            </a:r>
          </a:p>
          <a:p>
            <a:r>
              <a:rPr lang="en-US" sz="1800" dirty="0" smtClean="0"/>
              <a:t>Monday</a:t>
            </a:r>
          </a:p>
          <a:p>
            <a:pPr lvl="1"/>
            <a:r>
              <a:rPr lang="en-US" sz="1600" dirty="0" smtClean="0"/>
              <a:t>07:00 Start of Proton – Lead MD. </a:t>
            </a:r>
            <a:endParaRPr lang="en-GB" sz="2400"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2</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31/10/2011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Transverse damper</a:t>
            </a:r>
            <a:endParaRPr lang="en-GB" dirty="0"/>
          </a:p>
        </p:txBody>
      </p:sp>
      <p:sp>
        <p:nvSpPr>
          <p:cNvPr id="3" name="Content Placeholder 2"/>
          <p:cNvSpPr>
            <a:spLocks noGrp="1"/>
          </p:cNvSpPr>
          <p:nvPr>
            <p:ph idx="1"/>
          </p:nvPr>
        </p:nvSpPr>
        <p:spPr/>
        <p:txBody>
          <a:bodyPr/>
          <a:lstStyle/>
          <a:p>
            <a:r>
              <a:rPr lang="en-US" dirty="0" smtClean="0"/>
              <a:t>Friday 8:30 – 16:30 update of ADT: D. Valuch, F. Dubouchet, W. Hofle :</a:t>
            </a:r>
            <a:br>
              <a:rPr lang="en-US" dirty="0" smtClean="0"/>
            </a:br>
            <a:r>
              <a:rPr lang="en-US" dirty="0" smtClean="0"/>
              <a:t>“We </a:t>
            </a:r>
            <a:r>
              <a:rPr lang="en-US" dirty="0" smtClean="0"/>
              <a:t>have installed new front end computers, new drivers, new </a:t>
            </a:r>
            <a:r>
              <a:rPr lang="en-US" dirty="0" err="1" smtClean="0"/>
              <a:t>fesa</a:t>
            </a:r>
            <a:r>
              <a:rPr lang="en-US" dirty="0" smtClean="0"/>
              <a:t> classes and upgraded firmware in the signal processing </a:t>
            </a:r>
            <a:r>
              <a:rPr lang="en-US" dirty="0" smtClean="0"/>
              <a:t>units.”</a:t>
            </a:r>
            <a:endParaRPr lang="en-US" dirty="0" smtClean="0"/>
          </a:p>
          <a:p>
            <a:r>
              <a:rPr lang="en-US" dirty="0" smtClean="0"/>
              <a:t>No problems with subsequent physics fills on Sunday</a:t>
            </a:r>
          </a:p>
          <a:p>
            <a:r>
              <a:rPr lang="en-US" dirty="0" smtClean="0"/>
              <a:t>To be set-up again for </a:t>
            </a:r>
            <a:r>
              <a:rPr lang="en-US" dirty="0" smtClean="0"/>
              <a:t>ions !</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20</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31/10/2011</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IP2 squeeze 1 m, in </a:t>
            </a:r>
            <a:r>
              <a:rPr lang="fr-CH" dirty="0" err="1" smtClean="0"/>
              <a:t>prep</a:t>
            </a:r>
            <a:r>
              <a:rPr lang="fr-CH" dirty="0" smtClean="0"/>
              <a:t>. of ion </a:t>
            </a:r>
            <a:r>
              <a:rPr lang="fr-CH" dirty="0" err="1" smtClean="0"/>
              <a:t>run</a:t>
            </a:r>
            <a:endParaRPr lang="en-GB" dirty="0"/>
          </a:p>
        </p:txBody>
      </p:sp>
      <p:sp>
        <p:nvSpPr>
          <p:cNvPr id="3" name="Content Placeholder 2"/>
          <p:cNvSpPr>
            <a:spLocks noGrp="1"/>
          </p:cNvSpPr>
          <p:nvPr>
            <p:ph idx="1"/>
          </p:nvPr>
        </p:nvSpPr>
        <p:spPr>
          <a:xfrm>
            <a:off x="457200" y="764630"/>
            <a:ext cx="8229600" cy="2448340"/>
          </a:xfrm>
        </p:spPr>
        <p:txBody>
          <a:bodyPr/>
          <a:lstStyle/>
          <a:p>
            <a:r>
              <a:rPr lang="en-GB" sz="1800" dirty="0" smtClean="0"/>
              <a:t>Checked coupling and other optics corrections applied yesterday that were incorporated</a:t>
            </a:r>
          </a:p>
          <a:p>
            <a:r>
              <a:rPr lang="en-US" sz="1800" dirty="0" smtClean="0"/>
              <a:t>The coupling correction was increased from a knob value of 0.8 to 1.1. Resulting coupling about 0.0017, both beams</a:t>
            </a:r>
          </a:p>
          <a:p>
            <a:r>
              <a:rPr lang="en-US" sz="1800" dirty="0" smtClean="0"/>
              <a:t>Beta-beat correction was calculated for beam 1 and beam 2. Only 20 correctors, for both beams, around IP2 are used. This resulted in a reduction of the beta-beat from 20% to a peak 10%. </a:t>
            </a:r>
          </a:p>
          <a:p>
            <a:r>
              <a:rPr lang="en-US" sz="1800" dirty="0" err="1" smtClean="0"/>
              <a:t>betastar</a:t>
            </a:r>
            <a:r>
              <a:rPr lang="en-US" sz="1800" dirty="0" smtClean="0"/>
              <a:t> was measured with the K-modulation</a:t>
            </a:r>
            <a:r>
              <a:rPr lang="en-US" sz="2000" dirty="0" smtClean="0"/>
              <a:t/>
            </a:r>
            <a:br>
              <a:rPr lang="en-US" sz="2000" dirty="0" smtClean="0"/>
            </a:br>
            <a:endParaRPr lang="en-GB" sz="2000" dirty="0" smtClean="0"/>
          </a:p>
          <a:p>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21</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355970" y="3140960"/>
            <a:ext cx="4283435" cy="321640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3410" y="3284980"/>
            <a:ext cx="4111183" cy="309942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Measured beams at IP2 with apertures</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22</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355970" y="1318069"/>
            <a:ext cx="4680650" cy="427123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9151" y="1268700"/>
            <a:ext cx="4693161" cy="4320600"/>
          </a:xfrm>
          <a:prstGeom prst="rect">
            <a:avLst/>
          </a:prstGeom>
          <a:noFill/>
          <a:ln w="9525">
            <a:noFill/>
            <a:miter lim="800000"/>
            <a:headEnd/>
            <a:tailEnd/>
          </a:ln>
        </p:spPr>
      </p:pic>
      <p:sp>
        <p:nvSpPr>
          <p:cNvPr id="9" name="TextBox 8"/>
          <p:cNvSpPr txBox="1"/>
          <p:nvPr/>
        </p:nvSpPr>
        <p:spPr>
          <a:xfrm>
            <a:off x="1547580" y="764630"/>
            <a:ext cx="1440200" cy="400110"/>
          </a:xfrm>
          <a:prstGeom prst="rect">
            <a:avLst/>
          </a:prstGeom>
          <a:noFill/>
        </p:spPr>
        <p:txBody>
          <a:bodyPr wrap="square" rtlCol="0">
            <a:spAutoFit/>
          </a:bodyPr>
          <a:lstStyle/>
          <a:p>
            <a:r>
              <a:rPr lang="en-US" dirty="0" smtClean="0"/>
              <a:t>B1</a:t>
            </a:r>
            <a:endParaRPr lang="en-GB" dirty="0"/>
          </a:p>
        </p:txBody>
      </p:sp>
      <p:sp>
        <p:nvSpPr>
          <p:cNvPr id="10" name="TextBox 9"/>
          <p:cNvSpPr txBox="1"/>
          <p:nvPr/>
        </p:nvSpPr>
        <p:spPr>
          <a:xfrm>
            <a:off x="5940190" y="836640"/>
            <a:ext cx="792110" cy="400110"/>
          </a:xfrm>
          <a:prstGeom prst="rect">
            <a:avLst/>
          </a:prstGeom>
          <a:noFill/>
        </p:spPr>
        <p:txBody>
          <a:bodyPr wrap="square" rtlCol="0">
            <a:spAutoFit/>
          </a:bodyPr>
          <a:lstStyle/>
          <a:p>
            <a:r>
              <a:rPr lang="en-US" dirty="0" smtClean="0"/>
              <a:t>B2</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Triplet Aperture Checks in IP2</a:t>
            </a:r>
            <a:endParaRPr lang="en-GB" dirty="0"/>
          </a:p>
        </p:txBody>
      </p:sp>
      <p:sp>
        <p:nvSpPr>
          <p:cNvPr id="3" name="Content Placeholder 2"/>
          <p:cNvSpPr>
            <a:spLocks noGrp="1"/>
          </p:cNvSpPr>
          <p:nvPr>
            <p:ph idx="1"/>
          </p:nvPr>
        </p:nvSpPr>
        <p:spPr>
          <a:xfrm>
            <a:off x="179390" y="909610"/>
            <a:ext cx="8713210" cy="5111750"/>
          </a:xfrm>
        </p:spPr>
        <p:txBody>
          <a:bodyPr/>
          <a:lstStyle/>
          <a:p>
            <a:r>
              <a:rPr lang="en-US" sz="1400" dirty="0" smtClean="0"/>
              <a:t>We performed the local IR measurements with the technique used already in IP1 and IP5: Local crossing bumps are added to the reference orbit in the crossing and separation planes. An alignment of the TCTs of IR2 was performed to establish reference </a:t>
            </a:r>
            <a:r>
              <a:rPr lang="en-US" sz="1400" dirty="0" err="1" smtClean="0"/>
              <a:t>centres</a:t>
            </a:r>
            <a:r>
              <a:rPr lang="en-US" sz="1400" dirty="0" smtClean="0"/>
              <a:t> and accurate 12sigma gaps. </a:t>
            </a:r>
          </a:p>
          <a:p>
            <a:r>
              <a:rPr lang="en-US" sz="1400" dirty="0" smtClean="0"/>
              <a:t>Starting configuration: -</a:t>
            </a:r>
            <a:r>
              <a:rPr lang="en-US" sz="1400" dirty="0" smtClean="0">
                <a:solidFill>
                  <a:srgbClr val="FF0000"/>
                </a:solidFill>
              </a:rPr>
              <a:t>80urad crossing angle</a:t>
            </a:r>
            <a:r>
              <a:rPr lang="en-US" sz="1400" dirty="0" smtClean="0"/>
              <a:t>; squeezed beams (1m) and separated by 2 x 700 um. </a:t>
            </a:r>
          </a:p>
          <a:p>
            <a:r>
              <a:rPr lang="en-US" sz="1400" dirty="0" smtClean="0"/>
              <a:t>For IP2, we immediately noticed that the strength of the standard </a:t>
            </a:r>
            <a:r>
              <a:rPr lang="en-US" sz="1400" dirty="0" err="1" smtClean="0"/>
              <a:t>lumi</a:t>
            </a:r>
            <a:r>
              <a:rPr lang="en-US" sz="1400" dirty="0" smtClean="0"/>
              <a:t> angle knobs was not sufficient to probe the aperture. So, we had to add on top of them additional crossing knobs generated with the correctors upstream (separated knobs for B1 and B2). </a:t>
            </a:r>
          </a:p>
          <a:p>
            <a:r>
              <a:rPr lang="en-US" sz="1400" dirty="0" smtClean="0"/>
              <a:t>For the vertical planes, we found some puzzling results because we saw indication of aperture restrictions upstream of the TCTVB collimators. We did not manage to reach the aperture of the triplets. </a:t>
            </a:r>
          </a:p>
          <a:p>
            <a:r>
              <a:rPr lang="en-US" sz="1400" dirty="0" smtClean="0"/>
              <a:t>The minimum aperture for the vertical case were found to be (</a:t>
            </a:r>
            <a:r>
              <a:rPr lang="en-US" sz="1400" dirty="0" smtClean="0">
                <a:solidFill>
                  <a:srgbClr val="FF0000"/>
                </a:solidFill>
              </a:rPr>
              <a:t>but not at the triplet</a:t>
            </a:r>
            <a:r>
              <a:rPr lang="en-US" sz="1400" dirty="0" smtClean="0"/>
              <a:t>!): </a:t>
            </a:r>
          </a:p>
          <a:p>
            <a:pPr lvl="1"/>
            <a:r>
              <a:rPr lang="en-US" sz="1100" dirty="0" smtClean="0"/>
              <a:t>B1-V -&gt; 15.5 to 16.0 </a:t>
            </a:r>
            <a:r>
              <a:rPr lang="en-US" sz="1100" dirty="0" err="1" smtClean="0"/>
              <a:t>sigmas</a:t>
            </a:r>
            <a:r>
              <a:rPr lang="en-US" sz="1100" dirty="0" smtClean="0"/>
              <a:t> </a:t>
            </a:r>
          </a:p>
          <a:p>
            <a:pPr lvl="1"/>
            <a:r>
              <a:rPr lang="en-US" sz="1100" dirty="0" smtClean="0"/>
              <a:t>B2-V -&gt; 16.0 to 16.5 </a:t>
            </a:r>
            <a:r>
              <a:rPr lang="en-US" sz="1100" dirty="0" err="1" smtClean="0"/>
              <a:t>sigmas</a:t>
            </a:r>
            <a:r>
              <a:rPr lang="en-US" sz="1100" dirty="0" smtClean="0"/>
              <a:t> </a:t>
            </a:r>
          </a:p>
          <a:p>
            <a:pPr lvl="1"/>
            <a:r>
              <a:rPr lang="en-US" sz="1100" dirty="0" smtClean="0"/>
              <a:t>Due to the uncertainties, the V measurement was only made on one side – other side to be done (for polarity inversion).</a:t>
            </a:r>
          </a:p>
          <a:p>
            <a:r>
              <a:rPr lang="en-US" sz="1400" dirty="0" smtClean="0"/>
              <a:t>For the horizontal planes, the measurements were cleaner. We found: </a:t>
            </a:r>
          </a:p>
          <a:p>
            <a:pPr lvl="1"/>
            <a:r>
              <a:rPr lang="en-US" sz="1100" dirty="0" smtClean="0"/>
              <a:t>B1-H -&gt; 16.0 to 16.5 </a:t>
            </a:r>
            <a:r>
              <a:rPr lang="en-US" sz="1100" dirty="0" err="1" smtClean="0"/>
              <a:t>sigmas</a:t>
            </a:r>
            <a:r>
              <a:rPr lang="en-US" sz="1100" dirty="0" smtClean="0"/>
              <a:t> </a:t>
            </a:r>
          </a:p>
          <a:p>
            <a:pPr lvl="1"/>
            <a:r>
              <a:rPr lang="en-US" sz="1100" dirty="0" smtClean="0"/>
              <a:t>B2-H -&gt; 15.5 to 16.0 </a:t>
            </a:r>
            <a:r>
              <a:rPr lang="en-US" sz="1100" dirty="0" err="1" smtClean="0"/>
              <a:t>sigmas</a:t>
            </a:r>
            <a:r>
              <a:rPr lang="en-US" sz="1100" dirty="0" smtClean="0"/>
              <a:t> </a:t>
            </a:r>
          </a:p>
          <a:p>
            <a:r>
              <a:rPr lang="en-US" sz="1400" dirty="0" smtClean="0"/>
              <a:t>Note that these results are given in terms of TCT aperture corresponding to the opening that "exposes" the triplet aperture. These results depend slightly on the shape of the bumps used to probe the aperture and therefore detailed offline analysis is required for precise quantitative estimates. </a:t>
            </a:r>
          </a:p>
          <a:p>
            <a:r>
              <a:rPr lang="en-US" sz="1400" dirty="0" smtClean="0"/>
              <a:t>Parasitically, we also measured tune shifts versus orbit amplitude. The results will be </a:t>
            </a:r>
            <a:r>
              <a:rPr lang="en-US" sz="1400" dirty="0" err="1" smtClean="0"/>
              <a:t>analysed</a:t>
            </a:r>
            <a:r>
              <a:rPr lang="en-US" sz="1400" dirty="0" smtClean="0"/>
              <a:t>. </a:t>
            </a:r>
            <a:r>
              <a:rPr lang="en-US" dirty="0" smtClean="0"/>
              <a:t/>
            </a:r>
            <a:br>
              <a:rPr lang="en-US" dirty="0" smtClean="0"/>
            </a:br>
            <a:r>
              <a:rPr lang="en-US" dirty="0" smtClean="0"/>
              <a:t/>
            </a:r>
            <a:br>
              <a:rPr lang="en-US" dirty="0" smtClean="0"/>
            </a:b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23</a:t>
            </a:fld>
            <a:endParaRPr lang="en-US" dirty="0"/>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28/10/2011</a:t>
            </a:r>
            <a:endParaRPr lang="en-US" dirty="0"/>
          </a:p>
        </p:txBody>
      </p:sp>
      <p:sp>
        <p:nvSpPr>
          <p:cNvPr id="7" name="TextBox 6"/>
          <p:cNvSpPr txBox="1"/>
          <p:nvPr/>
        </p:nvSpPr>
        <p:spPr>
          <a:xfrm>
            <a:off x="827480" y="5589300"/>
            <a:ext cx="5256730" cy="1015663"/>
          </a:xfrm>
          <a:prstGeom prst="rect">
            <a:avLst/>
          </a:prstGeom>
          <a:noFill/>
          <a:ln>
            <a:solidFill>
              <a:schemeClr val="accent1"/>
            </a:solidFill>
          </a:ln>
        </p:spPr>
        <p:txBody>
          <a:bodyPr wrap="square" rtlCol="0">
            <a:spAutoFit/>
          </a:bodyPr>
          <a:lstStyle/>
          <a:p>
            <a:r>
              <a:rPr lang="en-GB" dirty="0" smtClean="0"/>
              <a:t>According to </a:t>
            </a:r>
            <a:r>
              <a:rPr lang="en-GB" dirty="0" err="1" smtClean="0"/>
              <a:t>Joerg</a:t>
            </a:r>
            <a:r>
              <a:rPr lang="en-GB" dirty="0" smtClean="0"/>
              <a:t> it is likely that the apertures will be revisited after the MD block during the ion set-up period</a:t>
            </a:r>
            <a:endParaRPr lang="en-GB" dirty="0"/>
          </a:p>
        </p:txBody>
      </p:sp>
      <p:sp>
        <p:nvSpPr>
          <p:cNvPr id="8" name="TextBox 7"/>
          <p:cNvSpPr txBox="1"/>
          <p:nvPr/>
        </p:nvSpPr>
        <p:spPr>
          <a:xfrm>
            <a:off x="6444260" y="5589300"/>
            <a:ext cx="2160300" cy="1015663"/>
          </a:xfrm>
          <a:prstGeom prst="rect">
            <a:avLst/>
          </a:prstGeom>
          <a:solidFill>
            <a:schemeClr val="accent1"/>
          </a:solidFill>
        </p:spPr>
        <p:txBody>
          <a:bodyPr wrap="square" rtlCol="0">
            <a:spAutoFit/>
          </a:bodyPr>
          <a:lstStyle/>
          <a:p>
            <a:pPr algn="l"/>
            <a:r>
              <a:rPr lang="en-GB" dirty="0" smtClean="0"/>
              <a:t>More slides from </a:t>
            </a:r>
            <a:r>
              <a:rPr lang="en-GB" dirty="0" err="1" smtClean="0"/>
              <a:t>Joerg</a:t>
            </a:r>
            <a:r>
              <a:rPr lang="en-GB" dirty="0" smtClean="0"/>
              <a:t> on “Latest News” page  </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plane B1</a:t>
            </a:r>
            <a:endParaRPr lang="en-GB" dirty="0"/>
          </a:p>
        </p:txBody>
      </p:sp>
      <p:sp>
        <p:nvSpPr>
          <p:cNvPr id="3" name="Content Placeholder 2"/>
          <p:cNvSpPr>
            <a:spLocks noGrp="1"/>
          </p:cNvSpPr>
          <p:nvPr>
            <p:ph idx="1"/>
          </p:nvPr>
        </p:nvSpPr>
        <p:spPr>
          <a:xfrm>
            <a:off x="457200" y="764630"/>
            <a:ext cx="8229600" cy="1080150"/>
          </a:xfrm>
        </p:spPr>
        <p:txBody>
          <a:bodyPr/>
          <a:lstStyle/>
          <a:p>
            <a:r>
              <a:rPr lang="en-US" dirty="0" smtClean="0"/>
              <a:t>Observed </a:t>
            </a:r>
            <a:r>
              <a:rPr lang="en-US" dirty="0" smtClean="0"/>
              <a:t>aperture limit </a:t>
            </a:r>
            <a:r>
              <a:rPr lang="en-US" dirty="0" smtClean="0"/>
              <a:t>consistent with triplet AP!</a:t>
            </a:r>
          </a:p>
          <a:p>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24</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31/10/2011</a:t>
            </a:r>
            <a:endParaRPr lang="en-US" dirty="0"/>
          </a:p>
        </p:txBody>
      </p:sp>
      <p:pic>
        <p:nvPicPr>
          <p:cNvPr id="7" name="Picture 3"/>
          <p:cNvPicPr>
            <a:picLocks noChangeAspect="1" noChangeArrowheads="1"/>
          </p:cNvPicPr>
          <p:nvPr/>
        </p:nvPicPr>
        <p:blipFill>
          <a:blip r:embed="rId2" cstate="print"/>
          <a:srcRect/>
          <a:stretch>
            <a:fillRect/>
          </a:stretch>
        </p:blipFill>
        <p:spPr bwMode="auto">
          <a:xfrm>
            <a:off x="1259540" y="1340710"/>
            <a:ext cx="6250643" cy="5000514"/>
          </a:xfrm>
          <a:prstGeom prst="rect">
            <a:avLst/>
          </a:prstGeom>
          <a:noFill/>
          <a:ln w="9525">
            <a:noFill/>
            <a:miter lim="800000"/>
            <a:headEnd/>
            <a:tailEnd/>
          </a:ln>
        </p:spPr>
      </p:pic>
      <p:sp>
        <p:nvSpPr>
          <p:cNvPr id="8" name="TextBox 7"/>
          <p:cNvSpPr txBox="1"/>
          <p:nvPr/>
        </p:nvSpPr>
        <p:spPr>
          <a:xfrm>
            <a:off x="6228230" y="6309400"/>
            <a:ext cx="2915770" cy="400110"/>
          </a:xfrm>
          <a:prstGeom prst="rect">
            <a:avLst/>
          </a:prstGeom>
          <a:solidFill>
            <a:schemeClr val="accent1"/>
          </a:solidFill>
        </p:spPr>
        <p:txBody>
          <a:bodyPr wrap="square" rtlCol="0">
            <a:spAutoFit/>
          </a:bodyPr>
          <a:lstStyle/>
          <a:p>
            <a:r>
              <a:rPr lang="en-GB" dirty="0" err="1" smtClean="0"/>
              <a:t>J.Wenninger</a:t>
            </a:r>
            <a:r>
              <a:rPr lang="en-GB" dirty="0" smtClean="0"/>
              <a:t> et al.</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80 to 140 </a:t>
            </a:r>
            <a:r>
              <a:rPr lang="en-US" dirty="0" err="1" smtClean="0"/>
              <a:t>urad</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25</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31/10/2011</a:t>
            </a:r>
            <a:endParaRPr lang="en-US" dirty="0"/>
          </a:p>
        </p:txBody>
      </p:sp>
      <p:sp>
        <p:nvSpPr>
          <p:cNvPr id="7" name="Content Placeholder 2"/>
          <p:cNvSpPr>
            <a:spLocks noGrp="1"/>
          </p:cNvSpPr>
          <p:nvPr>
            <p:ph idx="1"/>
          </p:nvPr>
        </p:nvSpPr>
        <p:spPr/>
        <p:txBody>
          <a:bodyPr/>
          <a:lstStyle/>
          <a:p>
            <a:r>
              <a:rPr lang="en-US" dirty="0" smtClean="0"/>
              <a:t>Operation at 140 </a:t>
            </a:r>
            <a:r>
              <a:rPr lang="en-US" dirty="0" err="1" smtClean="0"/>
              <a:t>urad</a:t>
            </a:r>
            <a:r>
              <a:rPr lang="en-US" dirty="0" smtClean="0"/>
              <a:t> requires </a:t>
            </a:r>
            <a:r>
              <a:rPr lang="en-US" dirty="0" smtClean="0">
                <a:solidFill>
                  <a:srgbClr val="FF0000"/>
                </a:solidFill>
              </a:rPr>
              <a:t>2.8 mm </a:t>
            </a:r>
            <a:r>
              <a:rPr lang="en-US" dirty="0" smtClean="0"/>
              <a:t>more orbit margin (peak) in the triplet.</a:t>
            </a:r>
          </a:p>
          <a:p>
            <a:r>
              <a:rPr lang="en-US" dirty="0" smtClean="0"/>
              <a:t>Beam size with </a:t>
            </a:r>
            <a:r>
              <a:rPr lang="en-US" dirty="0" smtClean="0">
                <a:latin typeface="Symbol" pitchFamily="18" charset="2"/>
              </a:rPr>
              <a:t>e</a:t>
            </a:r>
            <a:r>
              <a:rPr lang="en-US" dirty="0" smtClean="0"/>
              <a:t>=3.5 um is 1.5 mm at beta* 1 m.</a:t>
            </a:r>
          </a:p>
          <a:p>
            <a:r>
              <a:rPr lang="en-US" dirty="0" smtClean="0"/>
              <a:t>We need </a:t>
            </a:r>
            <a:r>
              <a:rPr lang="en-US" dirty="0" smtClean="0"/>
              <a:t>additional </a:t>
            </a:r>
            <a:r>
              <a:rPr lang="en-US" dirty="0" smtClean="0"/>
              <a:t>2</a:t>
            </a:r>
            <a:r>
              <a:rPr lang="en-US" dirty="0" smtClean="0">
                <a:latin typeface="Symbol" pitchFamily="18" charset="2"/>
              </a:rPr>
              <a:t>s</a:t>
            </a:r>
            <a:r>
              <a:rPr lang="en-US" dirty="0" smtClean="0"/>
              <a:t> to accommodate the 140 </a:t>
            </a:r>
            <a:r>
              <a:rPr lang="en-US" dirty="0" err="1" smtClean="0"/>
              <a:t>urad</a:t>
            </a:r>
            <a:r>
              <a:rPr lang="en-US" dirty="0" smtClean="0"/>
              <a:t> crossing angle (</a:t>
            </a:r>
            <a:r>
              <a:rPr lang="en-US" dirty="0" err="1" smtClean="0"/>
              <a:t>wrt</a:t>
            </a:r>
            <a:r>
              <a:rPr lang="en-US" dirty="0" smtClean="0"/>
              <a:t> situation for the AP measurement).</a:t>
            </a:r>
          </a:p>
          <a:p>
            <a:pPr>
              <a:buNone/>
            </a:pPr>
            <a:r>
              <a:rPr lang="en-US" dirty="0" smtClean="0"/>
              <a:t>	&gt;&gt; minimum triplet aperture of 16 sigma with 80 </a:t>
            </a:r>
            <a:r>
              <a:rPr lang="en-US" dirty="0" err="1" smtClean="0"/>
              <a:t>urad</a:t>
            </a:r>
            <a:r>
              <a:rPr lang="en-US" dirty="0" smtClean="0"/>
              <a:t> to ensure that the triplet is &gt;= 14 sigma with 140 </a:t>
            </a:r>
            <a:r>
              <a:rPr lang="en-US" dirty="0" err="1" smtClean="0"/>
              <a:t>urad</a:t>
            </a:r>
            <a:r>
              <a:rPr lang="en-US" dirty="0" smtClean="0"/>
              <a:t>.</a:t>
            </a:r>
          </a:p>
        </p:txBody>
      </p:sp>
      <p:sp>
        <p:nvSpPr>
          <p:cNvPr id="8" name="TextBox 7"/>
          <p:cNvSpPr txBox="1"/>
          <p:nvPr/>
        </p:nvSpPr>
        <p:spPr>
          <a:xfrm>
            <a:off x="2195670" y="4653170"/>
            <a:ext cx="6336880" cy="707886"/>
          </a:xfrm>
          <a:prstGeom prst="rect">
            <a:avLst/>
          </a:prstGeom>
          <a:solidFill>
            <a:schemeClr val="accent1"/>
          </a:solidFill>
        </p:spPr>
        <p:txBody>
          <a:bodyPr wrap="square" rtlCol="0">
            <a:spAutoFit/>
          </a:bodyPr>
          <a:lstStyle/>
          <a:p>
            <a:r>
              <a:rPr lang="en-GB" dirty="0" smtClean="0"/>
              <a:t>Presently under discussion if the ion run can be done at </a:t>
            </a:r>
            <a:r>
              <a:rPr lang="en-GB" dirty="0" smtClean="0">
                <a:sym typeface="Symbol"/>
              </a:rPr>
              <a:t>* = 1 m at IP2, or if one has to back off slightly</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MD Program &amp; Following</a:t>
            </a:r>
            <a:endParaRPr lang="en-GB" dirty="0"/>
          </a:p>
        </p:txBody>
      </p:sp>
      <p:sp>
        <p:nvSpPr>
          <p:cNvPr id="3" name="Content Placeholder 2"/>
          <p:cNvSpPr>
            <a:spLocks noGrp="1"/>
          </p:cNvSpPr>
          <p:nvPr>
            <p:ph idx="1"/>
          </p:nvPr>
        </p:nvSpPr>
        <p:spPr>
          <a:xfrm>
            <a:off x="467430" y="764915"/>
            <a:ext cx="8229600" cy="1007855"/>
          </a:xfrm>
        </p:spPr>
        <p:txBody>
          <a:bodyPr/>
          <a:lstStyle/>
          <a:p>
            <a:r>
              <a:rPr lang="en-GB" dirty="0" smtClean="0">
                <a:hlinkClick r:id="rId2"/>
              </a:rPr>
              <a:t>https://espace.cern.ch/lhc-md/default.aspx</a:t>
            </a:r>
            <a:endParaRPr lang="en-GB" dirty="0" smtClean="0"/>
          </a:p>
          <a:p>
            <a:r>
              <a:rPr lang="en-GB" dirty="0" smtClean="0"/>
              <a:t>MD coordinators: Ralph, Frank &amp; Giulia</a:t>
            </a:r>
          </a:p>
          <a:p>
            <a:r>
              <a:rPr lang="en-GB" dirty="0" smtClean="0"/>
              <a:t>Machine coordinators: Ralph &amp; Gianluigi</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26</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dirty="0" smtClean="0"/>
              <a:t>31/10/2011</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14537" y="2060810"/>
            <a:ext cx="8750073" cy="3889843"/>
          </a:xfrm>
          <a:prstGeom prst="rect">
            <a:avLst/>
          </a:prstGeom>
          <a:noFill/>
          <a:ln w="9525">
            <a:noFill/>
            <a:miter lim="800000"/>
            <a:headEnd/>
            <a:tailEnd/>
          </a:ln>
        </p:spPr>
      </p:pic>
      <p:sp>
        <p:nvSpPr>
          <p:cNvPr id="8" name="Right Arrow 7"/>
          <p:cNvSpPr/>
          <p:nvPr/>
        </p:nvSpPr>
        <p:spPr bwMode="auto">
          <a:xfrm>
            <a:off x="6732300" y="980660"/>
            <a:ext cx="648090" cy="144020"/>
          </a:xfrm>
          <a:prstGeom prst="rightArrow">
            <a:avLst/>
          </a:prstGeom>
          <a:solidFill>
            <a:schemeClr val="accent1"/>
          </a:solidFill>
          <a:ln w="12700" cap="sq"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000" b="0" i="0" u="none" strike="noStrike" cap="none" normalizeH="0" baseline="0" smtClean="0">
              <a:ln>
                <a:noFill/>
              </a:ln>
              <a:solidFill>
                <a:schemeClr val="bg2"/>
              </a:solidFill>
              <a:effectLst/>
              <a:latin typeface="Arial" charset="0"/>
            </a:endParaRPr>
          </a:p>
        </p:txBody>
      </p:sp>
      <p:sp>
        <p:nvSpPr>
          <p:cNvPr id="9" name="TextBox 8"/>
          <p:cNvSpPr txBox="1"/>
          <p:nvPr/>
        </p:nvSpPr>
        <p:spPr>
          <a:xfrm>
            <a:off x="7236370" y="692620"/>
            <a:ext cx="1368190" cy="707886"/>
          </a:xfrm>
          <a:prstGeom prst="rect">
            <a:avLst/>
          </a:prstGeom>
          <a:noFill/>
        </p:spPr>
        <p:txBody>
          <a:bodyPr wrap="square" rtlCol="0">
            <a:spAutoFit/>
          </a:bodyPr>
          <a:lstStyle/>
          <a:p>
            <a:r>
              <a:rPr lang="en-GB" dirty="0" smtClean="0"/>
              <a:t>Slides Frank</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Week 43 overview</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3</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31/10/2011</a:t>
            </a:r>
            <a:endParaRPr lang="en-US"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735010" y="2913665"/>
            <a:ext cx="8229600" cy="3395735"/>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755470" y="710156"/>
            <a:ext cx="7345020" cy="2214774"/>
          </a:xfrm>
          <a:prstGeom prst="rect">
            <a:avLst/>
          </a:prstGeom>
          <a:noFill/>
          <a:ln w="9525">
            <a:noFill/>
            <a:miter lim="800000"/>
            <a:headEnd/>
            <a:tailEnd/>
          </a:ln>
        </p:spPr>
      </p:pic>
      <p:sp>
        <p:nvSpPr>
          <p:cNvPr id="11" name="TextBox 10"/>
          <p:cNvSpPr txBox="1"/>
          <p:nvPr/>
        </p:nvSpPr>
        <p:spPr>
          <a:xfrm>
            <a:off x="-756740" y="1916790"/>
            <a:ext cx="2232310" cy="400110"/>
          </a:xfrm>
          <a:prstGeom prst="rect">
            <a:avLst/>
          </a:prstGeom>
          <a:noFill/>
        </p:spPr>
        <p:txBody>
          <a:bodyPr wrap="square" rtlCol="0">
            <a:spAutoFit/>
          </a:bodyPr>
          <a:lstStyle/>
          <a:p>
            <a:r>
              <a:rPr lang="en-GB" dirty="0" smtClean="0">
                <a:solidFill>
                  <a:schemeClr val="bg2">
                    <a:lumMod val="60000"/>
                    <a:lumOff val="40000"/>
                  </a:schemeClr>
                </a:solidFill>
              </a:rPr>
              <a:t>BCTs</a:t>
            </a:r>
            <a:endParaRPr lang="en-GB" dirty="0">
              <a:solidFill>
                <a:schemeClr val="bg2">
                  <a:lumMod val="60000"/>
                  <a:lumOff val="40000"/>
                </a:schemeClr>
              </a:solidFill>
            </a:endParaRPr>
          </a:p>
        </p:txBody>
      </p:sp>
      <p:sp>
        <p:nvSpPr>
          <p:cNvPr id="12" name="TextBox 11"/>
          <p:cNvSpPr txBox="1"/>
          <p:nvPr/>
        </p:nvSpPr>
        <p:spPr>
          <a:xfrm>
            <a:off x="-684730" y="4109040"/>
            <a:ext cx="2232310" cy="400110"/>
          </a:xfrm>
          <a:prstGeom prst="rect">
            <a:avLst/>
          </a:prstGeom>
          <a:noFill/>
        </p:spPr>
        <p:txBody>
          <a:bodyPr wrap="square" rtlCol="0">
            <a:spAutoFit/>
          </a:bodyPr>
          <a:lstStyle/>
          <a:p>
            <a:r>
              <a:rPr lang="en-GB" dirty="0" err="1" smtClean="0">
                <a:solidFill>
                  <a:schemeClr val="bg2">
                    <a:lumMod val="60000"/>
                    <a:lumOff val="40000"/>
                  </a:schemeClr>
                </a:solidFill>
              </a:rPr>
              <a:t>Lumi’s</a:t>
            </a:r>
            <a:endParaRPr lang="en-GB" dirty="0">
              <a:solidFill>
                <a:schemeClr val="bg2">
                  <a:lumMod val="60000"/>
                  <a:lumOff val="40000"/>
                </a:schemeClr>
              </a:solidFill>
            </a:endParaRPr>
          </a:p>
        </p:txBody>
      </p:sp>
      <p:sp>
        <p:nvSpPr>
          <p:cNvPr id="13" name="TextBox 12"/>
          <p:cNvSpPr txBox="1"/>
          <p:nvPr/>
        </p:nvSpPr>
        <p:spPr>
          <a:xfrm>
            <a:off x="35370" y="764630"/>
            <a:ext cx="2232310" cy="400110"/>
          </a:xfrm>
          <a:prstGeom prst="rect">
            <a:avLst/>
          </a:prstGeom>
          <a:noFill/>
        </p:spPr>
        <p:txBody>
          <a:bodyPr wrap="square" rtlCol="0">
            <a:spAutoFit/>
          </a:bodyPr>
          <a:lstStyle/>
          <a:p>
            <a:r>
              <a:rPr lang="en-GB" dirty="0" smtClean="0">
                <a:solidFill>
                  <a:srgbClr val="FFFF00"/>
                </a:solidFill>
              </a:rPr>
              <a:t>2e14</a:t>
            </a:r>
            <a:endParaRPr lang="en-GB" dirty="0">
              <a:solidFill>
                <a:srgbClr val="FFFF00"/>
              </a:solidFill>
            </a:endParaRPr>
          </a:p>
        </p:txBody>
      </p:sp>
      <p:sp>
        <p:nvSpPr>
          <p:cNvPr id="14" name="TextBox 13"/>
          <p:cNvSpPr txBox="1"/>
          <p:nvPr/>
        </p:nvSpPr>
        <p:spPr>
          <a:xfrm>
            <a:off x="251400" y="3068950"/>
            <a:ext cx="3384470" cy="400110"/>
          </a:xfrm>
          <a:prstGeom prst="rect">
            <a:avLst/>
          </a:prstGeom>
          <a:noFill/>
        </p:spPr>
        <p:txBody>
          <a:bodyPr wrap="square" rtlCol="0">
            <a:spAutoFit/>
          </a:bodyPr>
          <a:lstStyle/>
          <a:p>
            <a:r>
              <a:rPr lang="en-GB" dirty="0" smtClean="0">
                <a:solidFill>
                  <a:srgbClr val="FFFF00"/>
                </a:solidFill>
              </a:rPr>
              <a:t>8e30 cm-2s-1 </a:t>
            </a:r>
            <a:r>
              <a:rPr lang="en-GB" dirty="0" smtClean="0">
                <a:solidFill>
                  <a:srgbClr val="FFFF00"/>
                </a:solidFill>
              </a:rPr>
              <a:t>(Alice)</a:t>
            </a:r>
            <a:endParaRPr lang="en-GB" dirty="0">
              <a:solidFill>
                <a:srgbClr val="FFFF00"/>
              </a:solidFill>
            </a:endParaRPr>
          </a:p>
        </p:txBody>
      </p:sp>
      <p:sp>
        <p:nvSpPr>
          <p:cNvPr id="15" name="TextBox 14"/>
          <p:cNvSpPr txBox="1"/>
          <p:nvPr/>
        </p:nvSpPr>
        <p:spPr>
          <a:xfrm>
            <a:off x="5796170" y="3100900"/>
            <a:ext cx="3312460" cy="707886"/>
          </a:xfrm>
          <a:prstGeom prst="rect">
            <a:avLst/>
          </a:prstGeom>
          <a:noFill/>
        </p:spPr>
        <p:txBody>
          <a:bodyPr wrap="square" rtlCol="0">
            <a:spAutoFit/>
          </a:bodyPr>
          <a:lstStyle/>
          <a:p>
            <a:r>
              <a:rPr lang="en-GB" dirty="0" smtClean="0">
                <a:solidFill>
                  <a:srgbClr val="FFFF00"/>
                </a:solidFill>
              </a:rPr>
              <a:t> (ATLAS, CMS) 4000</a:t>
            </a:r>
            <a:br>
              <a:rPr lang="en-GB" dirty="0" smtClean="0">
                <a:solidFill>
                  <a:srgbClr val="FFFF00"/>
                </a:solidFill>
              </a:rPr>
            </a:br>
            <a:endParaRPr lang="en-GB" dirty="0">
              <a:solidFill>
                <a:srgbClr val="FFFF00"/>
              </a:solidFill>
            </a:endParaRPr>
          </a:p>
        </p:txBody>
      </p:sp>
      <p:cxnSp>
        <p:nvCxnSpPr>
          <p:cNvPr id="17" name="Straight Arrow Connector 16"/>
          <p:cNvCxnSpPr/>
          <p:nvPr/>
        </p:nvCxnSpPr>
        <p:spPr bwMode="auto">
          <a:xfrm>
            <a:off x="2843760" y="4509150"/>
            <a:ext cx="504070" cy="144020"/>
          </a:xfrm>
          <a:prstGeom prst="straightConnector1">
            <a:avLst/>
          </a:prstGeom>
          <a:solidFill>
            <a:schemeClr val="accent1"/>
          </a:solidFill>
          <a:ln w="25400" cap="sq" cmpd="sng" algn="ctr">
            <a:solidFill>
              <a:srgbClr val="FFFF00"/>
            </a:solidFill>
            <a:prstDash val="solid"/>
            <a:round/>
            <a:headEnd type="none" w="med" len="med"/>
            <a:tailEnd type="arrow"/>
          </a:ln>
          <a:effectLst/>
        </p:spPr>
      </p:cxnSp>
      <p:sp>
        <p:nvSpPr>
          <p:cNvPr id="18" name="TextBox 17"/>
          <p:cNvSpPr txBox="1"/>
          <p:nvPr/>
        </p:nvSpPr>
        <p:spPr>
          <a:xfrm>
            <a:off x="1835620" y="4293120"/>
            <a:ext cx="1152160" cy="707886"/>
          </a:xfrm>
          <a:prstGeom prst="rect">
            <a:avLst/>
          </a:prstGeom>
          <a:noFill/>
        </p:spPr>
        <p:txBody>
          <a:bodyPr wrap="square" rtlCol="0">
            <a:spAutoFit/>
          </a:bodyPr>
          <a:lstStyle/>
          <a:p>
            <a:r>
              <a:rPr lang="en-GB" dirty="0" err="1" smtClean="0">
                <a:solidFill>
                  <a:srgbClr val="FFFF00"/>
                </a:solidFill>
              </a:rPr>
              <a:t>LHCb</a:t>
            </a:r>
            <a:r>
              <a:rPr lang="en-GB" dirty="0" smtClean="0">
                <a:solidFill>
                  <a:srgbClr val="FFFF00"/>
                </a:solidFill>
              </a:rPr>
              <a:t> @ 400</a:t>
            </a:r>
            <a:endParaRPr lang="en-GB" dirty="0">
              <a:solidFill>
                <a:srgbClr val="FFFF00"/>
              </a:solidFill>
            </a:endParaRPr>
          </a:p>
        </p:txBody>
      </p:sp>
      <p:sp>
        <p:nvSpPr>
          <p:cNvPr id="22" name="TextBox 21"/>
          <p:cNvSpPr txBox="1"/>
          <p:nvPr/>
        </p:nvSpPr>
        <p:spPr>
          <a:xfrm>
            <a:off x="1691600" y="1268700"/>
            <a:ext cx="1152160" cy="707886"/>
          </a:xfrm>
          <a:prstGeom prst="rect">
            <a:avLst/>
          </a:prstGeom>
          <a:noFill/>
        </p:spPr>
        <p:txBody>
          <a:bodyPr wrap="square" rtlCol="0">
            <a:spAutoFit/>
          </a:bodyPr>
          <a:lstStyle/>
          <a:p>
            <a:r>
              <a:rPr lang="en-GB" dirty="0" smtClean="0">
                <a:solidFill>
                  <a:srgbClr val="FFFF00"/>
                </a:solidFill>
              </a:rPr>
              <a:t>25 ns test</a:t>
            </a:r>
            <a:endParaRPr lang="en-GB" dirty="0">
              <a:solidFill>
                <a:srgbClr val="FFFF00"/>
              </a:solidFill>
            </a:endParaRPr>
          </a:p>
        </p:txBody>
      </p:sp>
      <p:sp>
        <p:nvSpPr>
          <p:cNvPr id="23" name="TextBox 22"/>
          <p:cNvSpPr txBox="1"/>
          <p:nvPr/>
        </p:nvSpPr>
        <p:spPr>
          <a:xfrm>
            <a:off x="2339690" y="1929004"/>
            <a:ext cx="1152160" cy="707886"/>
          </a:xfrm>
          <a:prstGeom prst="rect">
            <a:avLst/>
          </a:prstGeom>
          <a:noFill/>
        </p:spPr>
        <p:txBody>
          <a:bodyPr wrap="square" rtlCol="0">
            <a:spAutoFit/>
          </a:bodyPr>
          <a:lstStyle/>
          <a:p>
            <a:r>
              <a:rPr lang="en-GB" dirty="0" smtClean="0">
                <a:solidFill>
                  <a:srgbClr val="FFFF00"/>
                </a:solidFill>
              </a:rPr>
              <a:t>High pile-up</a:t>
            </a:r>
            <a:endParaRPr lang="en-GB" dirty="0">
              <a:solidFill>
                <a:srgbClr val="FFFF00"/>
              </a:solidFill>
            </a:endParaRPr>
          </a:p>
        </p:txBody>
      </p:sp>
      <p:sp>
        <p:nvSpPr>
          <p:cNvPr id="24" name="TextBox 23"/>
          <p:cNvSpPr txBox="1"/>
          <p:nvPr/>
        </p:nvSpPr>
        <p:spPr>
          <a:xfrm>
            <a:off x="3995920" y="1700760"/>
            <a:ext cx="1440200" cy="707886"/>
          </a:xfrm>
          <a:prstGeom prst="rect">
            <a:avLst/>
          </a:prstGeom>
          <a:noFill/>
        </p:spPr>
        <p:txBody>
          <a:bodyPr wrap="square" rtlCol="0">
            <a:spAutoFit/>
          </a:bodyPr>
          <a:lstStyle/>
          <a:p>
            <a:r>
              <a:rPr lang="en-GB" dirty="0" err="1" smtClean="0">
                <a:solidFill>
                  <a:srgbClr val="FFFF00"/>
                </a:solidFill>
              </a:rPr>
              <a:t>Enh</a:t>
            </a:r>
            <a:r>
              <a:rPr lang="en-GB" dirty="0" smtClean="0">
                <a:solidFill>
                  <a:srgbClr val="FFFF00"/>
                </a:solidFill>
              </a:rPr>
              <a:t>.</a:t>
            </a:r>
            <a:br>
              <a:rPr lang="en-GB" dirty="0" smtClean="0">
                <a:solidFill>
                  <a:srgbClr val="FFFF00"/>
                </a:solidFill>
              </a:rPr>
            </a:br>
            <a:r>
              <a:rPr lang="en-GB" dirty="0" smtClean="0">
                <a:solidFill>
                  <a:srgbClr val="FFFF00"/>
                </a:solidFill>
              </a:rPr>
              <a:t>satellites</a:t>
            </a:r>
            <a:endParaRPr lang="en-GB" dirty="0">
              <a:solidFill>
                <a:srgbClr val="FFFF00"/>
              </a:solidFill>
            </a:endParaRPr>
          </a:p>
        </p:txBody>
      </p:sp>
      <p:sp>
        <p:nvSpPr>
          <p:cNvPr id="26" name="TextBox 25"/>
          <p:cNvSpPr txBox="1"/>
          <p:nvPr/>
        </p:nvSpPr>
        <p:spPr>
          <a:xfrm>
            <a:off x="3203810" y="980660"/>
            <a:ext cx="1152160" cy="707886"/>
          </a:xfrm>
          <a:prstGeom prst="rect">
            <a:avLst/>
          </a:prstGeom>
          <a:noFill/>
        </p:spPr>
        <p:txBody>
          <a:bodyPr wrap="square" rtlCol="0">
            <a:spAutoFit/>
          </a:bodyPr>
          <a:lstStyle/>
          <a:p>
            <a:r>
              <a:rPr lang="en-GB" dirty="0" err="1" smtClean="0">
                <a:solidFill>
                  <a:srgbClr val="FFFF00"/>
                </a:solidFill>
              </a:rPr>
              <a:t>Cryo</a:t>
            </a:r>
            <a:r>
              <a:rPr lang="en-GB" dirty="0" smtClean="0">
                <a:solidFill>
                  <a:srgbClr val="FFFF00"/>
                </a:solidFill>
              </a:rPr>
              <a:t/>
            </a:r>
            <a:br>
              <a:rPr lang="en-GB" dirty="0" smtClean="0">
                <a:solidFill>
                  <a:srgbClr val="FFFF00"/>
                </a:solidFill>
              </a:rPr>
            </a:br>
            <a:r>
              <a:rPr lang="en-GB" dirty="0" smtClean="0">
                <a:solidFill>
                  <a:srgbClr val="FFFF00"/>
                </a:solidFill>
              </a:rPr>
              <a:t>BPMs</a:t>
            </a:r>
            <a:endParaRPr lang="en-GB" dirty="0">
              <a:solidFill>
                <a:srgbClr val="FFFF00"/>
              </a:solidFill>
            </a:endParaRPr>
          </a:p>
        </p:txBody>
      </p:sp>
      <p:sp>
        <p:nvSpPr>
          <p:cNvPr id="27" name="TextBox 26"/>
          <p:cNvSpPr txBox="1"/>
          <p:nvPr/>
        </p:nvSpPr>
        <p:spPr>
          <a:xfrm>
            <a:off x="5220090" y="908650"/>
            <a:ext cx="2088290" cy="1631216"/>
          </a:xfrm>
          <a:prstGeom prst="rect">
            <a:avLst/>
          </a:prstGeom>
          <a:noFill/>
        </p:spPr>
        <p:txBody>
          <a:bodyPr wrap="square" rtlCol="0">
            <a:spAutoFit/>
          </a:bodyPr>
          <a:lstStyle/>
          <a:p>
            <a:r>
              <a:rPr lang="en-GB" dirty="0" smtClean="0">
                <a:solidFill>
                  <a:srgbClr val="FFFF00"/>
                </a:solidFill>
              </a:rPr>
              <a:t>Lost </a:t>
            </a:r>
            <a:r>
              <a:rPr lang="en-GB" dirty="0" err="1" smtClean="0">
                <a:solidFill>
                  <a:srgbClr val="FFFF00"/>
                </a:solidFill>
              </a:rPr>
              <a:t>Cryo</a:t>
            </a:r>
            <a:r>
              <a:rPr lang="en-GB" dirty="0" smtClean="0">
                <a:solidFill>
                  <a:srgbClr val="FFFF00"/>
                </a:solidFill>
              </a:rPr>
              <a:t/>
            </a:r>
            <a:br>
              <a:rPr lang="en-GB" dirty="0" smtClean="0">
                <a:solidFill>
                  <a:srgbClr val="FFFF00"/>
                </a:solidFill>
              </a:rPr>
            </a:br>
            <a:r>
              <a:rPr lang="en-GB" dirty="0" smtClean="0">
                <a:solidFill>
                  <a:srgbClr val="FFFF00"/>
                </a:solidFill>
              </a:rPr>
              <a:t>IP2 squeeze</a:t>
            </a:r>
            <a:br>
              <a:rPr lang="en-GB" dirty="0" smtClean="0">
                <a:solidFill>
                  <a:srgbClr val="FFFF00"/>
                </a:solidFill>
              </a:rPr>
            </a:br>
            <a:r>
              <a:rPr lang="en-GB" dirty="0" smtClean="0">
                <a:solidFill>
                  <a:srgbClr val="FFFF00"/>
                </a:solidFill>
              </a:rPr>
              <a:t>Transformer-&gt; </a:t>
            </a:r>
            <a:r>
              <a:rPr lang="en-GB" dirty="0" err="1" smtClean="0">
                <a:solidFill>
                  <a:srgbClr val="FFFF00"/>
                </a:solidFill>
              </a:rPr>
              <a:t>Cryo</a:t>
            </a:r>
            <a:r>
              <a:rPr lang="en-GB" dirty="0" smtClean="0">
                <a:solidFill>
                  <a:srgbClr val="FFFF00"/>
                </a:solidFill>
              </a:rPr>
              <a:t/>
            </a:r>
            <a:br>
              <a:rPr lang="en-GB" dirty="0" smtClean="0">
                <a:solidFill>
                  <a:srgbClr val="FFFF00"/>
                </a:solidFill>
              </a:rPr>
            </a:br>
            <a:r>
              <a:rPr lang="en-GB" dirty="0" smtClean="0">
                <a:solidFill>
                  <a:srgbClr val="FFFF00"/>
                </a:solidFill>
              </a:rPr>
              <a:t>IP2 Squeeze</a:t>
            </a:r>
            <a:endParaRPr lang="en-GB"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Physics fills</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4</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31/10/2011</a:t>
            </a:r>
            <a:endParaRPr lang="en-US" dirty="0"/>
          </a:p>
        </p:txBody>
      </p:sp>
      <p:graphicFrame>
        <p:nvGraphicFramePr>
          <p:cNvPr id="7" name="Table 6"/>
          <p:cNvGraphicFramePr>
            <a:graphicFrameLocks noGrp="1"/>
          </p:cNvGraphicFramePr>
          <p:nvPr/>
        </p:nvGraphicFramePr>
        <p:xfrm>
          <a:off x="323410" y="840602"/>
          <a:ext cx="8497180" cy="5324778"/>
        </p:xfrm>
        <a:graphic>
          <a:graphicData uri="http://schemas.openxmlformats.org/drawingml/2006/table">
            <a:tbl>
              <a:tblPr firstRow="1" bandRow="1">
                <a:tableStyleId>{5C22544A-7EE6-4342-B048-85BDC9FD1C3A}</a:tableStyleId>
              </a:tblPr>
              <a:tblGrid>
                <a:gridCol w="1296180"/>
                <a:gridCol w="1368190"/>
                <a:gridCol w="1656230"/>
                <a:gridCol w="1368190"/>
                <a:gridCol w="2808390"/>
              </a:tblGrid>
              <a:tr h="792110">
                <a:tc>
                  <a:txBody>
                    <a:bodyPr/>
                    <a:lstStyle/>
                    <a:p>
                      <a:r>
                        <a:rPr lang="en-GB" dirty="0" smtClean="0"/>
                        <a:t>Fill #</a:t>
                      </a:r>
                      <a:endParaRPr lang="en-GB" dirty="0"/>
                    </a:p>
                  </a:txBody>
                  <a:tcPr/>
                </a:tc>
                <a:tc>
                  <a:txBody>
                    <a:bodyPr/>
                    <a:lstStyle/>
                    <a:p>
                      <a:r>
                        <a:rPr lang="en-GB" dirty="0" smtClean="0"/>
                        <a:t>Length</a:t>
                      </a:r>
                      <a:endParaRPr lang="en-GB" dirty="0"/>
                    </a:p>
                  </a:txBody>
                  <a:tcPr/>
                </a:tc>
                <a:tc>
                  <a:txBody>
                    <a:bodyPr/>
                    <a:lstStyle/>
                    <a:p>
                      <a:r>
                        <a:rPr lang="en-GB" dirty="0" smtClean="0"/>
                        <a:t>Peak </a:t>
                      </a:r>
                      <a:r>
                        <a:rPr lang="en-GB" dirty="0" err="1" smtClean="0"/>
                        <a:t>lumi</a:t>
                      </a:r>
                      <a:endParaRPr lang="en-GB" dirty="0" smtClean="0"/>
                    </a:p>
                    <a:p>
                      <a:r>
                        <a:rPr lang="en-GB" dirty="0" smtClean="0"/>
                        <a:t>[e33</a:t>
                      </a:r>
                      <a:r>
                        <a:rPr lang="en-GB" baseline="0" dirty="0" smtClean="0"/>
                        <a:t> cm-2s-1]</a:t>
                      </a:r>
                      <a:endParaRPr lang="en-GB" dirty="0"/>
                    </a:p>
                  </a:txBody>
                  <a:tcPr/>
                </a:tc>
                <a:tc>
                  <a:txBody>
                    <a:bodyPr/>
                    <a:lstStyle/>
                    <a:p>
                      <a:r>
                        <a:rPr lang="en-GB" dirty="0" smtClean="0"/>
                        <a:t>Integrated </a:t>
                      </a:r>
                      <a:r>
                        <a:rPr lang="en-GB" dirty="0" err="1" smtClean="0"/>
                        <a:t>lumi</a:t>
                      </a:r>
                      <a:r>
                        <a:rPr lang="en-GB" dirty="0" smtClean="0"/>
                        <a:t> [pb-1]</a:t>
                      </a:r>
                      <a:endParaRPr lang="en-GB" dirty="0"/>
                    </a:p>
                  </a:txBody>
                  <a:tcPr/>
                </a:tc>
                <a:tc>
                  <a:txBody>
                    <a:bodyPr/>
                    <a:lstStyle/>
                    <a:p>
                      <a:r>
                        <a:rPr lang="en-GB" dirty="0" smtClean="0"/>
                        <a:t>Reason for dump</a:t>
                      </a:r>
                      <a:endParaRPr lang="en-GB" dirty="0"/>
                    </a:p>
                  </a:txBody>
                  <a:tcPr/>
                </a:tc>
              </a:tr>
              <a:tr h="464644">
                <a:tc>
                  <a:txBody>
                    <a:bodyPr/>
                    <a:lstStyle/>
                    <a:p>
                      <a:pPr algn="ctr"/>
                      <a:r>
                        <a:rPr lang="en-GB" dirty="0" smtClean="0"/>
                        <a:t>2267</a:t>
                      </a:r>
                      <a:endParaRPr lang="en-GB" dirty="0"/>
                    </a:p>
                  </a:txBody>
                  <a:tcPr/>
                </a:tc>
                <a:tc>
                  <a:txBody>
                    <a:bodyPr/>
                    <a:lstStyle/>
                    <a:p>
                      <a:pPr algn="ctr"/>
                      <a:r>
                        <a:rPr lang="en-GB" dirty="0" smtClean="0"/>
                        <a:t>4h12min</a:t>
                      </a:r>
                      <a:endParaRPr lang="en-GB" dirty="0"/>
                    </a:p>
                  </a:txBody>
                  <a:tcPr/>
                </a:tc>
                <a:tc>
                  <a:txBody>
                    <a:bodyPr/>
                    <a:lstStyle/>
                    <a:p>
                      <a:pPr algn="ctr"/>
                      <a:r>
                        <a:rPr lang="en-GB" dirty="0" smtClean="0"/>
                        <a:t>3.5</a:t>
                      </a:r>
                      <a:endParaRPr lang="en-GB" dirty="0"/>
                    </a:p>
                  </a:txBody>
                  <a:tcPr/>
                </a:tc>
                <a:tc>
                  <a:txBody>
                    <a:bodyPr/>
                    <a:lstStyle/>
                    <a:p>
                      <a:pPr algn="ctr"/>
                      <a:r>
                        <a:rPr lang="en-GB" dirty="0" smtClean="0"/>
                        <a:t>46</a:t>
                      </a:r>
                      <a:r>
                        <a:rPr lang="en-GB" baseline="0" dirty="0" smtClean="0"/>
                        <a:t> .3</a:t>
                      </a:r>
                      <a:endParaRPr lang="en-GB" dirty="0"/>
                    </a:p>
                  </a:txBody>
                  <a:tcPr/>
                </a:tc>
                <a:tc>
                  <a:txBody>
                    <a:bodyPr/>
                    <a:lstStyle/>
                    <a:p>
                      <a:r>
                        <a:rPr lang="en-GB" dirty="0" smtClean="0">
                          <a:solidFill>
                            <a:srgbClr val="FF0000"/>
                          </a:solidFill>
                        </a:rPr>
                        <a:t>Operator dump</a:t>
                      </a:r>
                      <a:endParaRPr lang="en-GB" dirty="0">
                        <a:solidFill>
                          <a:srgbClr val="FF0000"/>
                        </a:solidFill>
                      </a:endParaRPr>
                    </a:p>
                  </a:txBody>
                  <a:tcPr/>
                </a:tc>
              </a:tr>
              <a:tr h="464644">
                <a:tc>
                  <a:txBody>
                    <a:bodyPr/>
                    <a:lstStyle/>
                    <a:p>
                      <a:pPr algn="ctr"/>
                      <a:r>
                        <a:rPr lang="en-GB" dirty="0" smtClean="0"/>
                        <a:t>2266</a:t>
                      </a:r>
                      <a:endParaRPr lang="en-GB" dirty="0"/>
                    </a:p>
                  </a:txBody>
                  <a:tcPr/>
                </a:tc>
                <a:tc>
                  <a:txBody>
                    <a:bodyPr/>
                    <a:lstStyle/>
                    <a:p>
                      <a:pPr algn="ctr"/>
                      <a:r>
                        <a:rPr lang="en-GB" dirty="0" smtClean="0"/>
                        <a:t>2h22min</a:t>
                      </a:r>
                      <a:endParaRPr lang="en-GB" dirty="0"/>
                    </a:p>
                  </a:txBody>
                  <a:tcPr/>
                </a:tc>
                <a:tc>
                  <a:txBody>
                    <a:bodyPr/>
                    <a:lstStyle/>
                    <a:p>
                      <a:pPr algn="ctr"/>
                      <a:r>
                        <a:rPr lang="en-GB" dirty="0" smtClean="0"/>
                        <a:t>3.5</a:t>
                      </a:r>
                      <a:endParaRPr lang="en-GB" dirty="0"/>
                    </a:p>
                  </a:txBody>
                  <a:tcPr/>
                </a:tc>
                <a:tc>
                  <a:txBody>
                    <a:bodyPr/>
                    <a:lstStyle/>
                    <a:p>
                      <a:pPr algn="ctr"/>
                      <a:r>
                        <a:rPr lang="en-GB" dirty="0" smtClean="0"/>
                        <a:t>26.5</a:t>
                      </a:r>
                      <a:endParaRPr lang="en-GB" dirty="0"/>
                    </a:p>
                  </a:txBody>
                  <a:tcPr/>
                </a:tc>
                <a:tc>
                  <a:txBody>
                    <a:bodyPr/>
                    <a:lstStyle/>
                    <a:p>
                      <a:r>
                        <a:rPr lang="en-GB" dirty="0" smtClean="0"/>
                        <a:t>BGI vacuum</a:t>
                      </a:r>
                      <a:endParaRPr lang="en-GB" dirty="0"/>
                    </a:p>
                  </a:txBody>
                  <a:tcPr/>
                </a:tc>
              </a:tr>
              <a:tr h="464644">
                <a:tc>
                  <a:txBody>
                    <a:bodyPr/>
                    <a:lstStyle/>
                    <a:p>
                      <a:pPr algn="ctr"/>
                      <a:r>
                        <a:rPr lang="en-GB" dirty="0" smtClean="0"/>
                        <a:t>2261</a:t>
                      </a:r>
                      <a:endParaRPr lang="en-GB" dirty="0"/>
                    </a:p>
                  </a:txBody>
                  <a:tcPr/>
                </a:tc>
                <a:tc>
                  <a:txBody>
                    <a:bodyPr/>
                    <a:lstStyle/>
                    <a:p>
                      <a:pPr algn="ctr"/>
                      <a:r>
                        <a:rPr lang="en-GB" dirty="0" smtClean="0"/>
                        <a:t>5h20min</a:t>
                      </a:r>
                      <a:endParaRPr lang="en-GB" dirty="0"/>
                    </a:p>
                  </a:txBody>
                  <a:tcPr/>
                </a:tc>
                <a:tc>
                  <a:txBody>
                    <a:bodyPr/>
                    <a:lstStyle/>
                    <a:p>
                      <a:pPr algn="ctr"/>
                      <a:r>
                        <a:rPr lang="en-GB" dirty="0" smtClean="0"/>
                        <a:t>3.3</a:t>
                      </a:r>
                      <a:endParaRPr lang="en-GB" dirty="0"/>
                    </a:p>
                  </a:txBody>
                  <a:tcPr/>
                </a:tc>
                <a:tc>
                  <a:txBody>
                    <a:bodyPr/>
                    <a:lstStyle/>
                    <a:p>
                      <a:pPr algn="ctr"/>
                      <a:r>
                        <a:rPr lang="en-GB" dirty="0" smtClean="0"/>
                        <a:t>50.5</a:t>
                      </a:r>
                      <a:endParaRPr lang="en-GB" dirty="0"/>
                    </a:p>
                  </a:txBody>
                  <a:tcPr/>
                </a:tc>
                <a:tc>
                  <a:txBody>
                    <a:bodyPr/>
                    <a:lstStyle/>
                    <a:p>
                      <a:r>
                        <a:rPr lang="en-GB" dirty="0" err="1" smtClean="0"/>
                        <a:t>Cryo</a:t>
                      </a:r>
                      <a:r>
                        <a:rPr lang="en-GB" baseline="0" dirty="0" smtClean="0"/>
                        <a:t> maintain MSR6</a:t>
                      </a:r>
                      <a:endParaRPr lang="en-GB" dirty="0"/>
                    </a:p>
                  </a:txBody>
                  <a:tcPr/>
                </a:tc>
              </a:tr>
              <a:tr h="464644">
                <a:tc>
                  <a:txBody>
                    <a:bodyPr/>
                    <a:lstStyle/>
                    <a:p>
                      <a:pPr algn="ctr"/>
                      <a:r>
                        <a:rPr lang="en-GB" dirty="0" smtClean="0"/>
                        <a:t>2258</a:t>
                      </a:r>
                      <a:endParaRPr lang="en-GB" dirty="0"/>
                    </a:p>
                  </a:txBody>
                  <a:tcPr/>
                </a:tc>
                <a:tc>
                  <a:txBody>
                    <a:bodyPr/>
                    <a:lstStyle/>
                    <a:p>
                      <a:pPr algn="ctr"/>
                      <a:r>
                        <a:rPr lang="en-GB" dirty="0" smtClean="0"/>
                        <a:t>1h02min</a:t>
                      </a:r>
                      <a:endParaRPr lang="en-GB" dirty="0"/>
                    </a:p>
                  </a:txBody>
                  <a:tcPr/>
                </a:tc>
                <a:tc>
                  <a:txBody>
                    <a:bodyPr/>
                    <a:lstStyle/>
                    <a:p>
                      <a:pPr algn="ctr"/>
                      <a:r>
                        <a:rPr lang="en-GB" dirty="0" smtClean="0"/>
                        <a:t>3.5</a:t>
                      </a:r>
                      <a:endParaRPr lang="en-GB" dirty="0"/>
                    </a:p>
                  </a:txBody>
                  <a:tcPr/>
                </a:tc>
                <a:tc>
                  <a:txBody>
                    <a:bodyPr/>
                    <a:lstStyle/>
                    <a:p>
                      <a:pPr algn="ctr"/>
                      <a:r>
                        <a:rPr lang="en-GB" dirty="0" smtClean="0"/>
                        <a:t>8.2</a:t>
                      </a:r>
                      <a:endParaRPr lang="en-GB" dirty="0"/>
                    </a:p>
                  </a:txBody>
                  <a:tcPr/>
                </a:tc>
                <a:tc>
                  <a:txBody>
                    <a:bodyPr/>
                    <a:lstStyle/>
                    <a:p>
                      <a:r>
                        <a:rPr lang="en-GB" dirty="0" smtClean="0"/>
                        <a:t>PC</a:t>
                      </a:r>
                      <a:r>
                        <a:rPr lang="en-GB" baseline="0" dirty="0" smtClean="0"/>
                        <a:t> dilution kicker LBDS</a:t>
                      </a:r>
                      <a:endParaRPr lang="en-GB" dirty="0"/>
                    </a:p>
                  </a:txBody>
                  <a:tcPr/>
                </a:tc>
              </a:tr>
              <a:tr h="464644">
                <a:tc>
                  <a:txBody>
                    <a:bodyPr/>
                    <a:lstStyle/>
                    <a:p>
                      <a:pPr algn="ctr"/>
                      <a:r>
                        <a:rPr lang="en-GB" dirty="0" smtClean="0"/>
                        <a:t>2256</a:t>
                      </a:r>
                      <a:endParaRPr lang="en-GB" dirty="0"/>
                    </a:p>
                  </a:txBody>
                  <a:tcPr/>
                </a:tc>
                <a:tc>
                  <a:txBody>
                    <a:bodyPr/>
                    <a:lstStyle/>
                    <a:p>
                      <a:pPr algn="ctr"/>
                      <a:r>
                        <a:rPr lang="en-GB" dirty="0" smtClean="0"/>
                        <a:t>0h09min</a:t>
                      </a:r>
                      <a:endParaRPr lang="en-GB" dirty="0"/>
                    </a:p>
                  </a:txBody>
                  <a:tcPr/>
                </a:tc>
                <a:tc>
                  <a:txBody>
                    <a:bodyPr/>
                    <a:lstStyle/>
                    <a:p>
                      <a:pPr algn="ctr"/>
                      <a:r>
                        <a:rPr lang="en-GB" dirty="0" smtClean="0"/>
                        <a:t>3.6</a:t>
                      </a:r>
                      <a:endParaRPr lang="en-GB" dirty="0"/>
                    </a:p>
                  </a:txBody>
                  <a:tcPr/>
                </a:tc>
                <a:tc>
                  <a:txBody>
                    <a:bodyPr/>
                    <a:lstStyle/>
                    <a:p>
                      <a:pPr algn="ctr"/>
                      <a:r>
                        <a:rPr lang="en-GB" dirty="0" smtClean="0"/>
                        <a:t>1.8</a:t>
                      </a:r>
                      <a:endParaRPr lang="en-GB" dirty="0"/>
                    </a:p>
                  </a:txBody>
                  <a:tcPr/>
                </a:tc>
                <a:tc>
                  <a:txBody>
                    <a:bodyPr/>
                    <a:lstStyle/>
                    <a:p>
                      <a:r>
                        <a:rPr lang="en-GB" dirty="0" smtClean="0"/>
                        <a:t>PC,</a:t>
                      </a:r>
                      <a:r>
                        <a:rPr lang="en-GB" baseline="0" dirty="0" smtClean="0"/>
                        <a:t> </a:t>
                      </a:r>
                      <a:r>
                        <a:rPr lang="en-US" dirty="0" smtClean="0"/>
                        <a:t>RCS.A34B1 </a:t>
                      </a:r>
                      <a:endParaRPr lang="en-GB" dirty="0"/>
                    </a:p>
                  </a:txBody>
                  <a:tcPr/>
                </a:tc>
              </a:tr>
              <a:tr h="464644">
                <a:tc>
                  <a:txBody>
                    <a:bodyPr/>
                    <a:lstStyle/>
                    <a:p>
                      <a:pPr algn="ctr"/>
                      <a:r>
                        <a:rPr lang="en-GB" dirty="0" smtClean="0"/>
                        <a:t>2254</a:t>
                      </a:r>
                      <a:endParaRPr lang="en-GB" dirty="0"/>
                    </a:p>
                  </a:txBody>
                  <a:tcPr/>
                </a:tc>
                <a:tc>
                  <a:txBody>
                    <a:bodyPr/>
                    <a:lstStyle/>
                    <a:p>
                      <a:pPr algn="ctr"/>
                      <a:r>
                        <a:rPr lang="en-GB" dirty="0" smtClean="0"/>
                        <a:t>3h11min</a:t>
                      </a:r>
                      <a:endParaRPr lang="en-GB" dirty="0"/>
                    </a:p>
                  </a:txBody>
                  <a:tcPr/>
                </a:tc>
                <a:tc>
                  <a:txBody>
                    <a:bodyPr/>
                    <a:lstStyle/>
                    <a:p>
                      <a:pPr algn="ctr"/>
                      <a:r>
                        <a:rPr lang="en-GB" dirty="0" smtClean="0"/>
                        <a:t>3.5</a:t>
                      </a:r>
                      <a:endParaRPr lang="en-GB" dirty="0"/>
                    </a:p>
                  </a:txBody>
                  <a:tcPr/>
                </a:tc>
                <a:tc>
                  <a:txBody>
                    <a:bodyPr/>
                    <a:lstStyle/>
                    <a:p>
                      <a:pPr algn="ctr"/>
                      <a:r>
                        <a:rPr lang="en-GB" dirty="0" smtClean="0"/>
                        <a:t>34</a:t>
                      </a:r>
                      <a:endParaRPr lang="en-GB" dirty="0"/>
                    </a:p>
                  </a:txBody>
                  <a:tcPr/>
                </a:tc>
                <a:tc>
                  <a:txBody>
                    <a:bodyPr/>
                    <a:lstStyle/>
                    <a:p>
                      <a:r>
                        <a:rPr lang="en-GB" dirty="0" err="1" smtClean="0"/>
                        <a:t>Cryo</a:t>
                      </a:r>
                      <a:r>
                        <a:rPr lang="en-GB" dirty="0" smtClean="0"/>
                        <a:t>, sector 12, most likely SEE</a:t>
                      </a:r>
                      <a:endParaRPr lang="en-GB" dirty="0"/>
                    </a:p>
                  </a:txBody>
                  <a:tcPr/>
                </a:tc>
              </a:tr>
              <a:tr h="464644">
                <a:tc>
                  <a:txBody>
                    <a:bodyPr/>
                    <a:lstStyle/>
                    <a:p>
                      <a:pPr algn="ctr"/>
                      <a:r>
                        <a:rPr lang="en-GB" dirty="0" smtClean="0"/>
                        <a:t>2252</a:t>
                      </a:r>
                      <a:endParaRPr lang="en-GB" dirty="0"/>
                    </a:p>
                  </a:txBody>
                  <a:tcPr/>
                </a:tc>
                <a:tc>
                  <a:txBody>
                    <a:bodyPr/>
                    <a:lstStyle/>
                    <a:p>
                      <a:pPr algn="ctr"/>
                      <a:r>
                        <a:rPr lang="en-GB" dirty="0" smtClean="0"/>
                        <a:t>3h16min</a:t>
                      </a:r>
                      <a:endParaRPr lang="en-GB" dirty="0"/>
                    </a:p>
                  </a:txBody>
                  <a:tcPr/>
                </a:tc>
                <a:tc>
                  <a:txBody>
                    <a:bodyPr/>
                    <a:lstStyle/>
                    <a:p>
                      <a:pPr algn="ctr"/>
                      <a:r>
                        <a:rPr lang="en-GB" dirty="0" smtClean="0"/>
                        <a:t>0.05</a:t>
                      </a:r>
                      <a:endParaRPr lang="en-GB" dirty="0"/>
                    </a:p>
                  </a:txBody>
                  <a:tcPr/>
                </a:tc>
                <a:tc>
                  <a:txBody>
                    <a:bodyPr/>
                    <a:lstStyle/>
                    <a:p>
                      <a:pPr algn="ctr"/>
                      <a:r>
                        <a:rPr lang="en-GB" dirty="0" smtClean="0"/>
                        <a:t>0.4</a:t>
                      </a:r>
                      <a:endParaRPr lang="en-GB" dirty="0"/>
                    </a:p>
                  </a:txBody>
                  <a:tcPr/>
                </a:tc>
                <a:tc>
                  <a:txBody>
                    <a:bodyPr/>
                    <a:lstStyle/>
                    <a:p>
                      <a:r>
                        <a:rPr lang="en-GB" dirty="0" smtClean="0"/>
                        <a:t>Operator,</a:t>
                      </a:r>
                      <a:r>
                        <a:rPr lang="en-GB" baseline="0" dirty="0" smtClean="0"/>
                        <a:t> end of high pile-up</a:t>
                      </a:r>
                      <a:endParaRPr lang="en-GB" dirty="0"/>
                    </a:p>
                  </a:txBody>
                  <a:tcPr/>
                </a:tc>
              </a:tr>
              <a:tr h="464644">
                <a:tc>
                  <a:txBody>
                    <a:bodyPr/>
                    <a:lstStyle/>
                    <a:p>
                      <a:pPr algn="ctr"/>
                      <a:r>
                        <a:rPr lang="en-GB" dirty="0" smtClean="0"/>
                        <a:t>2242</a:t>
                      </a:r>
                      <a:endParaRPr lang="en-GB" dirty="0"/>
                    </a:p>
                  </a:txBody>
                  <a:tcPr/>
                </a:tc>
                <a:tc>
                  <a:txBody>
                    <a:bodyPr/>
                    <a:lstStyle/>
                    <a:p>
                      <a:pPr algn="ctr"/>
                      <a:r>
                        <a:rPr lang="en-GB" dirty="0" smtClean="0"/>
                        <a:t>10h26min</a:t>
                      </a:r>
                      <a:endParaRPr lang="en-GB" dirty="0"/>
                    </a:p>
                  </a:txBody>
                  <a:tcPr/>
                </a:tc>
                <a:tc>
                  <a:txBody>
                    <a:bodyPr/>
                    <a:lstStyle/>
                    <a:p>
                      <a:pPr algn="ctr"/>
                      <a:r>
                        <a:rPr lang="en-GB" dirty="0" smtClean="0"/>
                        <a:t>3.5</a:t>
                      </a:r>
                      <a:endParaRPr lang="en-GB" dirty="0"/>
                    </a:p>
                  </a:txBody>
                  <a:tcPr/>
                </a:tc>
                <a:tc>
                  <a:txBody>
                    <a:bodyPr/>
                    <a:lstStyle/>
                    <a:p>
                      <a:pPr algn="ctr"/>
                      <a:r>
                        <a:rPr lang="en-GB" dirty="0" smtClean="0"/>
                        <a:t>95</a:t>
                      </a:r>
                      <a:endParaRPr lang="en-GB" dirty="0"/>
                    </a:p>
                  </a:txBody>
                  <a:tcPr/>
                </a:tc>
                <a:tc>
                  <a:txBody>
                    <a:bodyPr/>
                    <a:lstStyle/>
                    <a:p>
                      <a:r>
                        <a:rPr lang="en-GB" dirty="0" smtClean="0"/>
                        <a:t>Trip RCBX</a:t>
                      </a:r>
                      <a:endParaRPr lang="en-GB" dirty="0"/>
                    </a:p>
                  </a:txBody>
                  <a:tcPr/>
                </a:tc>
              </a:tr>
              <a:tr h="464644">
                <a:tc>
                  <a:txBody>
                    <a:bodyPr/>
                    <a:lstStyle/>
                    <a:p>
                      <a:r>
                        <a:rPr lang="en-GB" dirty="0" smtClean="0"/>
                        <a:t>Total</a:t>
                      </a:r>
                      <a:endParaRPr lang="en-GB" dirty="0"/>
                    </a:p>
                  </a:txBody>
                  <a:tcPr>
                    <a:solidFill>
                      <a:srgbClr val="92D050"/>
                    </a:solidFill>
                  </a:tcPr>
                </a:tc>
                <a:tc>
                  <a:txBody>
                    <a:bodyPr/>
                    <a:lstStyle/>
                    <a:p>
                      <a:pPr algn="ctr"/>
                      <a:r>
                        <a:rPr lang="en-GB" dirty="0" smtClean="0"/>
                        <a:t>29h58min</a:t>
                      </a:r>
                      <a:endParaRPr lang="en-GB" dirty="0"/>
                    </a:p>
                  </a:txBody>
                  <a:tcPr>
                    <a:solidFill>
                      <a:srgbClr val="92D050"/>
                    </a:solidFill>
                  </a:tcPr>
                </a:tc>
                <a:tc>
                  <a:txBody>
                    <a:bodyPr/>
                    <a:lstStyle/>
                    <a:p>
                      <a:pPr algn="ctr"/>
                      <a:endParaRPr lang="en-GB" dirty="0"/>
                    </a:p>
                  </a:txBody>
                  <a:tcPr>
                    <a:solidFill>
                      <a:srgbClr val="92D050"/>
                    </a:solidFill>
                  </a:tcPr>
                </a:tc>
                <a:tc>
                  <a:txBody>
                    <a:bodyPr/>
                    <a:lstStyle/>
                    <a:p>
                      <a:pPr algn="ctr"/>
                      <a:r>
                        <a:rPr lang="en-GB" dirty="0" smtClean="0"/>
                        <a:t>216.4</a:t>
                      </a:r>
                    </a:p>
                  </a:txBody>
                  <a:tcPr>
                    <a:solidFill>
                      <a:srgbClr val="92D050"/>
                    </a:solidFill>
                  </a:tcPr>
                </a:tc>
                <a:tc>
                  <a:txBody>
                    <a:bodyPr/>
                    <a:lstStyle/>
                    <a:p>
                      <a:endParaRPr lang="en-GB"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Last physics fill</a:t>
            </a:r>
            <a:endParaRPr lang="en-GB" dirty="0"/>
          </a:p>
        </p:txBody>
      </p:sp>
      <p:sp>
        <p:nvSpPr>
          <p:cNvPr id="3" name="Content Placeholder 2"/>
          <p:cNvSpPr>
            <a:spLocks noGrp="1"/>
          </p:cNvSpPr>
          <p:nvPr>
            <p:ph idx="1"/>
          </p:nvPr>
        </p:nvSpPr>
        <p:spPr>
          <a:xfrm>
            <a:off x="457200" y="692620"/>
            <a:ext cx="8229600" cy="1871975"/>
          </a:xfrm>
        </p:spPr>
        <p:txBody>
          <a:bodyPr/>
          <a:lstStyle/>
          <a:p>
            <a:r>
              <a:rPr lang="en-US" sz="2000" dirty="0" smtClean="0"/>
              <a:t>The average bunch intensity was changing between </a:t>
            </a:r>
            <a:br>
              <a:rPr lang="en-US" sz="2000" dirty="0" smtClean="0"/>
            </a:br>
            <a:r>
              <a:rPr lang="en-US" sz="2000" dirty="0" smtClean="0"/>
              <a:t>1.43 and 1.5e+11 in the SPS.</a:t>
            </a:r>
          </a:p>
          <a:p>
            <a:r>
              <a:rPr lang="en-US" sz="2000" dirty="0" smtClean="0"/>
              <a:t>LHC vacuum has been fine for the last fills (not counting the BGI one) </a:t>
            </a:r>
          </a:p>
          <a:p>
            <a:r>
              <a:rPr lang="en-US" sz="2000" dirty="0" smtClean="0"/>
              <a:t>Enhanced satellites seem to work well</a:t>
            </a:r>
          </a:p>
          <a:p>
            <a:r>
              <a:rPr lang="en-US" sz="2000" dirty="0" smtClean="0"/>
              <a:t>To take into account for 2012</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r>
              <a:rPr lang="en-US" sz="2000" dirty="0" smtClean="0"/>
              <a:t>Just before last dump separated beams in ATLAS, (3sigma V, 1sigma H per beam)</a:t>
            </a:r>
            <a:r>
              <a:rPr lang="en-US" dirty="0" smtClean="0"/>
              <a:t/>
            </a:r>
            <a:br>
              <a:rPr lang="en-US" dirty="0" smtClean="0"/>
            </a:b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5</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31/10/2011</a:t>
            </a:r>
            <a:endParaRPr lang="en-US" dirty="0"/>
          </a:p>
        </p:txBody>
      </p:sp>
      <p:pic>
        <p:nvPicPr>
          <p:cNvPr id="9219" name="Picture 3"/>
          <p:cNvPicPr>
            <a:picLocks noChangeAspect="1" noChangeArrowheads="1"/>
          </p:cNvPicPr>
          <p:nvPr/>
        </p:nvPicPr>
        <p:blipFill>
          <a:blip r:embed="rId2" cstate="print"/>
          <a:srcRect/>
          <a:stretch>
            <a:fillRect/>
          </a:stretch>
        </p:blipFill>
        <p:spPr bwMode="auto">
          <a:xfrm>
            <a:off x="179390" y="2852920"/>
            <a:ext cx="8802478" cy="23661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Proton Physics 2011</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6</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31/10/2011</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5370" y="1204913"/>
            <a:ext cx="4903982" cy="3664288"/>
          </a:xfrm>
          <a:prstGeom prst="rect">
            <a:avLst/>
          </a:prstGeom>
          <a:noFill/>
          <a:ln w="9525">
            <a:noFill/>
            <a:miter lim="800000"/>
            <a:headEnd/>
            <a:tailEnd/>
          </a:ln>
        </p:spPr>
      </p:pic>
      <p:pic>
        <p:nvPicPr>
          <p:cNvPr id="3078" name="Picture 6"/>
          <p:cNvPicPr>
            <a:picLocks noChangeAspect="1" noChangeArrowheads="1"/>
          </p:cNvPicPr>
          <p:nvPr/>
        </p:nvPicPr>
        <p:blipFill>
          <a:blip r:embed="rId3" cstate="print"/>
          <a:srcRect/>
          <a:stretch>
            <a:fillRect/>
          </a:stretch>
        </p:blipFill>
        <p:spPr bwMode="auto">
          <a:xfrm>
            <a:off x="4791755" y="1624975"/>
            <a:ext cx="4388885" cy="324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CMS, Atlas &amp; </a:t>
            </a:r>
            <a:r>
              <a:rPr lang="en-GB" dirty="0" err="1" smtClean="0"/>
              <a:t>LHCb</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7</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31/10/2011</a:t>
            </a:r>
            <a:endParaRPr lang="en-US" dirty="0"/>
          </a:p>
        </p:txBody>
      </p:sp>
      <p:pic>
        <p:nvPicPr>
          <p:cNvPr id="7" name="Picture 4"/>
          <p:cNvPicPr>
            <a:picLocks noChangeAspect="1" noChangeArrowheads="1"/>
          </p:cNvPicPr>
          <p:nvPr/>
        </p:nvPicPr>
        <p:blipFill>
          <a:blip r:embed="rId2" cstate="print"/>
          <a:srcRect/>
          <a:stretch>
            <a:fillRect/>
          </a:stretch>
        </p:blipFill>
        <p:spPr bwMode="auto">
          <a:xfrm>
            <a:off x="395420" y="764630"/>
            <a:ext cx="3756118" cy="2588900"/>
          </a:xfrm>
          <a:prstGeom prst="rect">
            <a:avLst/>
          </a:prstGeom>
          <a:noFill/>
          <a:ln w="9525">
            <a:noFill/>
            <a:miter lim="800000"/>
            <a:headEnd/>
            <a:tailEnd/>
          </a:ln>
        </p:spPr>
      </p:pic>
      <p:pic>
        <p:nvPicPr>
          <p:cNvPr id="8" name="Picture 5"/>
          <p:cNvPicPr>
            <a:picLocks noChangeAspect="1" noChangeArrowheads="1"/>
          </p:cNvPicPr>
          <p:nvPr/>
        </p:nvPicPr>
        <p:blipFill>
          <a:blip r:embed="rId3" cstate="print"/>
          <a:srcRect/>
          <a:stretch>
            <a:fillRect/>
          </a:stretch>
        </p:blipFill>
        <p:spPr bwMode="auto">
          <a:xfrm>
            <a:off x="1403560" y="3284980"/>
            <a:ext cx="1562100" cy="1438275"/>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323410" y="5872395"/>
            <a:ext cx="8201025" cy="581025"/>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4499990" y="151126"/>
            <a:ext cx="3994982" cy="3133854"/>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4716020" y="3212970"/>
            <a:ext cx="3960550" cy="2505062"/>
          </a:xfrm>
          <a:prstGeom prst="rect">
            <a:avLst/>
          </a:prstGeom>
          <a:noFill/>
          <a:ln w="9525">
            <a:noFill/>
            <a:miter lim="800000"/>
            <a:headEnd/>
            <a:tailEnd/>
          </a:ln>
        </p:spPr>
      </p:pic>
      <p:sp>
        <p:nvSpPr>
          <p:cNvPr id="13" name="TextBox 12"/>
          <p:cNvSpPr txBox="1"/>
          <p:nvPr/>
        </p:nvSpPr>
        <p:spPr>
          <a:xfrm>
            <a:off x="323410" y="5445280"/>
            <a:ext cx="4392610" cy="400110"/>
          </a:xfrm>
          <a:prstGeom prst="rect">
            <a:avLst/>
          </a:prstGeom>
          <a:noFill/>
        </p:spPr>
        <p:txBody>
          <a:bodyPr wrap="square" rtlCol="0">
            <a:spAutoFit/>
          </a:bodyPr>
          <a:lstStyle/>
          <a:p>
            <a:r>
              <a:rPr lang="en-GB" dirty="0" smtClean="0"/>
              <a:t>CMS </a:t>
            </a:r>
            <a:r>
              <a:rPr lang="en-GB" b="1" dirty="0" smtClean="0">
                <a:solidFill>
                  <a:srgbClr val="FF0000"/>
                </a:solidFill>
              </a:rPr>
              <a:t>record</a:t>
            </a:r>
            <a:r>
              <a:rPr lang="en-GB" dirty="0" smtClean="0"/>
              <a:t> peak </a:t>
            </a:r>
            <a:r>
              <a:rPr lang="en-GB" dirty="0" err="1" smtClean="0"/>
              <a:t>lumi</a:t>
            </a:r>
            <a:r>
              <a:rPr lang="en-GB" dirty="0" smtClean="0"/>
              <a:t> this week:</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Alice – enhanced satellites</a:t>
            </a:r>
            <a:endParaRPr lang="en-GB" dirty="0"/>
          </a:p>
        </p:txBody>
      </p:sp>
      <p:sp>
        <p:nvSpPr>
          <p:cNvPr id="3" name="Content Placeholder 2"/>
          <p:cNvSpPr>
            <a:spLocks noGrp="1"/>
          </p:cNvSpPr>
          <p:nvPr>
            <p:ph idx="1"/>
          </p:nvPr>
        </p:nvSpPr>
        <p:spPr>
          <a:xfrm>
            <a:off x="467430" y="764630"/>
            <a:ext cx="8229600" cy="2448340"/>
          </a:xfrm>
        </p:spPr>
        <p:txBody>
          <a:bodyPr/>
          <a:lstStyle/>
          <a:p>
            <a:r>
              <a:rPr lang="en-GB" dirty="0" smtClean="0"/>
              <a:t>Running with enhanced satellites</a:t>
            </a:r>
          </a:p>
          <a:p>
            <a:r>
              <a:rPr lang="en-GB" dirty="0" smtClean="0"/>
              <a:t>2-3-5 % intensity of nominal bunches</a:t>
            </a:r>
          </a:p>
          <a:p>
            <a:r>
              <a:rPr lang="en-GB" dirty="0" smtClean="0"/>
              <a:t>Peak </a:t>
            </a:r>
            <a:r>
              <a:rPr lang="en-GB" dirty="0" err="1" smtClean="0"/>
              <a:t>lumi</a:t>
            </a:r>
            <a:r>
              <a:rPr lang="en-GB" dirty="0" smtClean="0"/>
              <a:t> between 5 and 8e30 cm-2s-1</a:t>
            </a:r>
          </a:p>
          <a:p>
            <a:r>
              <a:rPr lang="en-GB" dirty="0" smtClean="0"/>
              <a:t>Normal detector running at 0.5e30 cm-2s-1</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8</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31/10/2011</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39440" y="3247550"/>
            <a:ext cx="7921100" cy="3277880"/>
          </a:xfrm>
          <a:prstGeom prst="rect">
            <a:avLst/>
          </a:prstGeom>
          <a:noFill/>
          <a:ln w="9525">
            <a:noFill/>
            <a:miter lim="800000"/>
            <a:headEnd/>
            <a:tailEnd/>
          </a:ln>
        </p:spPr>
      </p:pic>
      <p:sp>
        <p:nvSpPr>
          <p:cNvPr id="8" name="TextBox 7"/>
          <p:cNvSpPr txBox="1"/>
          <p:nvPr/>
        </p:nvSpPr>
        <p:spPr>
          <a:xfrm>
            <a:off x="971500" y="3429000"/>
            <a:ext cx="1800250" cy="400110"/>
          </a:xfrm>
          <a:prstGeom prst="rect">
            <a:avLst/>
          </a:prstGeom>
          <a:noFill/>
        </p:spPr>
        <p:txBody>
          <a:bodyPr wrap="square" rtlCol="0">
            <a:spAutoFit/>
          </a:bodyPr>
          <a:lstStyle/>
          <a:p>
            <a:r>
              <a:rPr lang="en-GB" dirty="0" smtClean="0">
                <a:solidFill>
                  <a:srgbClr val="FFFF00"/>
                </a:solidFill>
              </a:rPr>
              <a:t>8e30 cm-2s-1</a:t>
            </a:r>
            <a:endParaRPr lang="en-GB"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LDM picture of satellites Sunday morning fill</a:t>
            </a:r>
            <a:endParaRPr lang="en-GB" dirty="0"/>
          </a:p>
        </p:txBody>
      </p:sp>
      <p:sp>
        <p:nvSpPr>
          <p:cNvPr id="4" name="Slide Number Placeholder 3"/>
          <p:cNvSpPr>
            <a:spLocks noGrp="1"/>
          </p:cNvSpPr>
          <p:nvPr>
            <p:ph type="sldNum" sz="quarter" idx="11"/>
          </p:nvPr>
        </p:nvSpPr>
        <p:spPr/>
        <p:txBody>
          <a:bodyPr/>
          <a:lstStyle/>
          <a:p>
            <a:fld id="{57C3E7D3-E8A8-4E1B-881E-DBC7929F1526}" type="slidenum">
              <a:rPr lang="en-US" smtClean="0"/>
              <a:pPr/>
              <a:t>9</a:t>
            </a:fld>
            <a:endParaRPr lang="en-US"/>
          </a:p>
        </p:txBody>
      </p:sp>
      <p:sp>
        <p:nvSpPr>
          <p:cNvPr id="5" name="Footer Placeholder 4"/>
          <p:cNvSpPr>
            <a:spLocks noGrp="1"/>
          </p:cNvSpPr>
          <p:nvPr>
            <p:ph type="ftr" sz="quarter" idx="10"/>
          </p:nvPr>
        </p:nvSpPr>
        <p:spPr/>
        <p:txBody>
          <a:bodyPr/>
          <a:lstStyle/>
          <a:p>
            <a:r>
              <a:rPr lang="en-US" smtClean="0"/>
              <a:t>LHC 8:30 meeting</a:t>
            </a:r>
            <a:endParaRPr lang="en-US" dirty="0"/>
          </a:p>
        </p:txBody>
      </p:sp>
      <p:sp>
        <p:nvSpPr>
          <p:cNvPr id="6" name="Date Placeholder 5"/>
          <p:cNvSpPr>
            <a:spLocks noGrp="1"/>
          </p:cNvSpPr>
          <p:nvPr>
            <p:ph type="dt" sz="half" idx="12"/>
          </p:nvPr>
        </p:nvSpPr>
        <p:spPr/>
        <p:txBody>
          <a:bodyPr/>
          <a:lstStyle/>
          <a:p>
            <a:r>
              <a:rPr lang="en-US" smtClean="0"/>
              <a:t>31/10/2011</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513895" y="1428750"/>
            <a:ext cx="6162675" cy="4648200"/>
          </a:xfrm>
          <a:prstGeom prst="rect">
            <a:avLst/>
          </a:prstGeom>
          <a:noFill/>
          <a:ln w="9525">
            <a:noFill/>
            <a:miter lim="800000"/>
            <a:headEnd/>
            <a:tailEnd/>
          </a:ln>
        </p:spPr>
      </p:pic>
      <p:sp>
        <p:nvSpPr>
          <p:cNvPr id="8" name="TextBox 7"/>
          <p:cNvSpPr txBox="1"/>
          <p:nvPr/>
        </p:nvSpPr>
        <p:spPr>
          <a:xfrm>
            <a:off x="1619590" y="764630"/>
            <a:ext cx="6336880" cy="400110"/>
          </a:xfrm>
          <a:prstGeom prst="rect">
            <a:avLst/>
          </a:prstGeom>
          <a:noFill/>
        </p:spPr>
        <p:txBody>
          <a:bodyPr wrap="square" rtlCol="0">
            <a:spAutoFit/>
          </a:bodyPr>
          <a:lstStyle/>
          <a:p>
            <a:r>
              <a:rPr lang="en-GB" dirty="0" smtClean="0"/>
              <a:t>Satellites around 2 – 3 % of nominal bunch intensity</a:t>
            </a:r>
            <a:endParaRPr lang="en-GB" dirty="0"/>
          </a:p>
        </p:txBody>
      </p:sp>
      <p:cxnSp>
        <p:nvCxnSpPr>
          <p:cNvPr id="10" name="Straight Arrow Connector 9"/>
          <p:cNvCxnSpPr/>
          <p:nvPr/>
        </p:nvCxnSpPr>
        <p:spPr bwMode="auto">
          <a:xfrm>
            <a:off x="2210763" y="2852920"/>
            <a:ext cx="2736380" cy="1152160"/>
          </a:xfrm>
          <a:prstGeom prst="straightConnector1">
            <a:avLst/>
          </a:prstGeom>
          <a:solidFill>
            <a:schemeClr val="accent1"/>
          </a:solidFill>
          <a:ln w="12700" cap="sq" cmpd="sng" algn="ctr">
            <a:solidFill>
              <a:schemeClr val="bg2"/>
            </a:solidFill>
            <a:prstDash val="solid"/>
            <a:round/>
            <a:headEnd type="none" w="med" len="med"/>
            <a:tailEnd type="arrow"/>
          </a:ln>
          <a:effectLst/>
        </p:spPr>
      </p:cxnSp>
      <p:cxnSp>
        <p:nvCxnSpPr>
          <p:cNvPr id="12" name="Straight Arrow Connector 11"/>
          <p:cNvCxnSpPr/>
          <p:nvPr/>
        </p:nvCxnSpPr>
        <p:spPr bwMode="auto">
          <a:xfrm>
            <a:off x="2138753" y="2924930"/>
            <a:ext cx="1728240" cy="1368190"/>
          </a:xfrm>
          <a:prstGeom prst="straightConnector1">
            <a:avLst/>
          </a:prstGeom>
          <a:solidFill>
            <a:schemeClr val="accent1"/>
          </a:solidFill>
          <a:ln w="12700" cap="sq" cmpd="sng" algn="ctr">
            <a:solidFill>
              <a:schemeClr val="bg2"/>
            </a:solidFill>
            <a:prstDash val="solid"/>
            <a:round/>
            <a:headEnd type="none" w="med" len="med"/>
            <a:tailEnd type="arrow"/>
          </a:ln>
          <a:effectLst/>
        </p:spPr>
      </p:cxnSp>
      <p:sp>
        <p:nvSpPr>
          <p:cNvPr id="16" name="TextBox 15"/>
          <p:cNvSpPr txBox="1"/>
          <p:nvPr/>
        </p:nvSpPr>
        <p:spPr>
          <a:xfrm>
            <a:off x="179390" y="2204830"/>
            <a:ext cx="2304320" cy="1015663"/>
          </a:xfrm>
          <a:prstGeom prst="rect">
            <a:avLst/>
          </a:prstGeom>
          <a:noFill/>
        </p:spPr>
        <p:txBody>
          <a:bodyPr wrap="square" rtlCol="0">
            <a:spAutoFit/>
          </a:bodyPr>
          <a:lstStyle/>
          <a:p>
            <a:r>
              <a:rPr lang="en-GB" dirty="0" smtClean="0"/>
              <a:t>Enhanced 25 ns satellites from the PSB</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0" fontAlgn="base" latinLnBrk="0" hangingPunct="0">
          <a:lnSpc>
            <a:spcPct val="100000"/>
          </a:lnSpc>
          <a:spcBef>
            <a:spcPct val="20000"/>
          </a:spcBef>
          <a:spcAft>
            <a:spcPct val="0"/>
          </a:spcAft>
          <a:buClrTx/>
          <a:buSzTx/>
          <a:buFont typeface="Wingdings" pitchFamily="2" charset="2"/>
          <a:buNone/>
          <a:tabLst/>
          <a:defRPr kumimoji="0" lang="en-US" sz="2000" b="0" i="0" u="none" strike="noStrike" cap="none" normalizeH="0" baseline="0" smtClean="0">
            <a:ln>
              <a:noFill/>
            </a:ln>
            <a:solidFill>
              <a:srgbClr val="003399"/>
            </a:solidFill>
            <a:effectLst/>
            <a:latin typeface="Helvetic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53529</TotalTime>
  <Words>1352</Words>
  <Application>Microsoft Office PowerPoint</Application>
  <PresentationFormat>On-screen Show (4:3)</PresentationFormat>
  <Paragraphs>271</Paragraphs>
  <Slides>26</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0" baseType="lpstr">
      <vt:lpstr>Pixel</vt:lpstr>
      <vt:lpstr>Default Design</vt:lpstr>
      <vt:lpstr>1_Default Design</vt:lpstr>
      <vt:lpstr>Acrobat Document</vt:lpstr>
      <vt:lpstr>Overview LHC Operation Week 43</vt:lpstr>
      <vt:lpstr>Weekend 29th and  30th October</vt:lpstr>
      <vt:lpstr>Week 43 overview</vt:lpstr>
      <vt:lpstr>Physics fills</vt:lpstr>
      <vt:lpstr>Last physics fill</vt:lpstr>
      <vt:lpstr>End of Proton Physics 2011</vt:lpstr>
      <vt:lpstr>CMS, Atlas &amp; LHCb</vt:lpstr>
      <vt:lpstr>Alice – enhanced satellites</vt:lpstr>
      <vt:lpstr>LDM picture of satellites Sunday morning fill</vt:lpstr>
      <vt:lpstr>Fill with enhanced satellites for Alice</vt:lpstr>
      <vt:lpstr>Satellites Fill #2261 (Enrico Bravin)</vt:lpstr>
      <vt:lpstr>First injection of 144 bunches with satellites, B1</vt:lpstr>
      <vt:lpstr>The SEE “Quench” of dipole magnet B8.L2</vt:lpstr>
      <vt:lpstr>QPS signal dipole magnet B8.L2 </vt:lpstr>
      <vt:lpstr>Slide 15</vt:lpstr>
      <vt:lpstr>Slide 16</vt:lpstr>
      <vt:lpstr>25 ns</vt:lpstr>
      <vt:lpstr>BSRT bunch by bunch transverse beam size (Fill 2249)</vt:lpstr>
      <vt:lpstr>High pile-up run</vt:lpstr>
      <vt:lpstr>Transverse damper</vt:lpstr>
      <vt:lpstr>IP2 squeeze 1 m, in prep. of ion run</vt:lpstr>
      <vt:lpstr>Measured beams at IP2 with apertures</vt:lpstr>
      <vt:lpstr>Triplet Aperture Checks in IP2</vt:lpstr>
      <vt:lpstr>H plane B1</vt:lpstr>
      <vt:lpstr>From 80 to 140 urad</vt:lpstr>
      <vt:lpstr>MD Program &amp; Following</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NICE</cp:lastModifiedBy>
  <cp:revision>3374</cp:revision>
  <dcterms:created xsi:type="dcterms:W3CDTF">2010-07-26T05:43:59Z</dcterms:created>
  <dcterms:modified xsi:type="dcterms:W3CDTF">2011-10-31T07:27:04Z</dcterms:modified>
</cp:coreProperties>
</file>