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4"/>
  </p:notesMasterIdLst>
  <p:handoutMasterIdLst>
    <p:handoutMasterId r:id="rId15"/>
  </p:handoutMasterIdLst>
  <p:sldIdLst>
    <p:sldId id="1263" r:id="rId2"/>
    <p:sldId id="1265" r:id="rId3"/>
    <p:sldId id="1264" r:id="rId4"/>
    <p:sldId id="1268" r:id="rId5"/>
    <p:sldId id="1269" r:id="rId6"/>
    <p:sldId id="1267" r:id="rId7"/>
    <p:sldId id="1270" r:id="rId8"/>
    <p:sldId id="1271" r:id="rId9"/>
    <p:sldId id="1272" r:id="rId10"/>
    <p:sldId id="1273" r:id="rId11"/>
    <p:sldId id="1255" r:id="rId12"/>
    <p:sldId id="1274" r:id="rId13"/>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3D0AF"/>
    <a:srgbClr val="008000"/>
    <a:srgbClr val="FF9900"/>
    <a:srgbClr val="DEDC8C"/>
    <a:srgbClr val="0000FF"/>
    <a:srgbClr val="FFFF99"/>
    <a:srgbClr val="CC0066"/>
    <a:srgbClr val="99FF99"/>
    <a:srgbClr val="FF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5262" autoAdjust="0"/>
  </p:normalViewPr>
  <p:slideViewPr>
    <p:cSldViewPr>
      <p:cViewPr varScale="1">
        <p:scale>
          <a:sx n="107" d="100"/>
          <a:sy n="107" d="100"/>
        </p:scale>
        <p:origin x="-84" y="-156"/>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10/27/2011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 xmlns:p14="http://schemas.microsoft.com/office/powerpoint/2010/main"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 xmlns:p14="http://schemas.microsoft.com/office/powerpoint/2010/main"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04/06/2011</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9:00 meeting</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04/06/2011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04/06/2011</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04/06/2011</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9:00 meeting</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7" name="Footer Placeholder 3"/>
          <p:cNvSpPr>
            <a:spLocks noGrp="1"/>
          </p:cNvSpPr>
          <p:nvPr userDrawn="1">
            <p:ph type="ftr" sz="quarter" idx="10"/>
          </p:nvPr>
        </p:nvSpPr>
        <p:spPr>
          <a:xfrm>
            <a:off x="3124200" y="6632575"/>
            <a:ext cx="2895600" cy="252413"/>
          </a:xfrm>
        </p:spPr>
        <p:txBody>
          <a:bodyPr/>
          <a:lstStyle>
            <a:lvl1pPr>
              <a:defRPr/>
            </a:lvl1pPr>
          </a:lstStyle>
          <a:p>
            <a:r>
              <a:rPr lang="en-US" dirty="0" smtClean="0"/>
              <a:t>LHC 8:30 meeting</a:t>
            </a:r>
            <a:endParaRPr lang="en-US" dirty="0"/>
          </a:p>
        </p:txBody>
      </p:sp>
      <p:sp>
        <p:nvSpPr>
          <p:cNvPr id="8" name="Date Placeholder 4"/>
          <p:cNvSpPr>
            <a:spLocks noGrp="1"/>
          </p:cNvSpPr>
          <p:nvPr userDrawn="1">
            <p:ph type="dt" sz="half" idx="12"/>
          </p:nvPr>
        </p:nvSpPr>
        <p:spPr>
          <a:xfrm>
            <a:off x="34925" y="6616700"/>
            <a:ext cx="2133600" cy="268288"/>
          </a:xfrm>
        </p:spPr>
        <p:txBody>
          <a:bodyPr/>
          <a:lstStyle/>
          <a:p>
            <a:r>
              <a:rPr lang="en-US" dirty="0" smtClean="0"/>
              <a:t>28/10/2011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9:00 meeting</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9:00 meeting</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04/06/2011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9:00 meeting</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9:00 meeting</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04/06/2011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Thursday 27</a:t>
            </a:r>
            <a:r>
              <a:rPr lang="en-GB" baseline="30000" dirty="0" smtClean="0"/>
              <a:t>th</a:t>
            </a:r>
            <a:r>
              <a:rPr lang="en-GB" dirty="0" smtClean="0"/>
              <a:t> October</a:t>
            </a:r>
            <a:endParaRPr lang="en-GB" dirty="0"/>
          </a:p>
        </p:txBody>
      </p:sp>
      <p:sp>
        <p:nvSpPr>
          <p:cNvPr id="3" name="Content Placeholder 2"/>
          <p:cNvSpPr>
            <a:spLocks noGrp="1"/>
          </p:cNvSpPr>
          <p:nvPr>
            <p:ph idx="1"/>
          </p:nvPr>
        </p:nvSpPr>
        <p:spPr>
          <a:xfrm>
            <a:off x="179390" y="764630"/>
            <a:ext cx="8964610" cy="5111750"/>
          </a:xfrm>
        </p:spPr>
        <p:txBody>
          <a:bodyPr/>
          <a:lstStyle/>
          <a:p>
            <a:r>
              <a:rPr lang="en-US" sz="1800" dirty="0" smtClean="0"/>
              <a:t>00:57 fill 2257 dumped during squeeze (RQTF.A67B1)</a:t>
            </a:r>
          </a:p>
          <a:p>
            <a:r>
              <a:rPr lang="en-US" sz="1800" dirty="0" smtClean="0"/>
              <a:t>03:52 </a:t>
            </a:r>
            <a:r>
              <a:rPr lang="en-US" sz="1800" dirty="0" smtClean="0"/>
              <a:t>stable beams fill </a:t>
            </a:r>
            <a:r>
              <a:rPr lang="en-US" sz="1800" dirty="0" smtClean="0"/>
              <a:t>#2258 </a:t>
            </a:r>
            <a:endParaRPr lang="en-US" sz="1800" dirty="0" smtClean="0"/>
          </a:p>
          <a:p>
            <a:r>
              <a:rPr lang="en-US" sz="1800" dirty="0" smtClean="0"/>
              <a:t>4:33 Dumped, problem of LBDS dilution kicker power supply</a:t>
            </a:r>
          </a:p>
          <a:p>
            <a:r>
              <a:rPr lang="en-US" sz="1800" dirty="0" smtClean="0"/>
              <a:t>05:50 MQ27L2 QPS not ok, Access required</a:t>
            </a:r>
          </a:p>
          <a:p>
            <a:r>
              <a:rPr lang="en-US" sz="1800" dirty="0" smtClean="0"/>
              <a:t>08:17 Decide to also change the Beam Dump MKBH-B B2 power </a:t>
            </a:r>
            <a:r>
              <a:rPr lang="en-US" sz="1800" dirty="0" smtClean="0"/>
              <a:t>converter</a:t>
            </a:r>
          </a:p>
          <a:p>
            <a:pPr lvl="1"/>
            <a:r>
              <a:rPr lang="en-US" sz="1400" dirty="0" smtClean="0"/>
              <a:t>Also access for MKA in IP4 and BLM IP8 change of filter</a:t>
            </a:r>
            <a:endParaRPr lang="en-US" sz="1400" dirty="0" smtClean="0"/>
          </a:p>
          <a:p>
            <a:r>
              <a:rPr lang="en-US" sz="1800" dirty="0" smtClean="0"/>
              <a:t>10:15 LHC ready for injection. Preparing for injection with increased satellites.</a:t>
            </a:r>
          </a:p>
          <a:p>
            <a:r>
              <a:rPr lang="en-US" sz="1800" dirty="0" smtClean="0"/>
              <a:t>13:02 Beams dumped when attempting to inject B1 144b. "Quench"  B8L2.</a:t>
            </a:r>
          </a:p>
          <a:p>
            <a:r>
              <a:rPr lang="en-US" sz="1800" dirty="0" smtClean="0"/>
              <a:t>Recover magnets and check TL with injections on TI2 TED. </a:t>
            </a:r>
          </a:p>
          <a:p>
            <a:r>
              <a:rPr lang="en-US" sz="1800" dirty="0" smtClean="0"/>
              <a:t>16:00 Prepare LHC for injection, steering of the transfer lines.</a:t>
            </a:r>
          </a:p>
          <a:p>
            <a:r>
              <a:rPr lang="en-US" sz="1800" dirty="0" smtClean="0"/>
              <a:t>19:25 Filling for physics</a:t>
            </a:r>
          </a:p>
          <a:p>
            <a:r>
              <a:rPr lang="en-US" sz="1800" dirty="0" smtClean="0"/>
              <a:t>20:51 Stable beams fill #2261, with enhanced satellites.</a:t>
            </a:r>
            <a:br>
              <a:rPr lang="en-US" sz="1800" dirty="0" smtClean="0"/>
            </a:br>
            <a:r>
              <a:rPr lang="en-US" sz="1800" dirty="0" smtClean="0"/>
              <a:t>Initial </a:t>
            </a:r>
            <a:r>
              <a:rPr lang="en-US" sz="1800" dirty="0" err="1" smtClean="0"/>
              <a:t>lumi's</a:t>
            </a:r>
            <a:r>
              <a:rPr lang="en-US" sz="1800" dirty="0" smtClean="0"/>
              <a:t> 3.2e33 and 3.7e30 (Alice) </a:t>
            </a:r>
            <a:r>
              <a:rPr lang="en-US" sz="1800" dirty="0" smtClean="0"/>
              <a:t>cm-2s-1</a:t>
            </a:r>
          </a:p>
          <a:p>
            <a:r>
              <a:rPr lang="en-US" sz="1800" dirty="0" smtClean="0"/>
              <a:t>22:40 </a:t>
            </a:r>
            <a:r>
              <a:rPr lang="en-US" sz="1800" dirty="0" err="1" smtClean="0"/>
              <a:t>Cryo</a:t>
            </a:r>
            <a:r>
              <a:rPr lang="en-US" sz="1800" dirty="0" smtClean="0"/>
              <a:t> </a:t>
            </a:r>
            <a:r>
              <a:rPr lang="en-US" sz="1800" dirty="0" smtClean="0"/>
              <a:t>operator just told us that a vacuum pump on the cold box (QSRB) at point 6 stopped and the helium level on the box is going down. The vacuum piquet is coming: hope he arrives at time not to stop the </a:t>
            </a:r>
            <a:r>
              <a:rPr lang="en-US" sz="1800" dirty="0" err="1" smtClean="0"/>
              <a:t>cryo</a:t>
            </a:r>
            <a:r>
              <a:rPr lang="en-US" sz="1800" dirty="0" smtClean="0"/>
              <a:t> plant</a:t>
            </a:r>
            <a:r>
              <a:rPr lang="en-US" sz="1800" dirty="0" smtClean="0"/>
              <a:t>.</a:t>
            </a:r>
          </a:p>
          <a:p>
            <a:r>
              <a:rPr lang="en-US" sz="1800" dirty="0" smtClean="0"/>
              <a:t>02:05 </a:t>
            </a:r>
            <a:r>
              <a:rPr lang="en-US" sz="1800" dirty="0" smtClean="0"/>
              <a:t>Beams dumped, lost </a:t>
            </a:r>
            <a:r>
              <a:rPr lang="en-US" sz="1800" dirty="0" smtClean="0"/>
              <a:t>the </a:t>
            </a:r>
            <a:r>
              <a:rPr lang="en-US" sz="1800" dirty="0" err="1" smtClean="0"/>
              <a:t>cryo</a:t>
            </a:r>
            <a:r>
              <a:rPr lang="en-US" sz="1800" dirty="0" smtClean="0"/>
              <a:t> maintain in </a:t>
            </a:r>
            <a:r>
              <a:rPr lang="en-US" sz="1800" dirty="0" smtClean="0"/>
              <a:t>MSR6. </a:t>
            </a:r>
            <a:br>
              <a:rPr lang="en-US" sz="1800" dirty="0" smtClean="0"/>
            </a:br>
            <a:r>
              <a:rPr lang="en-US" sz="1800" dirty="0" smtClean="0"/>
              <a:t>Integrated </a:t>
            </a:r>
            <a:r>
              <a:rPr lang="en-US" sz="1800" dirty="0" err="1" smtClean="0"/>
              <a:t>lumi</a:t>
            </a:r>
            <a:r>
              <a:rPr lang="en-US" sz="1800" dirty="0" smtClean="0"/>
              <a:t>: 51, 0.06, 50, 7 pb-1</a:t>
            </a:r>
            <a:r>
              <a:rPr lang="en-US" sz="1800" dirty="0" smtClean="0"/>
              <a:t/>
            </a:r>
            <a:br>
              <a:rPr lang="en-US" sz="1800" dirty="0" smtClean="0"/>
            </a:br>
            <a:endParaRPr lang="en-US" sz="1800" dirty="0" smtClean="0"/>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Grp="1" noChangeAspect="1" noChangeArrowheads="1"/>
          </p:cNvPicPr>
          <p:nvPr>
            <p:ph idx="1"/>
          </p:nvPr>
        </p:nvPicPr>
        <p:blipFill>
          <a:blip r:embed="rId2" cstate="print"/>
          <a:srcRect/>
          <a:stretch>
            <a:fillRect/>
          </a:stretch>
        </p:blipFill>
        <p:spPr bwMode="auto">
          <a:xfrm>
            <a:off x="355670" y="1268413"/>
            <a:ext cx="8096109" cy="363855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Alice running 5e30 cm-2s-1 (instead of 0.5)</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10</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sp>
        <p:nvSpPr>
          <p:cNvPr id="8" name="TextBox 7"/>
          <p:cNvSpPr txBox="1"/>
          <p:nvPr/>
        </p:nvSpPr>
        <p:spPr>
          <a:xfrm>
            <a:off x="539440" y="2380800"/>
            <a:ext cx="864120" cy="400110"/>
          </a:xfrm>
          <a:prstGeom prst="rect">
            <a:avLst/>
          </a:prstGeom>
          <a:noFill/>
        </p:spPr>
        <p:txBody>
          <a:bodyPr wrap="square" rtlCol="0">
            <a:spAutoFit/>
          </a:bodyPr>
          <a:lstStyle/>
          <a:p>
            <a:r>
              <a:rPr lang="en-GB" dirty="0" smtClean="0">
                <a:solidFill>
                  <a:srgbClr val="FFFF00"/>
                </a:solidFill>
              </a:rPr>
              <a:t>5</a:t>
            </a:r>
            <a:endParaRPr lang="en-GB" dirty="0">
              <a:solidFill>
                <a:srgbClr val="FFFF00"/>
              </a:solidFill>
            </a:endParaRPr>
          </a:p>
        </p:txBody>
      </p:sp>
      <p:sp>
        <p:nvSpPr>
          <p:cNvPr id="9" name="TextBox 8"/>
          <p:cNvSpPr txBox="1"/>
          <p:nvPr/>
        </p:nvSpPr>
        <p:spPr>
          <a:xfrm>
            <a:off x="7092350" y="1628750"/>
            <a:ext cx="1008140" cy="400110"/>
          </a:xfrm>
          <a:prstGeom prst="rect">
            <a:avLst/>
          </a:prstGeom>
          <a:noFill/>
        </p:spPr>
        <p:txBody>
          <a:bodyPr wrap="square" rtlCol="0">
            <a:spAutoFit/>
          </a:bodyPr>
          <a:lstStyle/>
          <a:p>
            <a:r>
              <a:rPr lang="en-GB" dirty="0" smtClean="0">
                <a:solidFill>
                  <a:srgbClr val="FFFF00"/>
                </a:solidFill>
              </a:rPr>
              <a:t>3500</a:t>
            </a:r>
            <a:endParaRPr lang="en-GB" dirty="0">
              <a:solidFill>
                <a:srgbClr val="FFFF00"/>
              </a:solidFill>
            </a:endParaRPr>
          </a:p>
        </p:txBody>
      </p:sp>
      <p:cxnSp>
        <p:nvCxnSpPr>
          <p:cNvPr id="11" name="Straight Arrow Connector 10"/>
          <p:cNvCxnSpPr>
            <a:stCxn id="2" idx="2"/>
          </p:cNvCxnSpPr>
          <p:nvPr/>
        </p:nvCxnSpPr>
        <p:spPr bwMode="auto">
          <a:xfrm>
            <a:off x="4799013" y="549275"/>
            <a:ext cx="1285197" cy="1943595"/>
          </a:xfrm>
          <a:prstGeom prst="straightConnector1">
            <a:avLst/>
          </a:prstGeom>
          <a:solidFill>
            <a:schemeClr val="accent1"/>
          </a:solidFill>
          <a:ln w="31750" cap="sq" cmpd="sng" algn="ctr">
            <a:solidFill>
              <a:srgbClr val="00B050"/>
            </a:solidFill>
            <a:prstDash val="solid"/>
            <a:round/>
            <a:headEnd type="none" w="med" len="med"/>
            <a:tailEnd type="arrow"/>
          </a:ln>
          <a:effectLst/>
        </p:spPr>
      </p:cxnSp>
      <p:sp>
        <p:nvSpPr>
          <p:cNvPr id="14" name="TextBox 13"/>
          <p:cNvSpPr txBox="1"/>
          <p:nvPr/>
        </p:nvSpPr>
        <p:spPr>
          <a:xfrm>
            <a:off x="7740440" y="1700760"/>
            <a:ext cx="1008140" cy="400110"/>
          </a:xfrm>
          <a:prstGeom prst="rect">
            <a:avLst/>
          </a:prstGeom>
          <a:noFill/>
        </p:spPr>
        <p:txBody>
          <a:bodyPr wrap="square" rtlCol="0">
            <a:spAutoFit/>
          </a:bodyPr>
          <a:lstStyle/>
          <a:p>
            <a:r>
              <a:rPr lang="en-GB" dirty="0" smtClean="0">
                <a:solidFill>
                  <a:srgbClr val="FFFF00"/>
                </a:solidFill>
              </a:rPr>
              <a:t>500</a:t>
            </a:r>
            <a:endParaRPr lang="en-GB" dirty="0">
              <a:solidFill>
                <a:srgbClr val="FFFF00"/>
              </a:solidFill>
            </a:endParaRPr>
          </a:p>
        </p:txBody>
      </p:sp>
      <p:sp>
        <p:nvSpPr>
          <p:cNvPr id="15" name="TextBox 14"/>
          <p:cNvSpPr txBox="1"/>
          <p:nvPr/>
        </p:nvSpPr>
        <p:spPr>
          <a:xfrm>
            <a:off x="683460" y="836640"/>
            <a:ext cx="7561050" cy="400110"/>
          </a:xfrm>
          <a:prstGeom prst="rect">
            <a:avLst/>
          </a:prstGeom>
          <a:noFill/>
        </p:spPr>
        <p:txBody>
          <a:bodyPr wrap="square" rtlCol="0">
            <a:spAutoFit/>
          </a:bodyPr>
          <a:lstStyle/>
          <a:p>
            <a:r>
              <a:rPr lang="en-GB" dirty="0" smtClean="0"/>
              <a:t>Luminosities Wednesday &amp; until this morning</a:t>
            </a:r>
            <a:endParaRPr lang="en-GB" dirty="0"/>
          </a:p>
        </p:txBody>
      </p:sp>
      <p:sp>
        <p:nvSpPr>
          <p:cNvPr id="16" name="TextBox 15"/>
          <p:cNvSpPr txBox="1"/>
          <p:nvPr/>
        </p:nvSpPr>
        <p:spPr>
          <a:xfrm>
            <a:off x="1691600" y="5229250"/>
            <a:ext cx="6552910" cy="1323439"/>
          </a:xfrm>
          <a:prstGeom prst="rect">
            <a:avLst/>
          </a:prstGeom>
          <a:noFill/>
        </p:spPr>
        <p:txBody>
          <a:bodyPr wrap="square" rtlCol="0">
            <a:spAutoFit/>
          </a:bodyPr>
          <a:lstStyle/>
          <a:p>
            <a:r>
              <a:rPr lang="en-US" dirty="0" smtClean="0"/>
              <a:t>ALICE would like to further </a:t>
            </a:r>
            <a:r>
              <a:rPr lang="en-US" dirty="0" smtClean="0"/>
              <a:t>increase </a:t>
            </a:r>
            <a:r>
              <a:rPr lang="en-US" dirty="0" smtClean="0"/>
              <a:t>their </a:t>
            </a:r>
            <a:r>
              <a:rPr lang="en-US" dirty="0" err="1" smtClean="0"/>
              <a:t>lumi</a:t>
            </a:r>
            <a:r>
              <a:rPr lang="en-US" dirty="0" smtClean="0"/>
              <a:t>.</a:t>
            </a:r>
            <a:r>
              <a:rPr lang="en-US" dirty="0" smtClean="0"/>
              <a:t/>
            </a:r>
            <a:br>
              <a:rPr lang="en-US" dirty="0" smtClean="0"/>
            </a:br>
            <a:r>
              <a:rPr lang="en-US" dirty="0" smtClean="0"/>
              <a:t>We arrived indeed at 7.1 and they asked to go back and stabilize to </a:t>
            </a:r>
            <a:r>
              <a:rPr lang="en-US" dirty="0" smtClean="0"/>
              <a:t>6.8… finally ran at about 1.5e30 cm-2s-1 </a:t>
            </a:r>
            <a:r>
              <a:rPr lang="en-US" dirty="0" smtClean="0"/>
              <a:t/>
            </a:r>
            <a:br>
              <a:rPr lang="en-US" dirty="0" smtClean="0"/>
            </a:b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a:t>
            </a:r>
            <a:endParaRPr lang="en-GB" dirty="0"/>
          </a:p>
        </p:txBody>
      </p:sp>
      <p:sp>
        <p:nvSpPr>
          <p:cNvPr id="3" name="Content Placeholder 2"/>
          <p:cNvSpPr>
            <a:spLocks noGrp="1"/>
          </p:cNvSpPr>
          <p:nvPr>
            <p:ph idx="1"/>
          </p:nvPr>
        </p:nvSpPr>
        <p:spPr>
          <a:xfrm>
            <a:off x="457200" y="980660"/>
            <a:ext cx="8229600" cy="5111750"/>
          </a:xfrm>
        </p:spPr>
        <p:txBody>
          <a:bodyPr/>
          <a:lstStyle/>
          <a:p>
            <a:r>
              <a:rPr lang="en-GB" dirty="0" err="1" smtClean="0"/>
              <a:t>Cryo</a:t>
            </a:r>
            <a:r>
              <a:rPr lang="en-GB" dirty="0" smtClean="0"/>
              <a:t> maintain back around 9 am. Pre-cycle and take beam for...</a:t>
            </a:r>
          </a:p>
          <a:p>
            <a:r>
              <a:rPr lang="en-GB" dirty="0" smtClean="0"/>
              <a:t>... test </a:t>
            </a:r>
            <a:r>
              <a:rPr lang="en-GB" dirty="0" smtClean="0"/>
              <a:t>of IP2 squeezed optics </a:t>
            </a:r>
            <a:r>
              <a:rPr lang="en-GB" dirty="0" smtClean="0"/>
              <a:t>to 1 m and </a:t>
            </a:r>
            <a:r>
              <a:rPr lang="en-GB" dirty="0" smtClean="0"/>
              <a:t>aperture measurements, in preparation of the ion run. </a:t>
            </a:r>
          </a:p>
          <a:p>
            <a:pPr lvl="1"/>
            <a:r>
              <a:rPr lang="en-GB" dirty="0" smtClean="0"/>
              <a:t>Scheduled for 24 </a:t>
            </a:r>
            <a:r>
              <a:rPr lang="en-GB" dirty="0" smtClean="0"/>
              <a:t>hours (max, plan to finish earlier)</a:t>
            </a:r>
            <a:endParaRPr lang="en-GB" dirty="0" smtClean="0"/>
          </a:p>
          <a:p>
            <a:pPr lvl="1"/>
            <a:r>
              <a:rPr lang="en-GB" dirty="0" smtClean="0"/>
              <a:t>Ideally start around 8 </a:t>
            </a:r>
            <a:r>
              <a:rPr lang="en-GB" dirty="0" smtClean="0"/>
              <a:t>am – will be more like 11 am</a:t>
            </a:r>
            <a:endParaRPr lang="en-GB" dirty="0" smtClean="0"/>
          </a:p>
          <a:p>
            <a:pPr lvl="1"/>
            <a:r>
              <a:rPr lang="en-GB" dirty="0" smtClean="0"/>
              <a:t>In Parallel: upgrade of Transverse Damper controls.</a:t>
            </a:r>
          </a:p>
          <a:p>
            <a:r>
              <a:rPr lang="en-GB" dirty="0" smtClean="0"/>
              <a:t>Normal Physics</a:t>
            </a:r>
            <a:endParaRPr lang="en-GB" dirty="0" smtClean="0"/>
          </a:p>
          <a:p>
            <a:pPr lvl="1"/>
            <a:r>
              <a:rPr lang="en-GB" dirty="0" smtClean="0"/>
              <a:t>Transver</a:t>
            </a:r>
            <a:r>
              <a:rPr lang="en-GB" dirty="0" smtClean="0"/>
              <a:t>se Damper n</a:t>
            </a:r>
            <a:r>
              <a:rPr lang="en-GB" dirty="0" smtClean="0"/>
              <a:t>eeds about 2 hours of checks with nominal beams before going back to physics</a:t>
            </a:r>
          </a:p>
          <a:p>
            <a:pPr lvl="1"/>
            <a:r>
              <a:rPr lang="en-GB" dirty="0" smtClean="0"/>
              <a:t>With or without enhanced satellites</a:t>
            </a:r>
            <a:endParaRPr lang="en-GB" dirty="0" smtClean="0"/>
          </a:p>
          <a:p>
            <a:r>
              <a:rPr lang="en-GB" dirty="0" smtClean="0"/>
              <a:t>Sunday </a:t>
            </a:r>
            <a:r>
              <a:rPr lang="en-GB" dirty="0" smtClean="0"/>
              <a:t>18:00: start of MD period</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11</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dirty="0" smtClean="0"/>
              <a:t>28/10/2011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1 m Squeeze IP2</a:t>
            </a:r>
            <a:endParaRPr lang="en-GB" dirty="0"/>
          </a:p>
        </p:txBody>
      </p:sp>
      <p:sp>
        <p:nvSpPr>
          <p:cNvPr id="3" name="Content Placeholder 2"/>
          <p:cNvSpPr>
            <a:spLocks noGrp="1"/>
          </p:cNvSpPr>
          <p:nvPr>
            <p:ph idx="1"/>
          </p:nvPr>
        </p:nvSpPr>
        <p:spPr>
          <a:xfrm>
            <a:off x="457200" y="908650"/>
            <a:ext cx="8229600" cy="5111750"/>
          </a:xfrm>
        </p:spPr>
        <p:txBody>
          <a:bodyPr/>
          <a:lstStyle/>
          <a:p>
            <a:pPr lvl="0"/>
            <a:r>
              <a:rPr lang="en-US" dirty="0" smtClean="0"/>
              <a:t>IP2 squeeze to 1 m (keeping present nominal settings throughout the cycle), and beta-beat measurements at </a:t>
            </a:r>
            <a:r>
              <a:rPr lang="en-US" dirty="0" smtClean="0"/>
              <a:t/>
            </a:r>
            <a:br>
              <a:rPr lang="en-US" dirty="0" smtClean="0"/>
            </a:br>
            <a:r>
              <a:rPr lang="en-US" dirty="0" smtClean="0"/>
              <a:t>(</a:t>
            </a:r>
            <a:r>
              <a:rPr lang="en-US" dirty="0" smtClean="0"/>
              <a:t>1 bunch/beam non-colliding at 1E10):</a:t>
            </a:r>
          </a:p>
          <a:p>
            <a:pPr lvl="1"/>
            <a:r>
              <a:rPr lang="en-US" dirty="0" smtClean="0"/>
              <a:t>3 m (3.5 m for comparison to last year??)</a:t>
            </a:r>
          </a:p>
          <a:p>
            <a:pPr lvl="1"/>
            <a:r>
              <a:rPr lang="en-US" dirty="0" smtClean="0"/>
              <a:t>2 m</a:t>
            </a:r>
          </a:p>
          <a:p>
            <a:pPr lvl="1"/>
            <a:r>
              <a:rPr lang="en-US" dirty="0" smtClean="0"/>
              <a:t>1.5 m</a:t>
            </a:r>
          </a:p>
          <a:p>
            <a:pPr lvl="1"/>
            <a:r>
              <a:rPr lang="en-US" dirty="0" smtClean="0"/>
              <a:t>1 m</a:t>
            </a:r>
          </a:p>
          <a:p>
            <a:pPr lvl="0"/>
            <a:r>
              <a:rPr lang="en-US" dirty="0" smtClean="0"/>
              <a:t>Correction + beta-beat measurements</a:t>
            </a:r>
          </a:p>
          <a:p>
            <a:pPr lvl="0"/>
            <a:r>
              <a:rPr lang="en-US" dirty="0" smtClean="0"/>
              <a:t>Aperture measurements (intensity &lt; 6E9) with TCTs alignment (in case there is beam and time left, the IP2 Xing angles will be increased till a maximum of 140 </a:t>
            </a:r>
            <a:r>
              <a:rPr lang="en-US" dirty="0" err="1" smtClean="0"/>
              <a:t>urad</a:t>
            </a:r>
            <a:r>
              <a:rPr lang="en-US" dirty="0" smtClean="0"/>
              <a:t> (zero internal angle))</a:t>
            </a:r>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12</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with enhanced satellites for Alice</a:t>
            </a:r>
            <a:endParaRPr lang="en-GB" dirty="0"/>
          </a:p>
        </p:txBody>
      </p:sp>
      <p:sp>
        <p:nvSpPr>
          <p:cNvPr id="3" name="Content Placeholder 2"/>
          <p:cNvSpPr>
            <a:spLocks noGrp="1"/>
          </p:cNvSpPr>
          <p:nvPr>
            <p:ph idx="1"/>
          </p:nvPr>
        </p:nvSpPr>
        <p:spPr>
          <a:xfrm>
            <a:off x="457200" y="620610"/>
            <a:ext cx="8229600" cy="1439915"/>
          </a:xfrm>
        </p:spPr>
        <p:txBody>
          <a:bodyPr/>
          <a:lstStyle/>
          <a:p>
            <a:r>
              <a:rPr lang="en-GB" sz="2000" dirty="0" smtClean="0"/>
              <a:t>Wall current profile SPS beam</a:t>
            </a:r>
            <a:endParaRPr lang="en-GB" sz="2000" dirty="0" smtClean="0"/>
          </a:p>
          <a:p>
            <a:r>
              <a:rPr lang="en-GB" sz="2000" dirty="0" smtClean="0"/>
              <a:t>Average </a:t>
            </a:r>
            <a:r>
              <a:rPr lang="en-GB" sz="2000" dirty="0" smtClean="0"/>
              <a:t>over sequential 10 turns, 20 ms before extraction</a:t>
            </a:r>
          </a:p>
          <a:p>
            <a:r>
              <a:rPr lang="en-GB" sz="2000" dirty="0" smtClean="0"/>
              <a:t>144 bunches with satellites</a:t>
            </a:r>
            <a:endParaRPr lang="en-GB" sz="2000"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2050" name="Picture 2" descr="\\cern.ch\dfs\Users\b\bohl\Public\LHC_sat_main\h20111027_013.jpg"/>
          <p:cNvPicPr>
            <a:picLocks noChangeAspect="1" noChangeArrowheads="1"/>
          </p:cNvPicPr>
          <p:nvPr/>
        </p:nvPicPr>
        <p:blipFill>
          <a:blip r:embed="rId2" cstate="print"/>
          <a:srcRect/>
          <a:stretch>
            <a:fillRect/>
          </a:stretch>
        </p:blipFill>
        <p:spPr bwMode="auto">
          <a:xfrm>
            <a:off x="1475570" y="1772770"/>
            <a:ext cx="6336881" cy="4752660"/>
          </a:xfrm>
          <a:prstGeom prst="rect">
            <a:avLst/>
          </a:prstGeom>
          <a:noFill/>
        </p:spPr>
      </p:pic>
      <p:sp>
        <p:nvSpPr>
          <p:cNvPr id="8" name="TextBox 7"/>
          <p:cNvSpPr txBox="1"/>
          <p:nvPr/>
        </p:nvSpPr>
        <p:spPr>
          <a:xfrm>
            <a:off x="5868180" y="6381410"/>
            <a:ext cx="2808390" cy="400110"/>
          </a:xfrm>
          <a:prstGeom prst="rect">
            <a:avLst/>
          </a:prstGeom>
          <a:solidFill>
            <a:schemeClr val="accent1"/>
          </a:solidFill>
        </p:spPr>
        <p:txBody>
          <a:bodyPr wrap="square" rtlCol="0">
            <a:spAutoFit/>
          </a:bodyPr>
          <a:lstStyle/>
          <a:p>
            <a:r>
              <a:rPr lang="en-GB" dirty="0" err="1" smtClean="0"/>
              <a:t>T.Bohl</a:t>
            </a:r>
            <a:r>
              <a:rPr lang="en-GB" dirty="0" smtClean="0"/>
              <a:t>, </a:t>
            </a:r>
            <a:r>
              <a:rPr lang="en-GB" dirty="0" err="1" smtClean="0"/>
              <a:t>S.Hancock</a:t>
            </a:r>
            <a:endParaRPr lang="en-GB" dirty="0"/>
          </a:p>
        </p:txBody>
      </p:sp>
      <p:cxnSp>
        <p:nvCxnSpPr>
          <p:cNvPr id="10" name="Straight Arrow Connector 9"/>
          <p:cNvCxnSpPr>
            <a:stCxn id="11" idx="1"/>
          </p:cNvCxnSpPr>
          <p:nvPr/>
        </p:nvCxnSpPr>
        <p:spPr bwMode="auto">
          <a:xfrm flipH="1">
            <a:off x="5004060" y="3524508"/>
            <a:ext cx="2304320" cy="1776752"/>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1" name="TextBox 10"/>
          <p:cNvSpPr txBox="1"/>
          <p:nvPr/>
        </p:nvSpPr>
        <p:spPr>
          <a:xfrm>
            <a:off x="7308380" y="2708900"/>
            <a:ext cx="1656230" cy="1631216"/>
          </a:xfrm>
          <a:prstGeom prst="rect">
            <a:avLst/>
          </a:prstGeom>
          <a:noFill/>
          <a:ln>
            <a:solidFill>
              <a:schemeClr val="accent1"/>
            </a:solidFill>
          </a:ln>
        </p:spPr>
        <p:txBody>
          <a:bodyPr wrap="square" rtlCol="0">
            <a:spAutoFit/>
          </a:bodyPr>
          <a:lstStyle/>
          <a:p>
            <a:r>
              <a:rPr lang="en-GB" dirty="0" smtClean="0"/>
              <a:t>Satellites going up to about 8 %, average of few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764630"/>
            <a:ext cx="8229600" cy="5111750"/>
          </a:xfrm>
        </p:spPr>
        <p:txBody>
          <a:bodyPr/>
          <a:lstStyle/>
          <a:p>
            <a:r>
              <a:rPr lang="en-GB" dirty="0" smtClean="0"/>
              <a:t>Same for 36 bunches, averaged over 100 turns</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3</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1026" name="Picture 2" descr="\\cern.ch\dfs\Users\b\bohl\Public\LHC_sat_main\h20111027_010.jpg"/>
          <p:cNvPicPr>
            <a:picLocks noChangeAspect="1" noChangeArrowheads="1"/>
          </p:cNvPicPr>
          <p:nvPr/>
        </p:nvPicPr>
        <p:blipFill>
          <a:blip r:embed="rId2" cstate="print"/>
          <a:srcRect/>
          <a:stretch>
            <a:fillRect/>
          </a:stretch>
        </p:blipFill>
        <p:spPr bwMode="auto">
          <a:xfrm>
            <a:off x="1835620" y="1412720"/>
            <a:ext cx="5952827" cy="44646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injection of 144 bunches, B1</a:t>
            </a:r>
            <a:endParaRPr lang="en-GB" dirty="0"/>
          </a:p>
        </p:txBody>
      </p:sp>
      <p:sp>
        <p:nvSpPr>
          <p:cNvPr id="3" name="Content Placeholder 2"/>
          <p:cNvSpPr>
            <a:spLocks noGrp="1"/>
          </p:cNvSpPr>
          <p:nvPr>
            <p:ph idx="1"/>
          </p:nvPr>
        </p:nvSpPr>
        <p:spPr>
          <a:xfrm>
            <a:off x="395420" y="764630"/>
            <a:ext cx="8229600" cy="1944270"/>
          </a:xfrm>
        </p:spPr>
        <p:txBody>
          <a:bodyPr/>
          <a:lstStyle/>
          <a:p>
            <a:r>
              <a:rPr lang="en-GB" dirty="0" smtClean="0"/>
              <a:t>Losses on ring BLMs factor 6.5 above dump level!</a:t>
            </a:r>
          </a:p>
          <a:p>
            <a:r>
              <a:rPr lang="en-GB" dirty="0" smtClean="0"/>
              <a:t>Most likely due to injection problems in the SPS, blowing up the beams, and “corrected” by reduced scraping.</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4</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95420" y="2132820"/>
            <a:ext cx="8373258" cy="42186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Losses in the LHC transfer line</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5</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764630"/>
            <a:ext cx="8229600" cy="4077165"/>
          </a:xfrm>
          <a:prstGeom prst="rect">
            <a:avLst/>
          </a:prstGeom>
          <a:noFill/>
          <a:ln w="9525">
            <a:noFill/>
            <a:miter lim="800000"/>
            <a:headEnd/>
            <a:tailEnd/>
          </a:ln>
        </p:spPr>
      </p:pic>
      <p:sp>
        <p:nvSpPr>
          <p:cNvPr id="8" name="TextBox 7"/>
          <p:cNvSpPr txBox="1"/>
          <p:nvPr/>
        </p:nvSpPr>
        <p:spPr>
          <a:xfrm>
            <a:off x="467430" y="5301260"/>
            <a:ext cx="8137130" cy="1169551"/>
          </a:xfrm>
          <a:prstGeom prst="rect">
            <a:avLst/>
          </a:prstGeom>
          <a:noFill/>
        </p:spPr>
        <p:txBody>
          <a:bodyPr wrap="square" rtlCol="0">
            <a:spAutoFit/>
          </a:bodyPr>
          <a:lstStyle/>
          <a:p>
            <a:pPr algn="l">
              <a:buFont typeface="Arial" pitchFamily="34" charset="0"/>
              <a:buChar char="•"/>
            </a:pPr>
            <a:r>
              <a:rPr lang="en-GB" dirty="0" smtClean="0"/>
              <a:t>All 156 bunches did end up on the beam dump (from XPOC)</a:t>
            </a:r>
          </a:p>
          <a:p>
            <a:pPr algn="l">
              <a:buFont typeface="Arial" pitchFamily="34" charset="0"/>
              <a:buChar char="•"/>
            </a:pPr>
            <a:r>
              <a:rPr lang="en-US" dirty="0" smtClean="0"/>
              <a:t>The PIC </a:t>
            </a:r>
            <a:r>
              <a:rPr lang="en-US" dirty="0" smtClean="0"/>
              <a:t>interlock came </a:t>
            </a:r>
            <a:r>
              <a:rPr lang="en-US" dirty="0" smtClean="0"/>
              <a:t>143 ms after the injection </a:t>
            </a:r>
            <a:r>
              <a:rPr lang="en-US" dirty="0" smtClean="0"/>
              <a:t>losses, the beam was dumped after 2.5 turns in the machine</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SEE </a:t>
            </a:r>
            <a:r>
              <a:rPr lang="en-GB" dirty="0" smtClean="0"/>
              <a:t>“Quench</a:t>
            </a:r>
            <a:r>
              <a:rPr lang="en-GB" dirty="0" smtClean="0"/>
              <a:t>” of </a:t>
            </a:r>
            <a:r>
              <a:rPr lang="en-US" dirty="0" smtClean="0"/>
              <a:t>dipole </a:t>
            </a:r>
            <a:r>
              <a:rPr lang="en-US" dirty="0" smtClean="0"/>
              <a:t>magnet </a:t>
            </a:r>
            <a:r>
              <a:rPr lang="en-US" dirty="0" smtClean="0"/>
              <a:t>B8.L2</a:t>
            </a:r>
            <a:endParaRPr lang="en-GB" dirty="0"/>
          </a:p>
        </p:txBody>
      </p:sp>
      <p:sp>
        <p:nvSpPr>
          <p:cNvPr id="3" name="Content Placeholder 2"/>
          <p:cNvSpPr>
            <a:spLocks noGrp="1"/>
          </p:cNvSpPr>
          <p:nvPr>
            <p:ph idx="1"/>
          </p:nvPr>
        </p:nvSpPr>
        <p:spPr>
          <a:xfrm>
            <a:off x="457200" y="836640"/>
            <a:ext cx="8229600" cy="5111750"/>
          </a:xfrm>
        </p:spPr>
        <p:txBody>
          <a:bodyPr/>
          <a:lstStyle/>
          <a:p>
            <a:r>
              <a:rPr lang="en-US" dirty="0" smtClean="0"/>
              <a:t>The magnet quench is indeed due to a spurious self-trigger of a quench heater discharge power supply. Such an event has not been observed so far in LHC, also not during radiation test campaigns. The electronic circuit in question is made out of classical bipolar electronics supposed to exhibit a better immunity against SEU than modern devices. </a:t>
            </a:r>
          </a:p>
          <a:p>
            <a:r>
              <a:rPr lang="en-US" dirty="0" smtClean="0"/>
              <a:t>This type of power supply has been successfully tested in the TCC2 area (year 2000 campaign) up to 380 </a:t>
            </a:r>
            <a:r>
              <a:rPr lang="en-US" dirty="0" err="1" smtClean="0"/>
              <a:t>Gy</a:t>
            </a:r>
            <a:r>
              <a:rPr lang="en-US" dirty="0" smtClean="0"/>
              <a:t> (sub-circuits including the trigger circuit were operational up to 1.1 </a:t>
            </a:r>
            <a:r>
              <a:rPr lang="en-US" dirty="0" err="1" smtClean="0"/>
              <a:t>kGy</a:t>
            </a:r>
            <a:r>
              <a:rPr lang="en-US" dirty="0" smtClean="0"/>
              <a:t>). To my best knowledge a spurious trigger can only be explained by substantial losses.</a:t>
            </a:r>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6</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cxnSp>
        <p:nvCxnSpPr>
          <p:cNvPr id="8" name="Straight Arrow Connector 7"/>
          <p:cNvCxnSpPr/>
          <p:nvPr/>
        </p:nvCxnSpPr>
        <p:spPr bwMode="auto">
          <a:xfrm flipV="1">
            <a:off x="2915770" y="5373270"/>
            <a:ext cx="1872260" cy="79211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9" name="TextBox 8"/>
          <p:cNvSpPr txBox="1"/>
          <p:nvPr/>
        </p:nvSpPr>
        <p:spPr>
          <a:xfrm>
            <a:off x="827480" y="5877340"/>
            <a:ext cx="2160300" cy="707886"/>
          </a:xfrm>
          <a:prstGeom prst="rect">
            <a:avLst/>
          </a:prstGeom>
          <a:noFill/>
        </p:spPr>
        <p:txBody>
          <a:bodyPr wrap="square" rtlCol="0">
            <a:spAutoFit/>
          </a:bodyPr>
          <a:lstStyle/>
          <a:p>
            <a:r>
              <a:rPr lang="en-GB" dirty="0" smtClean="0">
                <a:solidFill>
                  <a:srgbClr val="FF0000"/>
                </a:solidFill>
              </a:rPr>
              <a:t>That’s what we had....</a:t>
            </a:r>
            <a:endParaRPr lang="en-GB" dirty="0">
              <a:solidFill>
                <a:srgbClr val="FF0000"/>
              </a:solidFill>
            </a:endParaRPr>
          </a:p>
        </p:txBody>
      </p:sp>
      <p:sp>
        <p:nvSpPr>
          <p:cNvPr id="10" name="TextBox 9"/>
          <p:cNvSpPr txBox="1"/>
          <p:nvPr/>
        </p:nvSpPr>
        <p:spPr>
          <a:xfrm>
            <a:off x="5580140" y="5877340"/>
            <a:ext cx="2448340" cy="400110"/>
          </a:xfrm>
          <a:prstGeom prst="rect">
            <a:avLst/>
          </a:prstGeom>
          <a:solidFill>
            <a:schemeClr val="accent1"/>
          </a:solidFill>
        </p:spPr>
        <p:txBody>
          <a:bodyPr wrap="square" rtlCol="0">
            <a:spAutoFit/>
          </a:bodyPr>
          <a:lstStyle/>
          <a:p>
            <a:r>
              <a:rPr lang="en-GB" dirty="0" smtClean="0"/>
              <a:t>Reiner </a:t>
            </a:r>
            <a:r>
              <a:rPr lang="en-GB" dirty="0" err="1" smtClean="0"/>
              <a:t>Denz</a:t>
            </a:r>
            <a:endParaRPr lang="en-GB" dirty="0"/>
          </a:p>
        </p:txBody>
      </p:sp>
      <p:cxnSp>
        <p:nvCxnSpPr>
          <p:cNvPr id="12" name="Straight Connector 11"/>
          <p:cNvCxnSpPr/>
          <p:nvPr/>
        </p:nvCxnSpPr>
        <p:spPr bwMode="auto">
          <a:xfrm>
            <a:off x="4283960" y="5373270"/>
            <a:ext cx="2448340" cy="0"/>
          </a:xfrm>
          <a:prstGeom prst="line">
            <a:avLst/>
          </a:prstGeom>
          <a:solidFill>
            <a:schemeClr val="accent1"/>
          </a:solidFill>
          <a:ln w="31750" cap="sq" cmpd="sng" algn="ctr">
            <a:solidFill>
              <a:srgbClr val="FF0000"/>
            </a:solidFill>
            <a:prstDash val="solid"/>
            <a:round/>
            <a:headEnd type="none" w="med" len="med"/>
            <a:tailEnd type="none" w="med" len="me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QPS signal </a:t>
            </a:r>
            <a:r>
              <a:rPr lang="en-US" dirty="0" smtClean="0"/>
              <a:t>dipole magnet B8.L2</a:t>
            </a:r>
            <a:r>
              <a:rPr lang="en-GB" dirty="0" smtClean="0"/>
              <a:t> </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7</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69161" y="1196975"/>
            <a:ext cx="6605677" cy="5111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Tried to do better after this</a:t>
            </a:r>
            <a:endParaRPr lang="en-GB" dirty="0"/>
          </a:p>
        </p:txBody>
      </p:sp>
      <p:sp>
        <p:nvSpPr>
          <p:cNvPr id="3" name="Content Placeholder 2"/>
          <p:cNvSpPr>
            <a:spLocks noGrp="1"/>
          </p:cNvSpPr>
          <p:nvPr>
            <p:ph idx="1"/>
          </p:nvPr>
        </p:nvSpPr>
        <p:spPr>
          <a:xfrm>
            <a:off x="467430" y="620610"/>
            <a:ext cx="8229600" cy="3600500"/>
          </a:xfrm>
        </p:spPr>
        <p:txBody>
          <a:bodyPr/>
          <a:lstStyle/>
          <a:p>
            <a:r>
              <a:rPr lang="en-GB" sz="1800" dirty="0" smtClean="0"/>
              <a:t>Correction of beam into SPS</a:t>
            </a:r>
          </a:p>
          <a:p>
            <a:r>
              <a:rPr lang="en-GB" sz="1800" dirty="0" smtClean="0"/>
              <a:t>Injection with TI2 downstream TED in</a:t>
            </a:r>
          </a:p>
          <a:p>
            <a:pPr lvl="1"/>
            <a:r>
              <a:rPr lang="en-GB" sz="1600" dirty="0" smtClean="0"/>
              <a:t>Normal 12 bunches</a:t>
            </a:r>
          </a:p>
          <a:p>
            <a:pPr lvl="1"/>
            <a:r>
              <a:rPr lang="en-GB" sz="1600" dirty="0" smtClean="0"/>
              <a:t>Normal 36 bunches</a:t>
            </a:r>
          </a:p>
          <a:p>
            <a:pPr lvl="1"/>
            <a:r>
              <a:rPr lang="en-GB" sz="1600" dirty="0" smtClean="0"/>
              <a:t>36 bunches with enhanced satellites</a:t>
            </a:r>
          </a:p>
          <a:p>
            <a:pPr lvl="1"/>
            <a:r>
              <a:rPr lang="en-GB" sz="1600" dirty="0" smtClean="0"/>
              <a:t>All OK</a:t>
            </a:r>
          </a:p>
          <a:p>
            <a:r>
              <a:rPr lang="en-GB" sz="1800" dirty="0" smtClean="0"/>
              <a:t>Injection steering in LHC Transfer Lines and take fewer bunches first to play it safe</a:t>
            </a:r>
          </a:p>
          <a:p>
            <a:r>
              <a:rPr lang="en-GB" sz="1800" dirty="0" smtClean="0"/>
              <a:t>Fill for physics – injection VERY CLEAN !</a:t>
            </a:r>
            <a:endParaRPr lang="en-GB" sz="1800"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8</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11450" y="3429000"/>
            <a:ext cx="6408890" cy="3408196"/>
          </a:xfrm>
          <a:prstGeom prst="rect">
            <a:avLst/>
          </a:prstGeom>
          <a:noFill/>
          <a:ln w="9525">
            <a:noFill/>
            <a:miter lim="800000"/>
            <a:headEnd/>
            <a:tailEnd/>
          </a:ln>
        </p:spPr>
      </p:pic>
      <p:cxnSp>
        <p:nvCxnSpPr>
          <p:cNvPr id="9" name="Straight Arrow Connector 8"/>
          <p:cNvCxnSpPr>
            <a:stCxn id="10" idx="1"/>
          </p:cNvCxnSpPr>
          <p:nvPr/>
        </p:nvCxnSpPr>
        <p:spPr bwMode="auto">
          <a:xfrm flipH="1">
            <a:off x="6732300" y="4059356"/>
            <a:ext cx="576080" cy="377784"/>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0" name="TextBox 9"/>
          <p:cNvSpPr txBox="1"/>
          <p:nvPr/>
        </p:nvSpPr>
        <p:spPr>
          <a:xfrm>
            <a:off x="7308380" y="3212970"/>
            <a:ext cx="1835620" cy="1692771"/>
          </a:xfrm>
          <a:prstGeom prst="rect">
            <a:avLst/>
          </a:prstGeom>
          <a:noFill/>
          <a:ln>
            <a:solidFill>
              <a:srgbClr val="FF0000"/>
            </a:solidFill>
          </a:ln>
        </p:spPr>
        <p:txBody>
          <a:bodyPr wrap="square" rtlCol="0">
            <a:spAutoFit/>
          </a:bodyPr>
          <a:lstStyle/>
          <a:p>
            <a:r>
              <a:rPr lang="en-GB" sz="1600" dirty="0" smtClean="0"/>
              <a:t>Max losses in ring 10 % instead of 650 %</a:t>
            </a:r>
          </a:p>
          <a:p>
            <a:r>
              <a:rPr lang="en-GB" sz="1600" dirty="0" smtClean="0"/>
              <a:t>(second injection B1 even 3.2 % max)</a:t>
            </a:r>
            <a:endParaRPr lang="en-GB"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20:51 Stable beams fill #2261</a:t>
            </a:r>
            <a:endParaRPr lang="en-GB" dirty="0"/>
          </a:p>
        </p:txBody>
      </p:sp>
      <p:pic>
        <p:nvPicPr>
          <p:cNvPr id="8" name="Picture 2"/>
          <p:cNvPicPr>
            <a:picLocks noGrp="1" noChangeAspect="1" noChangeArrowheads="1"/>
          </p:cNvPicPr>
          <p:nvPr>
            <p:ph idx="1"/>
          </p:nvPr>
        </p:nvPicPr>
        <p:blipFill>
          <a:blip r:embed="rId2" cstate="print"/>
          <a:stretch>
            <a:fillRect/>
          </a:stretch>
        </p:blipFill>
        <p:spPr bwMode="auto">
          <a:xfrm>
            <a:off x="467430" y="1628750"/>
            <a:ext cx="8229600" cy="2173731"/>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57C3E7D3-E8A8-4E1B-881E-DBC7929F1526}" type="slidenum">
              <a:rPr lang="en-US" smtClean="0"/>
              <a:pPr/>
              <a:t>9</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sp>
        <p:nvSpPr>
          <p:cNvPr id="9" name="TextBox 8"/>
          <p:cNvSpPr txBox="1"/>
          <p:nvPr/>
        </p:nvSpPr>
        <p:spPr>
          <a:xfrm>
            <a:off x="467430" y="764630"/>
            <a:ext cx="8425170" cy="861774"/>
          </a:xfrm>
          <a:prstGeom prst="rect">
            <a:avLst/>
          </a:prstGeom>
          <a:noFill/>
        </p:spPr>
        <p:txBody>
          <a:bodyPr wrap="square" rtlCol="0">
            <a:spAutoFit/>
          </a:bodyPr>
          <a:lstStyle/>
          <a:p>
            <a:pPr algn="l">
              <a:buFont typeface="Arial" pitchFamily="34" charset="0"/>
              <a:buChar char="•"/>
            </a:pPr>
            <a:r>
              <a:rPr lang="en-GB" dirty="0" smtClean="0"/>
              <a:t>Slightly reduced normal bunch intensities</a:t>
            </a:r>
          </a:p>
          <a:p>
            <a:pPr algn="l">
              <a:buFont typeface="Arial" pitchFamily="34" charset="0"/>
              <a:buChar char="•"/>
            </a:pPr>
            <a:r>
              <a:rPr lang="en-GB" dirty="0" smtClean="0"/>
              <a:t>Satellites visible</a:t>
            </a:r>
            <a:endParaRPr lang="en-GB" dirty="0"/>
          </a:p>
        </p:txBody>
      </p:sp>
      <p:sp>
        <p:nvSpPr>
          <p:cNvPr id="10" name="TextBox 9"/>
          <p:cNvSpPr txBox="1"/>
          <p:nvPr/>
        </p:nvSpPr>
        <p:spPr>
          <a:xfrm>
            <a:off x="899490" y="4221110"/>
            <a:ext cx="2016280" cy="400110"/>
          </a:xfrm>
          <a:prstGeom prst="rect">
            <a:avLst/>
          </a:prstGeom>
          <a:noFill/>
        </p:spPr>
        <p:txBody>
          <a:bodyPr wrap="square" rtlCol="0">
            <a:spAutoFit/>
          </a:bodyPr>
          <a:lstStyle/>
          <a:p>
            <a:r>
              <a:rPr lang="en-GB" dirty="0" smtClean="0"/>
              <a:t>LDM:</a:t>
            </a:r>
            <a:endParaRPr lang="en-GB" dirty="0"/>
          </a:p>
        </p:txBody>
      </p:sp>
      <p:pic>
        <p:nvPicPr>
          <p:cNvPr id="5123" name="Picture 3"/>
          <p:cNvPicPr>
            <a:picLocks noChangeAspect="1" noChangeArrowheads="1"/>
          </p:cNvPicPr>
          <p:nvPr/>
        </p:nvPicPr>
        <p:blipFill>
          <a:blip r:embed="rId3" cstate="print"/>
          <a:srcRect/>
          <a:stretch>
            <a:fillRect/>
          </a:stretch>
        </p:blipFill>
        <p:spPr bwMode="auto">
          <a:xfrm>
            <a:off x="2267680" y="3789860"/>
            <a:ext cx="2579325" cy="2815728"/>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004060" y="3789050"/>
            <a:ext cx="2317475" cy="27439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52396</TotalTime>
  <Words>643</Words>
  <Application>Microsoft Office PowerPoint</Application>
  <PresentationFormat>On-screen Show (4:3)</PresentationFormat>
  <Paragraphs>109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Pixel</vt:lpstr>
      <vt:lpstr>Thursday 27th October</vt:lpstr>
      <vt:lpstr>Fill with enhanced satellites for Alice</vt:lpstr>
      <vt:lpstr>Slide 3</vt:lpstr>
      <vt:lpstr>First injection of 144 bunches, B1</vt:lpstr>
      <vt:lpstr>Losses in the LHC transfer line</vt:lpstr>
      <vt:lpstr>The SEE “Quench” of dipole magnet B8.L2</vt:lpstr>
      <vt:lpstr>QPS signal dipole magnet B8.L2 </vt:lpstr>
      <vt:lpstr>Tried to do better after this</vt:lpstr>
      <vt:lpstr>20:51 Stable beams fill #2261</vt:lpstr>
      <vt:lpstr>Alice running 5e30 cm-2s-1 (instead of 0.5)</vt:lpstr>
      <vt:lpstr>The Plan</vt:lpstr>
      <vt:lpstr>Today: 1 m Squeeze IP2</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NICE</cp:lastModifiedBy>
  <cp:revision>3238</cp:revision>
  <dcterms:created xsi:type="dcterms:W3CDTF">2010-07-26T05:43:59Z</dcterms:created>
  <dcterms:modified xsi:type="dcterms:W3CDTF">2011-10-28T06:24:10Z</dcterms:modified>
</cp:coreProperties>
</file>