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8"/>
  </p:notesMasterIdLst>
  <p:sldIdLst>
    <p:sldId id="925" r:id="rId2"/>
    <p:sldId id="928" r:id="rId3"/>
    <p:sldId id="923" r:id="rId4"/>
    <p:sldId id="916" r:id="rId5"/>
    <p:sldId id="914" r:id="rId6"/>
    <p:sldId id="924" r:id="rId7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76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10/23/11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Sun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21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-Oct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Bernhard Holzer, </a:t>
            </a: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Mike Lamont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959" y="1763524"/>
            <a:ext cx="8517075" cy="33547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Reminder:</a:t>
            </a:r>
          </a:p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06:45h </a:t>
            </a:r>
            <a:r>
              <a:rPr lang="en-US" sz="23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 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45h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Dump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lang="en-US" sz="2000" b="1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/>
              <a:t>LHCb</a:t>
            </a:r>
            <a:r>
              <a:rPr lang="en-US" sz="2000" dirty="0" smtClean="0"/>
              <a:t> triggered (possibly a </a:t>
            </a:r>
            <a:r>
              <a:rPr lang="en-US" sz="2000" dirty="0" smtClean="0">
                <a:solidFill>
                  <a:srgbClr val="FF0000"/>
                </a:solidFill>
              </a:rPr>
              <a:t>glitch of the stable beams flag</a:t>
            </a:r>
            <a:r>
              <a:rPr lang="en-US" sz="2000" dirty="0" smtClean="0"/>
              <a:t>)	  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dirty="0" smtClean="0"/>
              <a:t>            From </a:t>
            </a:r>
            <a:r>
              <a:rPr lang="en-US" sz="2000" dirty="0" smtClean="0"/>
              <a:t>timber we see a </a:t>
            </a:r>
            <a:r>
              <a:rPr lang="en-US" sz="2000" dirty="0" smtClean="0"/>
              <a:t>glitch </a:t>
            </a:r>
            <a:r>
              <a:rPr lang="en-US" sz="2000" dirty="0" smtClean="0"/>
              <a:t>of the </a:t>
            </a:r>
            <a:r>
              <a:rPr lang="en-US" sz="2000" dirty="0" smtClean="0"/>
              <a:t>stable </a:t>
            </a:r>
            <a:r>
              <a:rPr lang="en-US" sz="2000" dirty="0" smtClean="0"/>
              <a:t>beam flag and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           movable </a:t>
            </a:r>
            <a:r>
              <a:rPr lang="en-US" sz="2000" dirty="0" smtClean="0"/>
              <a:t>devices allowed </a:t>
            </a:r>
            <a:r>
              <a:rPr lang="en-US" sz="2000" dirty="0" smtClean="0"/>
              <a:t>flag</a:t>
            </a: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08:34h Injection, Ramp Squeeze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clean &amp; straight forward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276600"/>
            <a:ext cx="3302000" cy="2641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86400" y="4267200"/>
            <a:ext cx="441422" cy="369332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4343400"/>
            <a:ext cx="44142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68978" y="3352800"/>
            <a:ext cx="377177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Sat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19200"/>
            <a:ext cx="6896100" cy="18564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" y="3352800"/>
            <a:ext cx="24688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14h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Luminosity</a:t>
            </a:r>
            <a:endParaRPr lang="en-US" sz="2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 t="8099" b="51834"/>
          <a:stretch>
            <a:fillRect/>
          </a:stretch>
        </p:blipFill>
        <p:spPr>
          <a:xfrm>
            <a:off x="2946981" y="3276600"/>
            <a:ext cx="4215819" cy="14349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3000" y="1219200"/>
            <a:ext cx="101189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1.4*10</a:t>
            </a:r>
            <a:r>
              <a:rPr lang="en-US" baseline="30000" dirty="0" smtClean="0"/>
              <a:t>11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590800" y="49403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Giulia from </a:t>
            </a:r>
            <a:r>
              <a:rPr lang="en-US" dirty="0" smtClean="0">
                <a:solidFill>
                  <a:srgbClr val="0000FF"/>
                </a:solidFill>
              </a:rPr>
              <a:t>vacuum </a:t>
            </a:r>
            <a:r>
              <a:rPr lang="en-US" dirty="0" smtClean="0">
                <a:solidFill>
                  <a:srgbClr val="0000FF"/>
                </a:solidFill>
              </a:rPr>
              <a:t>called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increase of vacuum in CMS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visible </a:t>
            </a:r>
            <a:r>
              <a:rPr lang="en-US" dirty="0" smtClean="0">
                <a:solidFill>
                  <a:srgbClr val="FF0000"/>
                </a:solidFill>
              </a:rPr>
              <a:t>since 12h48</a:t>
            </a:r>
            <a:r>
              <a:rPr lang="en-US" dirty="0" smtClean="0"/>
              <a:t>. We called the experiment and they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confirmed </a:t>
            </a:r>
            <a:r>
              <a:rPr lang="en-US" dirty="0" smtClean="0"/>
              <a:t>there is a that time an increase of background. To be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followed </a:t>
            </a:r>
            <a:r>
              <a:rPr lang="en-US" dirty="0" smtClean="0"/>
              <a:t>up.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8600" y="4876800"/>
            <a:ext cx="24843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16:43h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Luminosity</a:t>
            </a:r>
            <a:endParaRPr lang="en-US" sz="2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fld id="{57C3E7D3-E8A8-4E1B-881E-DBC7929F152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LMC - beta* 1 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fld id="{4D34EDEB-5CDF-45D2-9C5E-FC5C40FD665F}" type="datetime1">
              <a:rPr lang="en-US" smtClean="0"/>
              <a:pPr/>
              <a:t>10/23/11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792163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Late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533400"/>
            <a:ext cx="4423155" cy="25258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71155" y="609600"/>
            <a:ext cx="1690186" cy="338554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VGPB.183.1R5x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1155" y="926068"/>
            <a:ext cx="147348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VGI.220.1R5x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71155" y="1230868"/>
            <a:ext cx="1439416" cy="338554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VGI.220.1L5x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5396605" y="2475706"/>
            <a:ext cx="114220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43511" y="2590006"/>
            <a:ext cx="89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12:48h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57200" y="1066800"/>
            <a:ext cx="26564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latin typeface="Times New Roman"/>
                <a:cs typeface="Times New Roman"/>
              </a:rPr>
              <a:t>stable beams,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12:48h  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vacuum ... ?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352800"/>
            <a:ext cx="3713907" cy="297344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09800" y="3352800"/>
            <a:ext cx="2196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cms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lumi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signal,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local loss rates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3581400" y="1371600"/>
            <a:ext cx="578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-8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05200" y="2221468"/>
            <a:ext cx="66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-10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fld id="{57C3E7D3-E8A8-4E1B-881E-DBC7929F152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8743" y="1008995"/>
            <a:ext cx="8963862" cy="517064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:25h </a:t>
            </a:r>
            <a:r>
              <a:rPr lang="en-US" sz="23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still stable beams </a:t>
            </a:r>
          </a:p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... and stable vacuum now !! </a:t>
            </a:r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dirty="0" smtClean="0"/>
              <a:t>	</a:t>
            </a: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dirty="0" smtClean="0"/>
              <a:t>Apology:  Orbit </a:t>
            </a:r>
            <a:r>
              <a:rPr lang="en-US" dirty="0" smtClean="0"/>
              <a:t>correction without separating </a:t>
            </a:r>
            <a:r>
              <a:rPr lang="en-US" dirty="0" err="1" smtClean="0"/>
              <a:t>LHCb</a:t>
            </a:r>
            <a:r>
              <a:rPr lang="en-US" dirty="0" smtClean="0"/>
              <a:t> -&gt; luminosity </a:t>
            </a:r>
            <a:r>
              <a:rPr lang="en-US" dirty="0" smtClean="0"/>
              <a:t>jumped to 460 Hz/</a:t>
            </a:r>
            <a:r>
              <a:rPr lang="en-US" dirty="0" err="1" smtClean="0"/>
              <a:t>ub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         -&gt;  </a:t>
            </a:r>
            <a:r>
              <a:rPr lang="en-US" dirty="0" smtClean="0">
                <a:solidFill>
                  <a:srgbClr val="0000FF"/>
                </a:solidFill>
              </a:rPr>
              <a:t>separate </a:t>
            </a:r>
            <a:r>
              <a:rPr lang="en-US" dirty="0" err="1" smtClean="0">
                <a:solidFill>
                  <a:srgbClr val="0000FF"/>
                </a:solidFill>
              </a:rPr>
              <a:t>LHCb</a:t>
            </a:r>
            <a:r>
              <a:rPr lang="en-US" dirty="0" smtClean="0">
                <a:solidFill>
                  <a:srgbClr val="0000FF"/>
                </a:solidFill>
              </a:rPr>
              <a:t> in the vertical plane before correcting the orbit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endParaRPr lang="en-US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01:45h </a:t>
            </a:r>
            <a:r>
              <a:rPr lang="en-US" sz="23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Dump: </a:t>
            </a:r>
            <a:r>
              <a:rPr lang="en-US" dirty="0" smtClean="0">
                <a:solidFill>
                  <a:srgbClr val="000000"/>
                </a:solidFill>
              </a:rPr>
              <a:t>Dump due to QPS trigger on RCBXV2.R1</a:t>
            </a:r>
          </a:p>
          <a:p>
            <a:endParaRPr lang="en-US" sz="23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9906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Sat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Late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948162"/>
            <a:ext cx="4343400" cy="248083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6515894" y="2781300"/>
            <a:ext cx="114220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34111" y="2907268"/>
            <a:ext cx="89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12:48h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 </a:t>
            </a:r>
            <a:r>
              <a:rPr lang="en-US" sz="32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night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2719" y="2982724"/>
            <a:ext cx="354408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/>
                <a:cs typeface="Times New Roman"/>
              </a:rPr>
              <a:t>113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pb</a:t>
            </a:r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r>
              <a:rPr lang="en-US" sz="2000" b="1" i="1" baseline="30000" dirty="0" smtClean="0">
                <a:latin typeface="Times New Roman"/>
                <a:cs typeface="Times New Roman"/>
              </a:rPr>
              <a:t>-1 </a:t>
            </a:r>
            <a:r>
              <a:rPr lang="en-US" sz="2000" b="1" i="1" dirty="0" smtClean="0">
                <a:latin typeface="Times New Roman"/>
                <a:cs typeface="Times New Roman"/>
              </a:rPr>
              <a:t>accumulated in 14.5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h</a:t>
            </a:r>
            <a:endParaRPr lang="en-US" sz="2000" b="1" i="1" dirty="0" smtClean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381381"/>
            <a:ext cx="85344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01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53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h </a:t>
            </a:r>
            <a:r>
              <a:rPr lang="en-US" sz="2300" b="1" i="1" dirty="0" smtClean="0">
                <a:latin typeface="Times New Roman"/>
                <a:cs typeface="Times New Roman"/>
              </a:rPr>
              <a:t>Restart:</a:t>
            </a:r>
            <a:r>
              <a:rPr lang="en-US" sz="2300" b="1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small </a:t>
            </a:r>
            <a:r>
              <a:rPr lang="en-US" dirty="0" err="1" smtClean="0"/>
              <a:t>rf</a:t>
            </a:r>
            <a:r>
              <a:rPr lang="en-US" dirty="0" smtClean="0"/>
              <a:t> problem:</a:t>
            </a:r>
            <a:r>
              <a:rPr lang="en-US" dirty="0" smtClean="0"/>
              <a:t> </a:t>
            </a:r>
            <a:r>
              <a:rPr lang="en-US" dirty="0" smtClean="0"/>
              <a:t>line </a:t>
            </a:r>
            <a:r>
              <a:rPr lang="en-US" dirty="0" smtClean="0"/>
              <a:t>5B2 </a:t>
            </a:r>
            <a:r>
              <a:rPr lang="en-US" dirty="0" smtClean="0"/>
              <a:t>didn't switch off on RF-LL</a:t>
            </a:r>
            <a:r>
              <a:rPr lang="en-US" dirty="0" smtClean="0"/>
              <a:t>  		  	                piquet &amp; everybody </a:t>
            </a:r>
            <a:r>
              <a:rPr lang="en-US" dirty="0" smtClean="0"/>
              <a:t>i</a:t>
            </a:r>
            <a:r>
              <a:rPr lang="en-US" dirty="0" smtClean="0"/>
              <a:t>s happy again.</a:t>
            </a:r>
            <a:endParaRPr lang="en-US" dirty="0" smtClean="0"/>
          </a:p>
          <a:p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6h </a:t>
            </a:r>
            <a:r>
              <a:rPr lang="en-US" dirty="0" smtClean="0"/>
              <a:t>Collimator is interlocking. Right jaw does not </a:t>
            </a:r>
            <a:r>
              <a:rPr lang="en-US" dirty="0" smtClean="0"/>
              <a:t>move (TCL.5r1.b1)</a:t>
            </a:r>
          </a:p>
          <a:p>
            <a:r>
              <a:rPr lang="en-US" dirty="0" smtClean="0"/>
              <a:t>		  piquet </a:t>
            </a:r>
            <a:r>
              <a:rPr lang="en-US" dirty="0" smtClean="0"/>
              <a:t>&amp; everybody is happy again.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b="29156"/>
          <a:stretch>
            <a:fillRect/>
          </a:stretch>
        </p:blipFill>
        <p:spPr>
          <a:xfrm>
            <a:off x="4927890" y="990600"/>
            <a:ext cx="4139910" cy="24915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Night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219200"/>
            <a:ext cx="74676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03:56h 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</a:p>
          <a:p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			 </a:t>
            </a:r>
            <a:r>
              <a:rPr lang="en-US" dirty="0" err="1" smtClean="0">
                <a:solidFill>
                  <a:srgbClr val="000000"/>
                </a:solidFill>
              </a:rPr>
              <a:t>Emittances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</a:rPr>
              <a:t>B1H = 1.56   B2H = 1.9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			        	  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B1V = 1.39   B2V = 1.9</a:t>
            </a:r>
          </a:p>
          <a:p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05:45h  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squeeze, </a:t>
            </a:r>
            <a:r>
              <a:rPr lang="en-US" sz="22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lumi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                           </a:t>
            </a: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   	</a:t>
            </a:r>
            <a:r>
              <a:rPr lang="en-US" sz="2200" dirty="0" smtClean="0">
                <a:latin typeface="Times New Roman"/>
                <a:cs typeface="Times New Roman"/>
              </a:rPr>
              <a:t>	</a:t>
            </a:r>
            <a:endParaRPr lang="en-US" i="1" dirty="0" smtClean="0">
              <a:latin typeface="Times New Roman"/>
              <a:cs typeface="Times New Roman"/>
            </a:endParaRPr>
          </a:p>
          <a:p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dirty="0" smtClean="0"/>
              <a:t>	</a:t>
            </a:r>
            <a:r>
              <a:rPr lang="en-US" dirty="0" smtClean="0"/>
              <a:t>	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8909" b="31586"/>
          <a:stretch>
            <a:fillRect/>
          </a:stretch>
        </p:blipFill>
        <p:spPr>
          <a:xfrm>
            <a:off x="3843036" y="3276600"/>
            <a:ext cx="5148564" cy="2602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76126"/>
          <a:stretch>
            <a:fillRect/>
          </a:stretch>
        </p:blipFill>
        <p:spPr>
          <a:xfrm>
            <a:off x="3048000" y="1219200"/>
            <a:ext cx="5298281" cy="10794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32020</TotalTime>
  <Words>349</Words>
  <Application>Microsoft Macintosh PowerPoint</Application>
  <PresentationFormat>On-screen Show (4:3)</PresentationFormat>
  <Paragraphs>77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LHCpresentations</vt:lpstr>
      <vt:lpstr>Slide 1</vt:lpstr>
      <vt:lpstr>Slide 2</vt:lpstr>
      <vt:lpstr>Sat Late</vt:lpstr>
      <vt:lpstr>Slide 4</vt:lpstr>
      <vt:lpstr>Slide 5</vt:lpstr>
      <vt:lpstr>Slide 6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2117</cp:revision>
  <dcterms:created xsi:type="dcterms:W3CDTF">2011-10-23T04:30:58Z</dcterms:created>
  <dcterms:modified xsi:type="dcterms:W3CDTF">2011-10-23T05:42:11Z</dcterms:modified>
</cp:coreProperties>
</file>