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9144000" cy="6858000" type="screen4x3"/>
  <p:notesSz cx="7315200" cy="96012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DAD21"/>
    <a:srgbClr val="720E26"/>
    <a:srgbClr val="993300"/>
    <a:srgbClr val="990033"/>
    <a:srgbClr val="800000"/>
    <a:srgbClr val="660033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2" autoAdjust="0"/>
    <p:restoredTop sz="93039" autoAdjust="0"/>
  </p:normalViewPr>
  <p:slideViewPr>
    <p:cSldViewPr>
      <p:cViewPr varScale="1">
        <p:scale>
          <a:sx n="99" d="100"/>
          <a:sy n="99" d="100"/>
        </p:scale>
        <p:origin x="-1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84"/>
      </p:cViewPr>
      <p:guideLst>
        <p:guide orient="horz" pos="3024"/>
        <p:guide pos="230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C9185D75-B0B7-4A1B-AE34-AE2B7E7C689E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1/73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FC5C06DB-A27D-4A5C-9CD0-BDFAB6794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E3DB1EE6-E68A-42AD-8977-F5960A16EABB}" type="datetimeFigureOut">
              <a:rPr lang="en-US"/>
              <a:pPr>
                <a:defRPr/>
              </a:pPr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1/73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F5DE5E01-3D87-43F6-82BE-64517ED5A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mailto:yves.thurel@cern.ch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1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500063" y="0"/>
            <a:ext cx="8643937" cy="6540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2000">
                <a:schemeClr val="accent3">
                  <a:lumMod val="50000"/>
                </a:schemeClr>
              </a:gs>
              <a:gs pos="85000">
                <a:schemeClr val="accent3">
                  <a:lumMod val="5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25"/>
          <p:cNvCxnSpPr/>
          <p:nvPr userDrawn="1"/>
        </p:nvCxnSpPr>
        <p:spPr>
          <a:xfrm>
            <a:off x="500063" y="654050"/>
            <a:ext cx="8643937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6"/>
          <p:cNvSpPr>
            <a:spLocks noGrp="1"/>
          </p:cNvSpPr>
          <p:nvPr>
            <p:ph type="pic" sz="quarter" idx="17"/>
          </p:nvPr>
        </p:nvSpPr>
        <p:spPr>
          <a:xfrm>
            <a:off x="4279896" y="1201707"/>
            <a:ext cx="4381560" cy="5002281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482543" y="1201707"/>
            <a:ext cx="3614787" cy="2628936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482544" y="3903669"/>
            <a:ext cx="3614787" cy="7302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600" cap="none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482544" y="4706955"/>
            <a:ext cx="3614787" cy="620721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400" cap="none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519057" y="5400702"/>
            <a:ext cx="3614787" cy="620721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400" cap="none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500063" y="0"/>
            <a:ext cx="8643937" cy="6540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2000">
                <a:schemeClr val="accent3">
                  <a:lumMod val="50000"/>
                </a:schemeClr>
              </a:gs>
              <a:gs pos="85000">
                <a:schemeClr val="accent3">
                  <a:lumMod val="5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11"/>
          <p:cNvSpPr txBox="1"/>
          <p:nvPr userDrawn="1"/>
        </p:nvSpPr>
        <p:spPr>
          <a:xfrm>
            <a:off x="5156200" y="142875"/>
            <a:ext cx="3505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2000" b="1" cap="all" spc="1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CONTENTS</a:t>
            </a:r>
          </a:p>
        </p:txBody>
      </p:sp>
      <p:cxnSp>
        <p:nvCxnSpPr>
          <p:cNvPr id="6" name="Straight Connector 14"/>
          <p:cNvCxnSpPr/>
          <p:nvPr userDrawn="1"/>
        </p:nvCxnSpPr>
        <p:spPr>
          <a:xfrm>
            <a:off x="500063" y="654050"/>
            <a:ext cx="8643937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156208" y="1201706"/>
            <a:ext cx="3687813" cy="50400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482544" y="1201707"/>
            <a:ext cx="4637152" cy="5040000"/>
          </a:xfrm>
          <a:prstGeom prst="rect">
            <a:avLst/>
          </a:prstGeom>
        </p:spPr>
        <p:txBody>
          <a:bodyPr/>
          <a:lstStyle>
            <a:lvl1pPr algn="l">
              <a:buFont typeface="Wingdings" pitchFamily="2" charset="2"/>
              <a:buChar char="§"/>
              <a:defRPr cap="none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500063" y="0"/>
            <a:ext cx="8643937" cy="6540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2000">
                <a:schemeClr val="accent3">
                  <a:lumMod val="50000"/>
                </a:schemeClr>
              </a:gs>
              <a:gs pos="85000">
                <a:schemeClr val="accent3">
                  <a:lumMod val="5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12"/>
          <p:cNvCxnSpPr/>
          <p:nvPr userDrawn="1"/>
        </p:nvCxnSpPr>
        <p:spPr>
          <a:xfrm>
            <a:off x="500063" y="654050"/>
            <a:ext cx="8643937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235168" y="2589201"/>
            <a:ext cx="4819716" cy="3432222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2235168" y="1566837"/>
            <a:ext cx="4856230" cy="949338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800" cap="none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>
          <a:xfrm>
            <a:off x="500063" y="0"/>
            <a:ext cx="8643937" cy="6540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2000">
                <a:schemeClr val="accent1">
                  <a:lumMod val="50000"/>
                </a:schemeClr>
              </a:gs>
              <a:gs pos="85000">
                <a:schemeClr val="accent1">
                  <a:lumMod val="5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500063" y="654050"/>
            <a:ext cx="8643937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00066"/>
          </a:xfrm>
          <a:prstGeom prst="rect">
            <a:avLst/>
          </a:prstGeom>
          <a:noFill/>
          <a:effectLst>
            <a:outerShdw blurRad="50800" dist="38100" dir="8100000" algn="tr" rotWithShape="0">
              <a:schemeClr val="tx2">
                <a:lumMod val="20000"/>
                <a:lumOff val="80000"/>
                <a:alpha val="40000"/>
              </a:schemeClr>
            </a:outerShdw>
          </a:effectLst>
        </p:spPr>
        <p:txBody>
          <a:bodyPr/>
          <a:lstStyle>
            <a:lvl1pPr algn="r">
              <a:defRPr sz="2000" b="1" cap="all" spc="1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C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2657" y="763551"/>
            <a:ext cx="8215312" cy="5623002"/>
          </a:xfrm>
          <a:prstGeom prst="rect">
            <a:avLst/>
          </a:prstGeom>
        </p:spPr>
        <p:txBody>
          <a:bodyPr/>
          <a:lstStyle>
            <a:lvl1pPr>
              <a:defRPr sz="1800" cap="none" baseline="0">
                <a:solidFill>
                  <a:schemeClr val="bg2">
                    <a:lumMod val="2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540000" indent="-270000">
              <a:spcBef>
                <a:spcPts val="600"/>
              </a:spcBef>
              <a:defRPr sz="1600" baseline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2pPr>
            <a:lvl3pPr marL="540000" indent="0">
              <a:spcBef>
                <a:spcPts val="300"/>
              </a:spcBef>
              <a:buFontTx/>
              <a:buNone/>
              <a:defRPr sz="16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3pPr>
            <a:lvl4pPr marL="792000" indent="-252000">
              <a:spcBef>
                <a:spcPts val="600"/>
              </a:spcBef>
              <a:buFont typeface="Wingdings" pitchFamily="2" charset="2"/>
              <a:buChar char="§"/>
              <a:defRPr sz="160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4pPr>
            <a:lvl5pPr marL="792000" indent="0">
              <a:spcBef>
                <a:spcPts val="200"/>
              </a:spcBef>
              <a:buFontTx/>
              <a:buNone/>
              <a:defRPr sz="160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5pPr>
            <a:lvl6pPr marL="1069848" indent="-274320">
              <a:spcBef>
                <a:spcPts val="300"/>
              </a:spcBef>
              <a:defRPr sz="1400" baseline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5"/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 userDrawn="1"/>
        </p:nvSpPr>
        <p:spPr>
          <a:xfrm>
            <a:off x="701675" y="2589213"/>
            <a:ext cx="7339013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None/>
              <a:defRPr/>
            </a:pPr>
            <a:r>
              <a:rPr lang="en-US" sz="1200" b="1" u="sng" dirty="0">
                <a:cs typeface="+mn-cs"/>
              </a:rPr>
              <a:t>Modifying the template: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200" dirty="0">
                <a:cs typeface="+mn-cs"/>
              </a:rPr>
              <a:t>Use “Insert Placeholder“ in Slide Master tab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200" dirty="0">
                <a:cs typeface="+mn-cs"/>
              </a:rPr>
              <a:t>For update of headers &amp; footer, always disable them all, and reapply them for updating them in one go (bug?)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200" dirty="0" err="1">
                <a:cs typeface="+mn-cs"/>
              </a:rPr>
              <a:t>Clic</a:t>
            </a:r>
            <a:r>
              <a:rPr lang="en-US" sz="1200" dirty="0">
                <a:cs typeface="+mn-cs"/>
              </a:rPr>
              <a:t> right on slide to choose correct type (chapter, standard…)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200" dirty="0">
                <a:cs typeface="+mn-cs"/>
              </a:rPr>
              <a:t>A big difference exists between choosing a Holder and a text box, since the text box cannot be modified on the slide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200" dirty="0">
                <a:cs typeface="+mn-cs"/>
              </a:rPr>
              <a:t>Seems impossible to auto enter number of pages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200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sz="1200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GB" sz="1200" dirty="0">
              <a:cs typeface="+mn-cs"/>
            </a:endParaRPr>
          </a:p>
        </p:txBody>
      </p:sp>
      <p:sp>
        <p:nvSpPr>
          <p:cNvPr id="3" name="TextBox 6"/>
          <p:cNvSpPr txBox="1"/>
          <p:nvPr userDrawn="1"/>
        </p:nvSpPr>
        <p:spPr>
          <a:xfrm>
            <a:off x="409575" y="466725"/>
            <a:ext cx="34686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cs typeface="+mn-cs"/>
              </a:rPr>
              <a:t>Template Help Notes</a:t>
            </a:r>
          </a:p>
        </p:txBody>
      </p:sp>
      <p:sp>
        <p:nvSpPr>
          <p:cNvPr id="4" name="TextBox 7"/>
          <p:cNvSpPr txBox="1"/>
          <p:nvPr userDrawn="1"/>
        </p:nvSpPr>
        <p:spPr>
          <a:xfrm>
            <a:off x="701675" y="950913"/>
            <a:ext cx="7339013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None/>
              <a:defRPr/>
            </a:pPr>
            <a:r>
              <a:rPr lang="en-US" sz="1200" b="1" u="sng" dirty="0">
                <a:cs typeface="+mn-cs"/>
              </a:rPr>
              <a:t>Using the template: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200" dirty="0">
                <a:cs typeface="+mn-cs"/>
              </a:rPr>
              <a:t>For update of headers &amp; footer, always disable them all, and reapply them for updating them in one go (bug?)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200" dirty="0">
                <a:cs typeface="+mn-cs"/>
              </a:rPr>
              <a:t>Insert a New Slide and </a:t>
            </a:r>
            <a:r>
              <a:rPr lang="en-US" sz="1200" dirty="0" err="1">
                <a:cs typeface="+mn-cs"/>
              </a:rPr>
              <a:t>Clic</a:t>
            </a:r>
            <a:r>
              <a:rPr lang="en-US" sz="1200" dirty="0">
                <a:cs typeface="+mn-cs"/>
              </a:rPr>
              <a:t> right on slide to choose correct type (chapter, standard…)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200" dirty="0">
                <a:cs typeface="+mn-cs"/>
              </a:rPr>
              <a:t>Comments to be sent to </a:t>
            </a:r>
            <a:r>
              <a:rPr lang="en-US" sz="1200" dirty="0">
                <a:cs typeface="+mn-cs"/>
                <a:hlinkClick r:id="rId2"/>
              </a:rPr>
              <a:t>yves.thurel@cern.ch</a:t>
            </a:r>
            <a:endParaRPr lang="en-US" sz="1200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sz="1200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sz="1200" dirty="0">
              <a:cs typeface="+mn-cs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GB" sz="1200" dirty="0"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29375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3">
                    <a:lumMod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723A1E9-7126-4A64-B118-7B255C621279}" type="datetime2">
              <a:rPr lang="en-US"/>
              <a:pPr>
                <a:defRPr/>
              </a:pPr>
              <a:t>Thursday, October 06, 2011</a:t>
            </a:fld>
            <a:endParaRPr lang="en-GB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29375"/>
            <a:ext cx="2895600" cy="2921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accent3">
                    <a:lumMod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V. </a:t>
            </a:r>
            <a:r>
              <a:rPr lang="en-US" dirty="0" err="1" smtClean="0"/>
              <a:t>Montabonnet</a:t>
            </a:r>
            <a:r>
              <a:rPr lang="en-US" dirty="0" smtClean="0"/>
              <a:t> / CERN</a:t>
            </a:r>
            <a:endParaRPr lang="en-GB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29375"/>
            <a:ext cx="2133600" cy="2921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3">
                    <a:lumMod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902D69B-09E6-4E9A-8A42-19B123295A5A}" type="slidenum">
              <a:rPr lang="en-GB"/>
              <a:pPr>
                <a:defRPr/>
              </a:pPr>
              <a:t>‹#›</a:t>
            </a:fld>
            <a:r>
              <a:rPr lang="en-GB" dirty="0"/>
              <a:t> of 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cap="all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 kern="1200" cap="all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2011-10-06 TE-EPC PIQUET BAD MANIPULATION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1400" dirty="0" smtClean="0"/>
              <a:t>07:00 </a:t>
            </a:r>
            <a:r>
              <a:rPr lang="en-US" sz="1400" i="1" dirty="0" smtClean="0"/>
              <a:t>Alice dipole down. 400kV Glitch informed by TI operator</a:t>
            </a:r>
            <a:r>
              <a:rPr lang="en-US" sz="1400" dirty="0" smtClean="0"/>
              <a:t> [OP </a:t>
            </a:r>
            <a:r>
              <a:rPr lang="en-US" sz="1400" dirty="0" err="1" smtClean="0"/>
              <a:t>eLogBook</a:t>
            </a:r>
            <a:r>
              <a:rPr lang="en-US" sz="1400" dirty="0" smtClean="0"/>
              <a:t>]. </a:t>
            </a:r>
            <a:br>
              <a:rPr lang="en-US" sz="1400" dirty="0" smtClean="0"/>
            </a:br>
            <a:endParaRPr lang="en-GB" sz="1400" dirty="0" smtClean="0"/>
          </a:p>
          <a:p>
            <a:pPr eaLnBrk="1" hangingPunct="1">
              <a:defRPr/>
            </a:pPr>
            <a:r>
              <a:rPr lang="en-GB" sz="1400" dirty="0" smtClean="0"/>
              <a:t>07:15 TE-EPC Piquet called by the TI for analysing the alarm </a:t>
            </a:r>
            <a:r>
              <a:rPr lang="en-GB" sz="1400" dirty="0" smtClean="0"/>
              <a:t>on EMT401  </a:t>
            </a:r>
            <a:r>
              <a:rPr lang="en-GB" sz="1400" dirty="0" smtClean="0"/>
              <a:t>- ALICE </a:t>
            </a:r>
            <a:r>
              <a:rPr lang="en-GB" sz="1400" dirty="0" smtClean="0"/>
              <a:t>Dipole </a:t>
            </a:r>
            <a:r>
              <a:rPr lang="en-GB" sz="1400" dirty="0" smtClean="0"/>
              <a:t>mentioning also an electrical glitch  </a:t>
            </a:r>
          </a:p>
          <a:p>
            <a:pPr eaLnBrk="1" hangingPunct="1">
              <a:defRPr/>
            </a:pPr>
            <a:endParaRPr lang="en-GB" sz="1400" dirty="0" smtClean="0"/>
          </a:p>
          <a:p>
            <a:pPr eaLnBrk="1" hangingPunct="1">
              <a:defRPr/>
            </a:pPr>
            <a:r>
              <a:rPr lang="en-GB" sz="1400" dirty="0" smtClean="0"/>
              <a:t>07:22 TE-EPC Piquet asked </a:t>
            </a:r>
            <a:r>
              <a:rPr lang="en-GB" sz="1400" smtClean="0"/>
              <a:t>to </a:t>
            </a:r>
            <a:r>
              <a:rPr lang="en-GB" sz="1400" smtClean="0"/>
              <a:t>the CCC </a:t>
            </a:r>
            <a:r>
              <a:rPr lang="en-GB" sz="1400" dirty="0" smtClean="0"/>
              <a:t>a PO-LHC-Piquet token (RBAC) for analysis</a:t>
            </a:r>
          </a:p>
          <a:p>
            <a:pPr lvl="1" eaLnBrk="1" hangingPunct="1">
              <a:defRPr/>
            </a:pPr>
            <a:r>
              <a:rPr lang="en-GB" sz="1200" dirty="0" smtClean="0"/>
              <a:t>PO-LHC-Piquet token gives the permission to get the status and control all the LHC converters (machine AND experiments)</a:t>
            </a:r>
          </a:p>
          <a:p>
            <a:pPr lvl="1" eaLnBrk="1" hangingPunct="1">
              <a:defRPr/>
            </a:pPr>
            <a:r>
              <a:rPr lang="en-GB" sz="1200" dirty="0" smtClean="0"/>
              <a:t>He selected ALICE DIPOLE converter with </a:t>
            </a:r>
            <a:r>
              <a:rPr lang="en-GB" sz="1200" dirty="0" err="1" smtClean="0"/>
              <a:t>FGCRun</a:t>
            </a:r>
            <a:r>
              <a:rPr lang="en-GB" sz="1200" dirty="0" smtClean="0"/>
              <a:t>+ (TE-EPC Diagnostic Tool)</a:t>
            </a:r>
          </a:p>
          <a:p>
            <a:pPr lvl="1" eaLnBrk="1" hangingPunct="1">
              <a:defRPr/>
            </a:pPr>
            <a:r>
              <a:rPr lang="en-GB" sz="1200" dirty="0" smtClean="0"/>
              <a:t>He used the get command to read the status </a:t>
            </a:r>
          </a:p>
          <a:p>
            <a:pPr lvl="1" eaLnBrk="1" hangingPunct="1">
              <a:defRPr/>
            </a:pPr>
            <a:r>
              <a:rPr lang="en-GB" sz="1200" dirty="0" smtClean="0"/>
              <a:t>And reset ALICE Dipole converter remaining faults by the command ‘s pc of’ which has two functions (reset and put the converter OFF)</a:t>
            </a:r>
          </a:p>
          <a:p>
            <a:pPr lvl="1" eaLnBrk="1" hangingPunct="1">
              <a:buNone/>
              <a:defRPr/>
            </a:pPr>
            <a:r>
              <a:rPr lang="en-GB" sz="1200" dirty="0" smtClean="0"/>
              <a:t>	</a:t>
            </a:r>
          </a:p>
          <a:p>
            <a:pPr eaLnBrk="1" hangingPunct="1">
              <a:defRPr/>
            </a:pPr>
            <a:r>
              <a:rPr lang="en-GB" sz="1400" dirty="0" smtClean="0"/>
              <a:t>After finishing the analysis of ALICE dipole converter trip, TE-EPC Piquet wanted to check the status of all the LHC machine converters to see what was the impact of the electrical glitch</a:t>
            </a:r>
          </a:p>
          <a:p>
            <a:pPr lvl="1" eaLnBrk="1" hangingPunct="1">
              <a:defRPr/>
            </a:pPr>
            <a:r>
              <a:rPr lang="en-GB" sz="1200" dirty="0" smtClean="0"/>
              <a:t> He selected all the LHC converters (machine AND experiments)</a:t>
            </a:r>
          </a:p>
          <a:p>
            <a:pPr lvl="1" eaLnBrk="1" hangingPunct="1">
              <a:defRPr/>
            </a:pPr>
            <a:r>
              <a:rPr lang="en-GB" sz="1200" dirty="0" smtClean="0"/>
              <a:t>Instead of using again the ‘get status’, he applied the last command by error: ‘s pc of’ to all LHC converters</a:t>
            </a:r>
          </a:p>
          <a:p>
            <a:pPr lvl="1" eaLnBrk="1" hangingPunct="1">
              <a:defRPr/>
            </a:pPr>
            <a:r>
              <a:rPr lang="en-GB" sz="1200" dirty="0" smtClean="0"/>
              <a:t>As consequence, all the converters ON were stopped including CMS and ATLAS converters</a:t>
            </a:r>
          </a:p>
          <a:p>
            <a:pPr lvl="1" eaLnBrk="1" hangingPunct="1">
              <a:buNone/>
              <a:defRPr/>
            </a:pPr>
            <a:endParaRPr lang="en-GB" sz="1200" dirty="0" smtClean="0"/>
          </a:p>
          <a:p>
            <a:pPr eaLnBrk="1" hangingPunct="1">
              <a:defRPr/>
            </a:pPr>
            <a:endParaRPr lang="en-GB" sz="1400" dirty="0" smtClean="0"/>
          </a:p>
          <a:p>
            <a:pPr eaLnBrk="1" hangingPunct="1">
              <a:defRPr/>
            </a:pPr>
            <a:endParaRPr lang="en-GB" sz="1400" dirty="0" smtClean="0"/>
          </a:p>
          <a:p>
            <a:pPr lvl="1" eaLnBrk="1" hangingPunct="1">
              <a:defRPr/>
            </a:pPr>
            <a:endParaRPr lang="en-GB" sz="1200" dirty="0" smtClean="0"/>
          </a:p>
          <a:p>
            <a:pPr lvl="1" eaLnBrk="1" hangingPunct="1">
              <a:defRPr/>
            </a:pPr>
            <a:endParaRPr lang="en-GB" sz="1200" dirty="0" smtClean="0"/>
          </a:p>
          <a:p>
            <a:pPr lvl="1" eaLnBrk="1" hangingPunct="1">
              <a:buNone/>
              <a:defRPr/>
            </a:pPr>
            <a:endParaRPr lang="en-GB" sz="1200" dirty="0" smtClean="0"/>
          </a:p>
          <a:p>
            <a:pPr lvl="1" eaLnBrk="1" hangingPunct="1">
              <a:defRPr/>
            </a:pPr>
            <a:endParaRPr lang="en-GB" sz="1200" dirty="0" smtClean="0"/>
          </a:p>
          <a:p>
            <a:pPr lvl="1" eaLnBrk="1" hangingPunct="1">
              <a:defRPr/>
            </a:pPr>
            <a:endParaRPr lang="en-GB" sz="1200" dirty="0" smtClean="0"/>
          </a:p>
          <a:p>
            <a:pPr lvl="1" eaLnBrk="1" hangingPunct="1">
              <a:defRPr/>
            </a:pPr>
            <a:endParaRPr lang="en-GB" sz="1200" dirty="0" smtClean="0"/>
          </a:p>
          <a:p>
            <a:pPr lvl="1" eaLnBrk="1" hangingPunct="1">
              <a:defRPr/>
            </a:pPr>
            <a:endParaRPr lang="en-GB" sz="1200" dirty="0" smtClean="0"/>
          </a:p>
          <a:p>
            <a:pPr eaLnBrk="1" hangingPunct="1">
              <a:defRPr/>
            </a:pPr>
            <a:r>
              <a:rPr lang="en-GB" sz="1400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0" y="6429375"/>
            <a:ext cx="2133600" cy="292100"/>
          </a:xfrm>
        </p:spPr>
        <p:txBody>
          <a:bodyPr/>
          <a:lstStyle/>
          <a:p>
            <a:pPr>
              <a:defRPr/>
            </a:pPr>
            <a:fld id="{15B5FD1E-06A3-4656-82C1-DDCA750C9CBD}" type="datetime2">
              <a:rPr lang="en-US"/>
              <a:pPr>
                <a:defRPr/>
              </a:pPr>
              <a:t>Thursday, October 06, 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347864" y="6429375"/>
            <a:ext cx="2895600" cy="2921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V. </a:t>
            </a:r>
            <a:r>
              <a:rPr lang="en-US" dirty="0" err="1" smtClean="0"/>
              <a:t>Montabonnet</a:t>
            </a:r>
            <a:r>
              <a:rPr lang="en-US" dirty="0" smtClean="0"/>
              <a:t> </a:t>
            </a:r>
            <a:r>
              <a:rPr lang="en-US" dirty="0"/>
              <a:t>/  CERN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29375"/>
            <a:ext cx="2133600" cy="292100"/>
          </a:xfrm>
        </p:spPr>
        <p:txBody>
          <a:bodyPr/>
          <a:lstStyle/>
          <a:p>
            <a:pPr>
              <a:defRPr/>
            </a:pPr>
            <a:fld id="{048DE102-EB87-4590-8672-0F3912DDA72E}" type="slidenum">
              <a:rPr lang="en-GB"/>
              <a:pPr>
                <a:defRPr/>
              </a:pPr>
              <a:t>1</a:t>
            </a:fld>
            <a:r>
              <a:rPr lang="en-GB"/>
              <a:t> of xx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2011-10-06 TE-EPC PIQUET BAD MANIPULATION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FGCRun</a:t>
            </a:r>
            <a:r>
              <a:rPr lang="en-GB" dirty="0" smtClean="0"/>
              <a:t>+ Tool</a:t>
            </a:r>
            <a:endParaRPr lang="en-GB" dirty="0"/>
          </a:p>
        </p:txBody>
      </p:sp>
      <p:pic>
        <p:nvPicPr>
          <p:cNvPr id="6" name="Picture 5" descr="2011-10-06_2336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604" y="2240868"/>
            <a:ext cx="6480212" cy="335249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heme/theme1.xml><?xml version="1.0" encoding="utf-8"?>
<a:theme xmlns:a="http://schemas.openxmlformats.org/drawingml/2006/main" name="Renewable energy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Renewable energy presentation</Template>
  <TotalTime>12876</TotalTime>
  <Words>37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Renewable energy presentation</vt:lpstr>
      <vt:lpstr>2011-10-06 TE-EPC PIQUET BAD MANIPULATION</vt:lpstr>
      <vt:lpstr>2011-10-06 TE-EPC PIQUET BAD MANIPULATION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ythurel</dc:creator>
  <cp:lastModifiedBy>NICE</cp:lastModifiedBy>
  <cp:revision>2182</cp:revision>
  <dcterms:created xsi:type="dcterms:W3CDTF">2010-01-18T15:31:57Z</dcterms:created>
  <dcterms:modified xsi:type="dcterms:W3CDTF">2011-10-06T21:45:04Z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TC103807031033</vt:lpwstr>
  </property>
</Properties>
</file>