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217" r:id="rId2"/>
    <p:sldId id="1218" r:id="rId3"/>
    <p:sldId id="1219" r:id="rId4"/>
    <p:sldId id="1220" r:id="rId5"/>
    <p:sldId id="1221" r:id="rId6"/>
    <p:sldId id="1223" r:id="rId7"/>
    <p:sldId id="1224" r:id="rId8"/>
    <p:sldId id="1222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DEDC8C"/>
    <a:srgbClr val="E3D0AF"/>
    <a:srgbClr val="0000FF"/>
    <a:srgbClr val="FF0000"/>
    <a:srgbClr val="FFFF99"/>
    <a:srgbClr val="CC0066"/>
    <a:srgbClr val="99FF99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4" autoAdjust="0"/>
    <p:restoredTop sz="95262" autoAdjust="0"/>
  </p:normalViewPr>
  <p:slideViewPr>
    <p:cSldViewPr>
      <p:cViewPr>
        <p:scale>
          <a:sx n="80" d="100"/>
          <a:sy n="80" d="100"/>
        </p:scale>
        <p:origin x="-864" y="-73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27/09/2011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26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569190" cy="5111750"/>
          </a:xfrm>
        </p:spPr>
        <p:txBody>
          <a:bodyPr/>
          <a:lstStyle/>
          <a:p>
            <a:pPr lvl="0"/>
            <a:r>
              <a:rPr lang="en-US" sz="2000" dirty="0" smtClean="0"/>
              <a:t>7:30 Beam dump, QSP on RQX.R1, lost </a:t>
            </a:r>
            <a:r>
              <a:rPr lang="en-US" sz="2000" dirty="0" err="1" smtClean="0"/>
              <a:t>cryo</a:t>
            </a:r>
            <a:r>
              <a:rPr lang="en-US" sz="2000" dirty="0" smtClean="0"/>
              <a:t> in ITR1, 91 pb-1. </a:t>
            </a:r>
          </a:p>
          <a:p>
            <a:pPr lvl="0"/>
            <a:r>
              <a:rPr lang="en-US" sz="2000" dirty="0" err="1" smtClean="0"/>
              <a:t>Cryo</a:t>
            </a:r>
            <a:r>
              <a:rPr lang="en-US" sz="2000" dirty="0" smtClean="0"/>
              <a:t> recovery, needed about 1.5 h. </a:t>
            </a:r>
          </a:p>
          <a:p>
            <a:pPr lvl="0"/>
            <a:r>
              <a:rPr lang="en-US" sz="2000" dirty="0" smtClean="0"/>
              <a:t>Setting of TI2 collimators to 5 sigma – reduces losses in the line a bit but no miracles, </a:t>
            </a:r>
            <a:r>
              <a:rPr lang="en-US" sz="2000" dirty="0" smtClean="0"/>
              <a:t>effect of </a:t>
            </a:r>
            <a:r>
              <a:rPr lang="en-US" sz="2000" dirty="0" smtClean="0"/>
              <a:t>change to be </a:t>
            </a:r>
            <a:r>
              <a:rPr lang="en-US" sz="2000" dirty="0" smtClean="0"/>
              <a:t>studied </a:t>
            </a:r>
            <a:r>
              <a:rPr lang="en-US" sz="2000" dirty="0" smtClean="0"/>
              <a:t>in more detail</a:t>
            </a:r>
          </a:p>
          <a:p>
            <a:pPr lvl="0"/>
            <a:r>
              <a:rPr lang="en-US" sz="2000" dirty="0" smtClean="0"/>
              <a:t>11:15 Injection </a:t>
            </a:r>
          </a:p>
          <a:p>
            <a:pPr lvl="0"/>
            <a:r>
              <a:rPr lang="en-US" sz="2000" dirty="0" smtClean="0"/>
              <a:t>12:48 Stable beams fill #2157, initial L = 3.2e33 </a:t>
            </a:r>
          </a:p>
          <a:p>
            <a:pPr lvl="0"/>
            <a:r>
              <a:rPr lang="en-US" sz="2000" dirty="0" smtClean="0"/>
              <a:t>14:37 Beam dump, RF klystron vacuum,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lumi</a:t>
            </a:r>
            <a:r>
              <a:rPr lang="en-US" sz="2000" dirty="0" smtClean="0"/>
              <a:t> = 19 pb-1 </a:t>
            </a:r>
          </a:p>
          <a:p>
            <a:pPr lvl="0"/>
            <a:r>
              <a:rPr lang="en-US" sz="2000" dirty="0" smtClean="0"/>
              <a:t>Measured and adjusted the Orbit-FB's calibration factor for the B2 dispersion orbit suppression – indicates a positive effect</a:t>
            </a:r>
          </a:p>
          <a:p>
            <a:pPr lvl="0"/>
            <a:r>
              <a:rPr lang="en-US" sz="2000" dirty="0" smtClean="0"/>
              <a:t>17:43 Stable beams fill #2158, initial L = 3.1e33 </a:t>
            </a:r>
            <a:endParaRPr lang="en-US" sz="2000" dirty="0" smtClean="0"/>
          </a:p>
          <a:p>
            <a:pPr lvl="0"/>
            <a:r>
              <a:rPr lang="en-US" sz="2000" dirty="0" smtClean="0"/>
              <a:t>22:31 Beam dump, PC triplet R2,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lumi</a:t>
            </a:r>
            <a:r>
              <a:rPr lang="en-US" sz="2000" dirty="0" smtClean="0"/>
              <a:t> = 43 pb-1 </a:t>
            </a:r>
          </a:p>
          <a:p>
            <a:pPr lvl="0"/>
            <a:r>
              <a:rPr lang="en-US" sz="2000" dirty="0" smtClean="0"/>
              <a:t>23:45 </a:t>
            </a:r>
            <a:r>
              <a:rPr lang="en-US" sz="2000" dirty="0" smtClean="0"/>
              <a:t>Access PO for triplet – exchange a power module on RQX.R2 </a:t>
            </a:r>
            <a:endParaRPr lang="en-US" sz="2000" dirty="0" smtClean="0"/>
          </a:p>
          <a:p>
            <a:pPr lvl="0"/>
            <a:r>
              <a:rPr lang="en-US" sz="2000" dirty="0" smtClean="0"/>
              <a:t>QPS-OK was found missing for RQTL11.R5B2 </a:t>
            </a:r>
            <a:r>
              <a:rPr lang="en-US" sz="2000" dirty="0" smtClean="0"/>
              <a:t>– needed power cycle</a:t>
            </a:r>
          </a:p>
          <a:p>
            <a:pPr lvl="0"/>
            <a:r>
              <a:rPr lang="en-US" sz="2000" dirty="0" smtClean="0"/>
              <a:t>02:45 Injecting again – injection not very clean</a:t>
            </a:r>
          </a:p>
          <a:p>
            <a:pPr lvl="0"/>
            <a:r>
              <a:rPr lang="en-US" sz="2000" dirty="0" smtClean="0"/>
              <a:t>05:09 Stable beams fill #2160, initial L = 3.0e33</a:t>
            </a:r>
          </a:p>
          <a:p>
            <a:pPr lvl="0"/>
            <a:r>
              <a:rPr lang="en-US" sz="2000" dirty="0" smtClean="0"/>
              <a:t>07:04 </a:t>
            </a:r>
            <a:r>
              <a:rPr lang="en-US" sz="2000" dirty="0" smtClean="0"/>
              <a:t>Beam dump, 4 circuits tripped in sector </a:t>
            </a:r>
            <a:r>
              <a:rPr lang="en-US" sz="2000" dirty="0" smtClean="0"/>
              <a:t>56, likely SEU, </a:t>
            </a:r>
            <a:br>
              <a:rPr lang="en-US" sz="2000" dirty="0" smtClean="0"/>
            </a:br>
            <a:r>
              <a:rPr lang="en-US" sz="2000" dirty="0" smtClean="0"/>
              <a:t>int. L = 19 pb-1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27/09/2011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QSP on RQX.R1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604560" cy="1872260"/>
          </a:xfrm>
        </p:spPr>
        <p:txBody>
          <a:bodyPr/>
          <a:lstStyle/>
          <a:p>
            <a:r>
              <a:rPr lang="en-US" sz="2000" dirty="0" smtClean="0"/>
              <a:t>Similar event as Sep 10th, where the QPS signal of Inner Triplet.R1 saturates and heaters were fired: SEU?</a:t>
            </a:r>
          </a:p>
          <a:p>
            <a:r>
              <a:rPr lang="en-US" sz="2000" dirty="0" err="1" smtClean="0"/>
              <a:t>Cryo</a:t>
            </a:r>
            <a:r>
              <a:rPr lang="en-US" sz="2000" dirty="0" smtClean="0"/>
              <a:t> lost for this IT.R1 due to the quench heater firing, but recovered after about 1.5 hour </a:t>
            </a:r>
          </a:p>
          <a:p>
            <a:r>
              <a:rPr lang="en-US" sz="2000" dirty="0" smtClean="0"/>
              <a:t>The only signal from QPS is on the RCBXH3.R1, where the </a:t>
            </a:r>
            <a:r>
              <a:rPr lang="en-US" sz="2000" dirty="0" err="1" smtClean="0"/>
              <a:t>U_res</a:t>
            </a:r>
            <a:r>
              <a:rPr lang="en-US" sz="2000" dirty="0" smtClean="0"/>
              <a:t> increases and saturates at 250 mV; there is no PM from the main circuit</a:t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27/09/2011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3068950"/>
            <a:ext cx="4071182" cy="31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9" y="3068950"/>
            <a:ext cx="4077597" cy="316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475570" y="6165380"/>
            <a:ext cx="230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Yesterday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24160" y="6165380"/>
            <a:ext cx="2232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#2157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27/09/2011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581858"/>
            <a:ext cx="6336880" cy="342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420" y="3933070"/>
            <a:ext cx="8497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Dumped by RF klystron 2 vacuum 2 interlock B2: reset and refill....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515" y="4293120"/>
            <a:ext cx="5169785" cy="225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Tune Feed Back switching off during squeeze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440200"/>
          </a:xfrm>
        </p:spPr>
        <p:txBody>
          <a:bodyPr/>
          <a:lstStyle/>
          <a:p>
            <a:r>
              <a:rPr lang="en-US" sz="2000" dirty="0" smtClean="0"/>
              <a:t>Tune-FB B2 seems to systematically switch 'off' during the middle of the Squeeze, possibly due to large coupling deviations.</a:t>
            </a:r>
          </a:p>
          <a:p>
            <a:r>
              <a:rPr lang="en-US" sz="2000" dirty="0" smtClean="0"/>
              <a:t>Test ramp with two bunches, </a:t>
            </a:r>
            <a:r>
              <a:rPr lang="en-US" sz="2000" dirty="0" smtClean="0"/>
              <a:t>step through squeeze for coupling corrections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27/09/2011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2348850"/>
            <a:ext cx="7956470" cy="371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MKI “integrated </a:t>
            </a:r>
            <a:r>
              <a:rPr lang="en-GB" dirty="0" err="1" smtClean="0"/>
              <a:t>lumi</a:t>
            </a:r>
            <a:r>
              <a:rPr lang="en-GB" dirty="0" smtClean="0"/>
              <a:t> measurement”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507410" cy="647805"/>
          </a:xfrm>
        </p:spPr>
        <p:txBody>
          <a:bodyPr/>
          <a:lstStyle/>
          <a:p>
            <a:r>
              <a:rPr lang="en-GB" dirty="0" smtClean="0"/>
              <a:t>Injection kicker MKI magnet reaching </a:t>
            </a:r>
            <a:r>
              <a:rPr lang="en-GB" dirty="0" smtClean="0"/>
              <a:t>62.5 </a:t>
            </a:r>
            <a:r>
              <a:rPr lang="en-GB" dirty="0" smtClean="0"/>
              <a:t>degrees</a:t>
            </a:r>
          </a:p>
          <a:p>
            <a:r>
              <a:rPr lang="en-GB" dirty="0" smtClean="0"/>
              <a:t>1 degree above injection threshold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27/09/2011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1916790"/>
            <a:ext cx="6712539" cy="4221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– better but to be watched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27/09/2011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6000"/>
          <a:stretch>
            <a:fillRect/>
          </a:stretch>
        </p:blipFill>
        <p:spPr bwMode="auto">
          <a:xfrm>
            <a:off x="457200" y="692620"/>
            <a:ext cx="5266960" cy="330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40190" y="980660"/>
            <a:ext cx="3456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VGPB.123.4L2 - ALICE</a:t>
            </a:r>
          </a:p>
          <a:p>
            <a:pPr algn="l"/>
            <a:r>
              <a:rPr lang="en-GB" dirty="0" smtClean="0"/>
              <a:t>Better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50" y="2669415"/>
            <a:ext cx="4807860" cy="385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3410" y="5085230"/>
            <a:ext cx="34564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VGPB.183.1R5  - CMS</a:t>
            </a:r>
          </a:p>
          <a:p>
            <a:pPr algn="l"/>
            <a:r>
              <a:rPr lang="en-GB" dirty="0" smtClean="0"/>
              <a:t>Peak 1e-6 mbar on morning ramp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43510" y="836640"/>
            <a:ext cx="864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1e-6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499990" y="2852920"/>
            <a:ext cx="864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1e-6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07:04 Beam dump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936130"/>
          </a:xfrm>
        </p:spPr>
        <p:txBody>
          <a:bodyPr/>
          <a:lstStyle/>
          <a:p>
            <a:r>
              <a:rPr lang="en-US" dirty="0" smtClean="0"/>
              <a:t>the U-res of ROF.A56B1 is suddenly going to saturation and the circuit trips; the other circuits tripped by coupling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 with the MQ.21L4 (quench buffer in progress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Access required</a:t>
            </a:r>
          </a:p>
          <a:p>
            <a:r>
              <a:rPr lang="en-US" dirty="0" smtClean="0"/>
              <a:t>XPOC no BCT data – old problem which was thought to be solved….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27/09/2011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650" y="1700760"/>
            <a:ext cx="3960550" cy="308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Produce </a:t>
            </a:r>
            <a:r>
              <a:rPr lang="en-GB" dirty="0" err="1" smtClean="0"/>
              <a:t>lumi</a:t>
            </a:r>
            <a:r>
              <a:rPr lang="en-GB" dirty="0" smtClean="0"/>
              <a:t>, except: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GB" dirty="0" smtClean="0"/>
              <a:t>Tuesday</a:t>
            </a:r>
          </a:p>
          <a:p>
            <a:pPr lvl="1"/>
            <a:r>
              <a:rPr lang="en-GB" dirty="0" smtClean="0"/>
              <a:t>Access </a:t>
            </a:r>
            <a:r>
              <a:rPr lang="en-US" dirty="0" smtClean="0"/>
              <a:t>MQ.21L4 (quench buffer in progress)</a:t>
            </a:r>
            <a:endParaRPr lang="en-GB" dirty="0" smtClean="0"/>
          </a:p>
          <a:p>
            <a:pPr lvl="1"/>
            <a:r>
              <a:rPr lang="en-GB" dirty="0" smtClean="0"/>
              <a:t>Switch powering configuration</a:t>
            </a:r>
          </a:p>
          <a:p>
            <a:pPr lvl="1"/>
            <a:r>
              <a:rPr lang="en-GB" dirty="0" smtClean="0"/>
              <a:t>Change </a:t>
            </a:r>
            <a:r>
              <a:rPr lang="en-GB" dirty="0" err="1" smtClean="0"/>
              <a:t>LHCb</a:t>
            </a:r>
            <a:r>
              <a:rPr lang="en-GB" dirty="0" smtClean="0"/>
              <a:t> polarity</a:t>
            </a:r>
          </a:p>
          <a:p>
            <a:pPr lvl="1"/>
            <a:r>
              <a:rPr lang="en-GB" dirty="0" smtClean="0"/>
              <a:t>Test ramp with two bunches</a:t>
            </a:r>
            <a:r>
              <a:rPr lang="en-GB" dirty="0" smtClean="0"/>
              <a:t>: s</a:t>
            </a:r>
            <a:r>
              <a:rPr lang="en-GB" dirty="0" smtClean="0"/>
              <a:t>tep through squeeze for coupling correction to solve tune feedback problem</a:t>
            </a:r>
          </a:p>
          <a:p>
            <a:pPr lvl="1"/>
            <a:r>
              <a:rPr lang="en-GB" dirty="0" smtClean="0"/>
              <a:t>Test </a:t>
            </a:r>
            <a:r>
              <a:rPr lang="en-GB" dirty="0" smtClean="0"/>
              <a:t>ramp for abort gap cleaning at 3.5 </a:t>
            </a:r>
            <a:r>
              <a:rPr lang="en-GB" dirty="0" err="1" smtClean="0"/>
              <a:t>TeV</a:t>
            </a:r>
            <a:r>
              <a:rPr lang="en-GB" dirty="0" smtClean="0"/>
              <a:t> with 36 bunches</a:t>
            </a:r>
          </a:p>
          <a:p>
            <a:r>
              <a:rPr lang="en-GB" dirty="0" smtClean="0"/>
              <a:t>Friday</a:t>
            </a:r>
            <a:endParaRPr lang="en-GB" dirty="0" smtClean="0"/>
          </a:p>
          <a:p>
            <a:pPr lvl="1"/>
            <a:r>
              <a:rPr lang="en-GB" dirty="0" smtClean="0"/>
              <a:t>06:00 dump physics fill</a:t>
            </a:r>
          </a:p>
          <a:p>
            <a:pPr lvl="1"/>
            <a:r>
              <a:rPr lang="en-GB" dirty="0" smtClean="0"/>
              <a:t>90 m optics until Saturday morning 07:30</a:t>
            </a:r>
          </a:p>
          <a:p>
            <a:r>
              <a:rPr lang="en-GB" dirty="0" smtClean="0"/>
              <a:t>Saturday</a:t>
            </a:r>
          </a:p>
          <a:p>
            <a:pPr lvl="1"/>
            <a:r>
              <a:rPr lang="en-GB" dirty="0" smtClean="0"/>
              <a:t>Am: VIP visit – machine access</a:t>
            </a:r>
          </a:p>
          <a:p>
            <a:pPr lvl="1"/>
            <a:r>
              <a:rPr lang="en-GB" dirty="0" smtClean="0"/>
              <a:t>Close and search before noon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27/09/2011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49251</TotalTime>
  <Words>514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Monday 26th September</vt:lpstr>
      <vt:lpstr>QSP on RQX.R1</vt:lpstr>
      <vt:lpstr>Fill #2157</vt:lpstr>
      <vt:lpstr>Tune Feed Back switching off during squeeze</vt:lpstr>
      <vt:lpstr>MKI “integrated lumi measurement”</vt:lpstr>
      <vt:lpstr>Vacuum – better but to be watched</vt:lpstr>
      <vt:lpstr>07:04 Beam dump</vt:lpstr>
      <vt:lpstr>Plan Produce lumi, except: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3042</cp:revision>
  <dcterms:created xsi:type="dcterms:W3CDTF">2010-07-26T05:43:59Z</dcterms:created>
  <dcterms:modified xsi:type="dcterms:W3CDTF">2011-09-27T07:32:53Z</dcterms:modified>
</cp:coreProperties>
</file>