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96" r:id="rId2"/>
    <p:sldMasterId id="2147483902" r:id="rId3"/>
  </p:sldMasterIdLst>
  <p:notesMasterIdLst>
    <p:notesMasterId r:id="rId17"/>
  </p:notesMasterIdLst>
  <p:handoutMasterIdLst>
    <p:handoutMasterId r:id="rId18"/>
  </p:handoutMasterIdLst>
  <p:sldIdLst>
    <p:sldId id="540" r:id="rId4"/>
    <p:sldId id="542" r:id="rId5"/>
    <p:sldId id="545" r:id="rId6"/>
    <p:sldId id="541" r:id="rId7"/>
    <p:sldId id="543" r:id="rId8"/>
    <p:sldId id="544" r:id="rId9"/>
    <p:sldId id="546" r:id="rId10"/>
    <p:sldId id="547" r:id="rId11"/>
    <p:sldId id="549" r:id="rId12"/>
    <p:sldId id="548" r:id="rId13"/>
    <p:sldId id="550" r:id="rId14"/>
    <p:sldId id="551" r:id="rId15"/>
    <p:sldId id="552" r:id="rId16"/>
  </p:sldIdLst>
  <p:sldSz cx="9144000" cy="6858000" type="screen4x3"/>
  <p:notesSz cx="6797675" cy="9928225"/>
  <p:defaultTextStyle>
    <a:defPPr>
      <a:defRPr lang="en-GB"/>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E" initials="N"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3399"/>
    <a:srgbClr val="006600"/>
    <a:srgbClr val="FE8002"/>
    <a:srgbClr val="FD5C03"/>
    <a:srgbClr val="8C8C8C"/>
    <a:srgbClr val="02D002"/>
    <a:srgbClr val="99FF66"/>
    <a:srgbClr val="FF9999"/>
    <a:srgbClr val="8C9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1" autoAdjust="0"/>
    <p:restoredTop sz="97954" autoAdjust="0"/>
  </p:normalViewPr>
  <p:slideViewPr>
    <p:cSldViewPr snapToObjects="1">
      <p:cViewPr>
        <p:scale>
          <a:sx n="80" d="100"/>
          <a:sy n="80" d="100"/>
        </p:scale>
        <p:origin x="-744" y="-72"/>
      </p:cViewPr>
      <p:guideLst>
        <p:guide orient="horz" pos="28"/>
        <p:guide pos="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226CFEE5-E694-4D75-B600-43F31FF6BBFA}" type="datetimeFigureOut">
              <a:rPr lang="en-US"/>
              <a:pPr>
                <a:defRPr/>
              </a:pPr>
              <a:t>9/21/2011</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98BD28E1-838A-4D4B-811C-2658FD1F64B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atin typeface="Arial"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atin typeface="Arial" charset="0"/>
              </a:defRPr>
            </a:lvl1pPr>
          </a:lstStyle>
          <a:p>
            <a:pPr>
              <a:defRPr/>
            </a:pPr>
            <a:fld id="{47B2CF9C-0117-4802-A492-4949F13F6F21}"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pPr algn="r">
                <a:spcBef>
                  <a:spcPct val="50000"/>
                </a:spcBef>
                <a:defRPr/>
              </a:pPr>
              <a:t>‹#›</a:t>
            </a:fld>
            <a:endParaRPr lang="en-US" sz="1600" dirty="0"/>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 with title">
    <p:spTree>
      <p:nvGrpSpPr>
        <p:cNvPr id="1" name=""/>
        <p:cNvGrpSpPr/>
        <p:nvPr/>
      </p:nvGrpSpPr>
      <p:grpSpPr>
        <a:xfrm>
          <a:off x="0" y="0"/>
          <a:ext cx="0" cy="0"/>
          <a:chOff x="0" y="0"/>
          <a:chExt cx="0" cy="0"/>
        </a:xfrm>
      </p:grpSpPr>
      <p:pic>
        <p:nvPicPr>
          <p:cNvPr id="6" name="Picture 7" descr="banner-bleu"/>
          <p:cNvPicPr>
            <a:picLocks noChangeAspect="1" noChangeArrowheads="1"/>
          </p:cNvPicPr>
          <p:nvPr userDrawn="1"/>
        </p:nvPicPr>
        <p:blipFill>
          <a:blip r:embed="rId2" cstate="print"/>
          <a:srcRect/>
          <a:stretch>
            <a:fillRect/>
          </a:stretch>
        </p:blipFill>
        <p:spPr bwMode="auto">
          <a:xfrm>
            <a:off x="0" y="0"/>
            <a:ext cx="9144000" cy="866775"/>
          </a:xfrm>
          <a:prstGeom prst="rect">
            <a:avLst/>
          </a:prstGeom>
          <a:noFill/>
          <a:ln w="9525">
            <a:noFill/>
            <a:miter lim="800000"/>
            <a:headEnd/>
            <a:tailEnd/>
          </a:ln>
        </p:spPr>
      </p:pic>
      <p:pic>
        <p:nvPicPr>
          <p:cNvPr id="7" name="Picture 7" descr="LOGO-BE-60x60b.jpg"/>
          <p:cNvPicPr>
            <a:picLocks noChangeAspect="1"/>
          </p:cNvPicPr>
          <p:nvPr userDrawn="1"/>
        </p:nvPicPr>
        <p:blipFill>
          <a:blip r:embed="rId3" cstate="print"/>
          <a:srcRect l="3149" t="3149" r="3149" b="3149"/>
          <a:stretch>
            <a:fillRect/>
          </a:stretch>
        </p:blipFill>
        <p:spPr bwMode="auto">
          <a:xfrm>
            <a:off x="8286750" y="0"/>
            <a:ext cx="857250" cy="857250"/>
          </a:xfrm>
          <a:prstGeom prst="rect">
            <a:avLst/>
          </a:prstGeom>
          <a:noFill/>
          <a:ln w="9525">
            <a:noFill/>
            <a:miter lim="800000"/>
            <a:headEnd/>
            <a:tailEnd/>
          </a:ln>
        </p:spPr>
      </p:pic>
      <p:pic>
        <p:nvPicPr>
          <p:cNvPr id="8" name="Picture 3"/>
          <p:cNvPicPr>
            <a:picLocks noChangeAspect="1" noChangeArrowheads="1"/>
          </p:cNvPicPr>
          <p:nvPr userDrawn="1"/>
        </p:nvPicPr>
        <p:blipFill>
          <a:blip r:embed="rId4" cstate="print"/>
          <a:srcRect/>
          <a:stretch>
            <a:fillRect/>
          </a:stretch>
        </p:blipFill>
        <p:spPr bwMode="auto">
          <a:xfrm>
            <a:off x="8262937" y="0"/>
            <a:ext cx="881063" cy="867715"/>
          </a:xfrm>
          <a:prstGeom prst="rect">
            <a:avLst/>
          </a:prstGeom>
          <a:noFill/>
          <a:ln w="19050">
            <a:noFill/>
            <a:miter lim="800000"/>
            <a:headEnd/>
            <a:tailEnd/>
          </a:ln>
        </p:spPr>
      </p:pic>
      <p:cxnSp>
        <p:nvCxnSpPr>
          <p:cNvPr id="9" name="Straight Connector 8"/>
          <p:cNvCxnSpPr/>
          <p:nvPr userDrawn="1"/>
        </p:nvCxnSpPr>
        <p:spPr bwMode="auto">
          <a:xfrm rot="16200000" flipV="1">
            <a:off x="7830541"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0" name="Straight Connector 9"/>
          <p:cNvCxnSpPr/>
          <p:nvPr userDrawn="1"/>
        </p:nvCxnSpPr>
        <p:spPr bwMode="auto">
          <a:xfrm rot="16200000" flipV="1">
            <a:off x="391516"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14" name="Title 13"/>
          <p:cNvSpPr>
            <a:spLocks noGrp="1"/>
          </p:cNvSpPr>
          <p:nvPr>
            <p:ph type="title" hasCustomPrompt="1"/>
          </p:nvPr>
        </p:nvSpPr>
        <p:spPr>
          <a:xfrm>
            <a:off x="1010093" y="93476"/>
            <a:ext cx="7123814" cy="680483"/>
          </a:xfrm>
          <a:prstGeom prst="rect">
            <a:avLst/>
          </a:prstGeom>
          <a:gradFill flip="none" rotWithShape="1">
            <a:gsLst>
              <a:gs pos="100000">
                <a:schemeClr val="bg1">
                  <a:alpha val="0"/>
                </a:schemeClr>
              </a:gs>
              <a:gs pos="0">
                <a:schemeClr val="bg1"/>
              </a:gs>
              <a:gs pos="72000">
                <a:schemeClr val="bg1"/>
              </a:gs>
            </a:gsLst>
            <a:path path="rect">
              <a:fillToRect l="50000" t="50000" r="50000" b="50000"/>
            </a:path>
            <a:tileRect/>
          </a:gradFill>
          <a:ln>
            <a:noFill/>
          </a:ln>
        </p:spPr>
        <p:style>
          <a:lnRef idx="2">
            <a:schemeClr val="accent1"/>
          </a:lnRef>
          <a:fillRef idx="1">
            <a:schemeClr val="lt1"/>
          </a:fillRef>
          <a:effectRef idx="0">
            <a:schemeClr val="accent1"/>
          </a:effectRef>
          <a:fontRef idx="none"/>
        </p:style>
        <p:txBody>
          <a:bodyPr anchor="ctr"/>
          <a:lstStyle>
            <a:lvl1pPr>
              <a:defRPr sz="3200" b="1">
                <a:solidFill>
                  <a:schemeClr val="tx2"/>
                </a:solidFill>
                <a:latin typeface="Cambria" pitchFamily="18" charset="0"/>
              </a:defRPr>
            </a:lvl1pPr>
          </a:lstStyle>
          <a:p>
            <a:r>
              <a:rPr lang="en-US" dirty="0" smtClean="0"/>
              <a:t>Master title style</a:t>
            </a:r>
            <a:endParaRPr lang="en-US" dirty="0"/>
          </a:p>
        </p:txBody>
      </p:sp>
      <p:sp>
        <p:nvSpPr>
          <p:cNvPr id="17"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4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6144768" y="6400800"/>
            <a:ext cx="2860158" cy="307777"/>
          </a:xfrm>
          <a:prstGeom prst="rect">
            <a:avLst/>
          </a:prstGeom>
          <a:noFill/>
        </p:spPr>
        <p:txBody>
          <a:bodyPr wrap="square" rtlCol="0" anchor="ctr">
            <a:spAutoFit/>
          </a:bodyPr>
          <a:lstStyle/>
          <a:p>
            <a:pPr algn="r" fontAlgn="auto">
              <a:spcBef>
                <a:spcPts val="0"/>
              </a:spcBef>
              <a:spcAft>
                <a:spcPts val="0"/>
              </a:spcAft>
            </a:pPr>
            <a:fld id="{236B1D4F-E6E4-470A-A144-E2C6DC4DDB67}" type="slidenum">
              <a:rPr lang="en-US" b="1" smtClean="0">
                <a:solidFill>
                  <a:prstClr val="white">
                    <a:lumMod val="50000"/>
                  </a:prstClr>
                </a:solidFill>
                <a:latin typeface="Calibri"/>
              </a:rPr>
              <a:pPr algn="r" fontAlgn="auto">
                <a:spcBef>
                  <a:spcPts val="0"/>
                </a:spcBef>
                <a:spcAft>
                  <a:spcPts val="0"/>
                </a:spcAft>
              </a:pPr>
              <a:t>‹#›</a:t>
            </a:fld>
            <a:endParaRPr lang="en-US" b="1" dirty="0" smtClean="0">
              <a:solidFill>
                <a:prstClr val="white">
                  <a:lumMod val="50000"/>
                </a:prstClr>
              </a:solidFill>
              <a:latin typeface="Calibri"/>
            </a:endParaRPr>
          </a:p>
        </p:txBody>
      </p:sp>
      <p:sp>
        <p:nvSpPr>
          <p:cNvPr id="13" name="TextBox 12"/>
          <p:cNvSpPr txBox="1"/>
          <p:nvPr userDrawn="1"/>
        </p:nvSpPr>
        <p:spPr>
          <a:xfrm>
            <a:off x="1928775" y="6400800"/>
            <a:ext cx="5286450" cy="307777"/>
          </a:xfrm>
          <a:prstGeom prst="rect">
            <a:avLst/>
          </a:prstGeom>
          <a:noFill/>
        </p:spPr>
        <p:txBody>
          <a:bodyPr wrap="square" rtlCol="0" anchor="ctr">
            <a:spAutoFit/>
          </a:bodyPr>
          <a:lstStyle/>
          <a:p>
            <a:pPr algn="ctr" fontAlgn="auto">
              <a:spcBef>
                <a:spcPts val="0"/>
              </a:spcBef>
              <a:spcAft>
                <a:spcPts val="0"/>
              </a:spcAft>
              <a:defRPr/>
            </a:pPr>
            <a:r>
              <a:rPr lang="en-US" b="1" dirty="0" smtClean="0">
                <a:solidFill>
                  <a:prstClr val="white">
                    <a:lumMod val="50000"/>
                  </a:prstClr>
                </a:solidFill>
                <a:latin typeface="Calibri"/>
              </a:rPr>
              <a:t>Joint DESY and University of Hamburg Accelerator Physics Seminar</a:t>
            </a:r>
          </a:p>
        </p:txBody>
      </p:sp>
      <p:sp>
        <p:nvSpPr>
          <p:cNvPr id="18" name="TextBox 17"/>
          <p:cNvSpPr txBox="1"/>
          <p:nvPr userDrawn="1"/>
        </p:nvSpPr>
        <p:spPr>
          <a:xfrm>
            <a:off x="137160" y="6400800"/>
            <a:ext cx="2860158" cy="307777"/>
          </a:xfrm>
          <a:prstGeom prst="rect">
            <a:avLst/>
          </a:prstGeom>
          <a:noFill/>
        </p:spPr>
        <p:txBody>
          <a:bodyPr wrap="square" rtlCol="0" anchor="ctr">
            <a:spAutoFit/>
          </a:bodyPr>
          <a:lstStyle/>
          <a:p>
            <a:pPr fontAlgn="auto">
              <a:spcBef>
                <a:spcPts val="0"/>
              </a:spcBef>
              <a:spcAft>
                <a:spcPts val="0"/>
              </a:spcAft>
            </a:pPr>
            <a:r>
              <a:rPr lang="en-US" b="1" dirty="0" smtClean="0">
                <a:solidFill>
                  <a:prstClr val="white">
                    <a:lumMod val="50000"/>
                  </a:prstClr>
                </a:solidFill>
                <a:latin typeface="Calibri"/>
              </a:rPr>
              <a:t>May, 17</a:t>
            </a:r>
            <a:r>
              <a:rPr lang="en-US" b="1" baseline="30000" dirty="0" smtClean="0">
                <a:solidFill>
                  <a:prstClr val="white">
                    <a:lumMod val="50000"/>
                  </a:prstClr>
                </a:solidFill>
                <a:latin typeface="Calibri"/>
              </a:rPr>
              <a:t>th</a:t>
            </a:r>
            <a:r>
              <a:rPr lang="en-US" b="1" dirty="0" smtClean="0">
                <a:solidFill>
                  <a:prstClr val="white">
                    <a:lumMod val="50000"/>
                  </a:prstClr>
                </a:solidFill>
                <a:latin typeface="Calibri"/>
              </a:rPr>
              <a:t> 2011</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2209800" y="6556375"/>
            <a:ext cx="4648200" cy="290513"/>
          </a:xfrm>
          <a:prstGeom prst="rect">
            <a:avLst/>
          </a:prstGeom>
          <a:noFill/>
          <a:ln w="9525">
            <a:noFill/>
            <a:miter lim="800000"/>
            <a:headEnd/>
            <a:tailEnd/>
          </a:ln>
          <a:effectLst/>
        </p:spPr>
        <p:txBody>
          <a:bodyPr>
            <a:spAutoFit/>
          </a:bodyPr>
          <a:lstStyle/>
          <a:p>
            <a:pPr algn="ctr">
              <a:defRPr/>
            </a:pPr>
            <a:r>
              <a:rPr lang="en-US" sz="1300" dirty="0">
                <a:solidFill>
                  <a:srgbClr val="000000"/>
                </a:solidFill>
              </a:rPr>
              <a:t>Eva Barbara Holzer</a:t>
            </a:r>
            <a:endParaRPr lang="en-US" sz="1300" b="1" dirty="0">
              <a:solidFill>
                <a:srgbClr val="000000"/>
              </a:solidFill>
            </a:endParaRPr>
          </a:p>
        </p:txBody>
      </p:sp>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solidFill>
                  <a:srgbClr val="000000"/>
                </a:solidFill>
              </a:rPr>
              <a:pPr algn="r">
                <a:spcBef>
                  <a:spcPct val="50000"/>
                </a:spcBef>
                <a:defRPr/>
              </a:pPr>
              <a:t>‹#›</a:t>
            </a:fld>
            <a:endParaRPr lang="en-US" sz="1600" dirty="0">
              <a:solidFill>
                <a:srgbClr val="000000"/>
              </a:solidFill>
            </a:endParaRPr>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lide with title">
    <p:spTree>
      <p:nvGrpSpPr>
        <p:cNvPr id="1" name=""/>
        <p:cNvGrpSpPr/>
        <p:nvPr/>
      </p:nvGrpSpPr>
      <p:grpSpPr>
        <a:xfrm>
          <a:off x="0" y="0"/>
          <a:ext cx="0" cy="0"/>
          <a:chOff x="0" y="0"/>
          <a:chExt cx="0" cy="0"/>
        </a:xfrm>
      </p:grpSpPr>
      <p:pic>
        <p:nvPicPr>
          <p:cNvPr id="6" name="Picture 7" descr="banner-bleu"/>
          <p:cNvPicPr>
            <a:picLocks noChangeAspect="1" noChangeArrowheads="1"/>
          </p:cNvPicPr>
          <p:nvPr userDrawn="1"/>
        </p:nvPicPr>
        <p:blipFill>
          <a:blip r:embed="rId2" cstate="print"/>
          <a:srcRect/>
          <a:stretch>
            <a:fillRect/>
          </a:stretch>
        </p:blipFill>
        <p:spPr bwMode="auto">
          <a:xfrm>
            <a:off x="0" y="0"/>
            <a:ext cx="9144000" cy="866775"/>
          </a:xfrm>
          <a:prstGeom prst="rect">
            <a:avLst/>
          </a:prstGeom>
          <a:noFill/>
          <a:ln w="9525">
            <a:noFill/>
            <a:miter lim="800000"/>
            <a:headEnd/>
            <a:tailEnd/>
          </a:ln>
        </p:spPr>
      </p:pic>
      <p:pic>
        <p:nvPicPr>
          <p:cNvPr id="7" name="Picture 7" descr="LOGO-BE-60x60b.jpg"/>
          <p:cNvPicPr>
            <a:picLocks noChangeAspect="1"/>
          </p:cNvPicPr>
          <p:nvPr userDrawn="1"/>
        </p:nvPicPr>
        <p:blipFill>
          <a:blip r:embed="rId3" cstate="print"/>
          <a:srcRect l="3149" t="3149" r="3149" b="3149"/>
          <a:stretch>
            <a:fillRect/>
          </a:stretch>
        </p:blipFill>
        <p:spPr bwMode="auto">
          <a:xfrm>
            <a:off x="8286750" y="0"/>
            <a:ext cx="857250" cy="857250"/>
          </a:xfrm>
          <a:prstGeom prst="rect">
            <a:avLst/>
          </a:prstGeom>
          <a:noFill/>
          <a:ln w="9525">
            <a:noFill/>
            <a:miter lim="800000"/>
            <a:headEnd/>
            <a:tailEnd/>
          </a:ln>
        </p:spPr>
      </p:pic>
      <p:pic>
        <p:nvPicPr>
          <p:cNvPr id="8" name="Picture 3"/>
          <p:cNvPicPr>
            <a:picLocks noChangeAspect="1" noChangeArrowheads="1"/>
          </p:cNvPicPr>
          <p:nvPr userDrawn="1"/>
        </p:nvPicPr>
        <p:blipFill>
          <a:blip r:embed="rId4" cstate="print"/>
          <a:srcRect/>
          <a:stretch>
            <a:fillRect/>
          </a:stretch>
        </p:blipFill>
        <p:spPr bwMode="auto">
          <a:xfrm>
            <a:off x="8262937" y="0"/>
            <a:ext cx="881063" cy="867715"/>
          </a:xfrm>
          <a:prstGeom prst="rect">
            <a:avLst/>
          </a:prstGeom>
          <a:noFill/>
          <a:ln w="19050">
            <a:noFill/>
            <a:miter lim="800000"/>
            <a:headEnd/>
            <a:tailEnd/>
          </a:ln>
        </p:spPr>
      </p:pic>
      <p:cxnSp>
        <p:nvCxnSpPr>
          <p:cNvPr id="9" name="Straight Connector 8"/>
          <p:cNvCxnSpPr/>
          <p:nvPr userDrawn="1"/>
        </p:nvCxnSpPr>
        <p:spPr bwMode="auto">
          <a:xfrm rot="16200000" flipV="1">
            <a:off x="7830541"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0" name="Straight Connector 9"/>
          <p:cNvCxnSpPr/>
          <p:nvPr userDrawn="1"/>
        </p:nvCxnSpPr>
        <p:spPr bwMode="auto">
          <a:xfrm rot="16200000" flipV="1">
            <a:off x="391516"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14" name="Title 13"/>
          <p:cNvSpPr>
            <a:spLocks noGrp="1"/>
          </p:cNvSpPr>
          <p:nvPr>
            <p:ph type="title" hasCustomPrompt="1"/>
          </p:nvPr>
        </p:nvSpPr>
        <p:spPr>
          <a:xfrm>
            <a:off x="1010093" y="93476"/>
            <a:ext cx="7123814" cy="680483"/>
          </a:xfrm>
          <a:prstGeom prst="rect">
            <a:avLst/>
          </a:prstGeom>
          <a:gradFill flip="none" rotWithShape="1">
            <a:gsLst>
              <a:gs pos="100000">
                <a:schemeClr val="bg1">
                  <a:alpha val="0"/>
                </a:schemeClr>
              </a:gs>
              <a:gs pos="0">
                <a:schemeClr val="bg1"/>
              </a:gs>
              <a:gs pos="72000">
                <a:schemeClr val="bg1"/>
              </a:gs>
            </a:gsLst>
            <a:path path="rect">
              <a:fillToRect l="50000" t="50000" r="50000" b="50000"/>
            </a:path>
            <a:tileRect/>
          </a:gradFill>
          <a:ln>
            <a:noFill/>
          </a:ln>
        </p:spPr>
        <p:style>
          <a:lnRef idx="2">
            <a:schemeClr val="accent1"/>
          </a:lnRef>
          <a:fillRef idx="1">
            <a:schemeClr val="lt1"/>
          </a:fillRef>
          <a:effectRef idx="0">
            <a:schemeClr val="accent1"/>
          </a:effectRef>
          <a:fontRef idx="none"/>
        </p:style>
        <p:txBody>
          <a:bodyPr anchor="ctr"/>
          <a:lstStyle>
            <a:lvl1pPr>
              <a:defRPr sz="3200" b="1">
                <a:solidFill>
                  <a:schemeClr val="tx2"/>
                </a:solidFill>
                <a:latin typeface="Cambria" pitchFamily="18" charset="0"/>
              </a:defRPr>
            </a:lvl1pPr>
          </a:lstStyle>
          <a:p>
            <a:r>
              <a:rPr lang="en-US" dirty="0" smtClean="0"/>
              <a:t>Master title style</a:t>
            </a:r>
            <a:endParaRPr lang="en-US" dirty="0"/>
          </a:p>
        </p:txBody>
      </p:sp>
      <p:sp>
        <p:nvSpPr>
          <p:cNvPr id="17"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4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6144768" y="6400800"/>
            <a:ext cx="2860158" cy="307777"/>
          </a:xfrm>
          <a:prstGeom prst="rect">
            <a:avLst/>
          </a:prstGeom>
          <a:noFill/>
        </p:spPr>
        <p:txBody>
          <a:bodyPr wrap="square" rtlCol="0" anchor="ctr">
            <a:spAutoFit/>
          </a:bodyPr>
          <a:lstStyle/>
          <a:p>
            <a:pPr algn="r" fontAlgn="auto">
              <a:spcBef>
                <a:spcPts val="0"/>
              </a:spcBef>
              <a:spcAft>
                <a:spcPts val="0"/>
              </a:spcAft>
            </a:pPr>
            <a:fld id="{236B1D4F-E6E4-470A-A144-E2C6DC4DDB67}" type="slidenum">
              <a:rPr lang="en-US" b="1" smtClean="0">
                <a:solidFill>
                  <a:prstClr val="white">
                    <a:lumMod val="50000"/>
                  </a:prstClr>
                </a:solidFill>
                <a:latin typeface="Calibri"/>
              </a:rPr>
              <a:pPr algn="r" fontAlgn="auto">
                <a:spcBef>
                  <a:spcPts val="0"/>
                </a:spcBef>
                <a:spcAft>
                  <a:spcPts val="0"/>
                </a:spcAft>
              </a:pPr>
              <a:t>‹#›</a:t>
            </a:fld>
            <a:endParaRPr lang="en-US" b="1" dirty="0" smtClean="0">
              <a:solidFill>
                <a:prstClr val="white">
                  <a:lumMod val="50000"/>
                </a:prstClr>
              </a:solidFill>
              <a:latin typeface="Calibri"/>
            </a:endParaRPr>
          </a:p>
        </p:txBody>
      </p:sp>
      <p:sp>
        <p:nvSpPr>
          <p:cNvPr id="13" name="TextBox 12"/>
          <p:cNvSpPr txBox="1"/>
          <p:nvPr userDrawn="1"/>
        </p:nvSpPr>
        <p:spPr>
          <a:xfrm>
            <a:off x="1928775" y="6400800"/>
            <a:ext cx="5286450" cy="307777"/>
          </a:xfrm>
          <a:prstGeom prst="rect">
            <a:avLst/>
          </a:prstGeom>
          <a:noFill/>
        </p:spPr>
        <p:txBody>
          <a:bodyPr wrap="square" rtlCol="0" anchor="ctr">
            <a:spAutoFit/>
          </a:bodyPr>
          <a:lstStyle/>
          <a:p>
            <a:pPr algn="ctr" fontAlgn="auto">
              <a:spcBef>
                <a:spcPts val="0"/>
              </a:spcBef>
              <a:spcAft>
                <a:spcPts val="0"/>
              </a:spcAft>
              <a:defRPr/>
            </a:pPr>
            <a:r>
              <a:rPr lang="en-US" b="1" dirty="0" smtClean="0">
                <a:solidFill>
                  <a:prstClr val="white">
                    <a:lumMod val="50000"/>
                  </a:prstClr>
                </a:solidFill>
                <a:latin typeface="Calibri"/>
              </a:rPr>
              <a:t>Joint DESY and University of Hamburg Accelerator Physics Seminar</a:t>
            </a:r>
          </a:p>
        </p:txBody>
      </p:sp>
      <p:sp>
        <p:nvSpPr>
          <p:cNvPr id="18" name="TextBox 17"/>
          <p:cNvSpPr txBox="1"/>
          <p:nvPr userDrawn="1"/>
        </p:nvSpPr>
        <p:spPr>
          <a:xfrm>
            <a:off x="137160" y="6400800"/>
            <a:ext cx="2860158" cy="307777"/>
          </a:xfrm>
          <a:prstGeom prst="rect">
            <a:avLst/>
          </a:prstGeom>
          <a:noFill/>
        </p:spPr>
        <p:txBody>
          <a:bodyPr wrap="square" rtlCol="0" anchor="ctr">
            <a:spAutoFit/>
          </a:bodyPr>
          <a:lstStyle/>
          <a:p>
            <a:pPr fontAlgn="auto">
              <a:spcBef>
                <a:spcPts val="0"/>
              </a:spcBef>
              <a:spcAft>
                <a:spcPts val="0"/>
              </a:spcAft>
            </a:pPr>
            <a:r>
              <a:rPr lang="en-US" b="1" dirty="0" smtClean="0">
                <a:solidFill>
                  <a:prstClr val="white">
                    <a:lumMod val="50000"/>
                  </a:prstClr>
                </a:solidFill>
                <a:latin typeface="Calibri"/>
              </a:rPr>
              <a:t>May, 17</a:t>
            </a:r>
            <a:r>
              <a:rPr lang="en-US" b="1" baseline="30000" dirty="0" smtClean="0">
                <a:solidFill>
                  <a:prstClr val="white">
                    <a:lumMod val="50000"/>
                  </a:prstClr>
                </a:solidFill>
                <a:latin typeface="Calibri"/>
              </a:rPr>
              <a:t>th</a:t>
            </a:r>
            <a:r>
              <a:rPr lang="en-US" b="1" dirty="0" smtClean="0">
                <a:solidFill>
                  <a:prstClr val="white">
                    <a:lumMod val="50000"/>
                  </a:prstClr>
                </a:solidFill>
                <a:latin typeface="Calibri"/>
              </a:rPr>
              <a:t> 2011</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lide with title">
    <p:spTree>
      <p:nvGrpSpPr>
        <p:cNvPr id="1" name=""/>
        <p:cNvGrpSpPr/>
        <p:nvPr/>
      </p:nvGrpSpPr>
      <p:grpSpPr>
        <a:xfrm>
          <a:off x="0" y="0"/>
          <a:ext cx="0" cy="0"/>
          <a:chOff x="0" y="0"/>
          <a:chExt cx="0" cy="0"/>
        </a:xfrm>
      </p:grpSpPr>
      <p:pic>
        <p:nvPicPr>
          <p:cNvPr id="6" name="Picture 7" descr="banner-bleu"/>
          <p:cNvPicPr>
            <a:picLocks noChangeAspect="1" noChangeArrowheads="1"/>
          </p:cNvPicPr>
          <p:nvPr userDrawn="1"/>
        </p:nvPicPr>
        <p:blipFill>
          <a:blip r:embed="rId2" cstate="print"/>
          <a:srcRect/>
          <a:stretch>
            <a:fillRect/>
          </a:stretch>
        </p:blipFill>
        <p:spPr bwMode="auto">
          <a:xfrm>
            <a:off x="0" y="0"/>
            <a:ext cx="9144000" cy="866775"/>
          </a:xfrm>
          <a:prstGeom prst="rect">
            <a:avLst/>
          </a:prstGeom>
          <a:noFill/>
          <a:ln w="9525">
            <a:noFill/>
            <a:miter lim="800000"/>
            <a:headEnd/>
            <a:tailEnd/>
          </a:ln>
        </p:spPr>
      </p:pic>
      <p:pic>
        <p:nvPicPr>
          <p:cNvPr id="7" name="Picture 7" descr="LOGO-BE-60x60b.jpg"/>
          <p:cNvPicPr>
            <a:picLocks noChangeAspect="1"/>
          </p:cNvPicPr>
          <p:nvPr userDrawn="1"/>
        </p:nvPicPr>
        <p:blipFill>
          <a:blip r:embed="rId3" cstate="print"/>
          <a:srcRect l="3149" t="3149" r="3149" b="3149"/>
          <a:stretch>
            <a:fillRect/>
          </a:stretch>
        </p:blipFill>
        <p:spPr bwMode="auto">
          <a:xfrm>
            <a:off x="8286750" y="0"/>
            <a:ext cx="857250" cy="857250"/>
          </a:xfrm>
          <a:prstGeom prst="rect">
            <a:avLst/>
          </a:prstGeom>
          <a:noFill/>
          <a:ln w="9525">
            <a:noFill/>
            <a:miter lim="800000"/>
            <a:headEnd/>
            <a:tailEnd/>
          </a:ln>
        </p:spPr>
      </p:pic>
      <p:pic>
        <p:nvPicPr>
          <p:cNvPr id="8" name="Picture 3"/>
          <p:cNvPicPr>
            <a:picLocks noChangeAspect="1" noChangeArrowheads="1"/>
          </p:cNvPicPr>
          <p:nvPr userDrawn="1"/>
        </p:nvPicPr>
        <p:blipFill>
          <a:blip r:embed="rId4" cstate="print"/>
          <a:srcRect/>
          <a:stretch>
            <a:fillRect/>
          </a:stretch>
        </p:blipFill>
        <p:spPr bwMode="auto">
          <a:xfrm>
            <a:off x="8262937" y="0"/>
            <a:ext cx="881063" cy="867715"/>
          </a:xfrm>
          <a:prstGeom prst="rect">
            <a:avLst/>
          </a:prstGeom>
          <a:noFill/>
          <a:ln w="19050">
            <a:noFill/>
            <a:miter lim="800000"/>
            <a:headEnd/>
            <a:tailEnd/>
          </a:ln>
        </p:spPr>
      </p:pic>
      <p:cxnSp>
        <p:nvCxnSpPr>
          <p:cNvPr id="9" name="Straight Connector 8"/>
          <p:cNvCxnSpPr/>
          <p:nvPr userDrawn="1"/>
        </p:nvCxnSpPr>
        <p:spPr bwMode="auto">
          <a:xfrm rot="16200000" flipV="1">
            <a:off x="7830541"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0" name="Straight Connector 9"/>
          <p:cNvCxnSpPr/>
          <p:nvPr userDrawn="1"/>
        </p:nvCxnSpPr>
        <p:spPr bwMode="auto">
          <a:xfrm rot="16200000" flipV="1">
            <a:off x="391516" y="430772"/>
            <a:ext cx="866830" cy="5286"/>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14" name="Title 13"/>
          <p:cNvSpPr>
            <a:spLocks noGrp="1"/>
          </p:cNvSpPr>
          <p:nvPr>
            <p:ph type="title" hasCustomPrompt="1"/>
          </p:nvPr>
        </p:nvSpPr>
        <p:spPr>
          <a:xfrm>
            <a:off x="1010093" y="93476"/>
            <a:ext cx="7123814" cy="680483"/>
          </a:xfrm>
          <a:prstGeom prst="rect">
            <a:avLst/>
          </a:prstGeom>
          <a:gradFill flip="none" rotWithShape="1">
            <a:gsLst>
              <a:gs pos="100000">
                <a:schemeClr val="bg1">
                  <a:alpha val="0"/>
                </a:schemeClr>
              </a:gs>
              <a:gs pos="0">
                <a:schemeClr val="bg1"/>
              </a:gs>
              <a:gs pos="72000">
                <a:schemeClr val="bg1"/>
              </a:gs>
            </a:gsLst>
            <a:path path="rect">
              <a:fillToRect l="50000" t="50000" r="50000" b="50000"/>
            </a:path>
            <a:tileRect/>
          </a:gradFill>
          <a:ln>
            <a:noFill/>
          </a:ln>
        </p:spPr>
        <p:style>
          <a:lnRef idx="2">
            <a:schemeClr val="accent1"/>
          </a:lnRef>
          <a:fillRef idx="1">
            <a:schemeClr val="lt1"/>
          </a:fillRef>
          <a:effectRef idx="0">
            <a:schemeClr val="accent1"/>
          </a:effectRef>
          <a:fontRef idx="none"/>
        </p:style>
        <p:txBody>
          <a:bodyPr anchor="ctr"/>
          <a:lstStyle>
            <a:lvl1pPr>
              <a:defRPr sz="3200" b="1">
                <a:solidFill>
                  <a:schemeClr val="tx2"/>
                </a:solidFill>
                <a:latin typeface="Cambria" pitchFamily="18" charset="0"/>
              </a:defRPr>
            </a:lvl1pPr>
          </a:lstStyle>
          <a:p>
            <a:r>
              <a:rPr lang="en-US" dirty="0" smtClean="0"/>
              <a:t>Master title style</a:t>
            </a:r>
            <a:endParaRPr lang="en-US" dirty="0"/>
          </a:p>
        </p:txBody>
      </p:sp>
      <p:sp>
        <p:nvSpPr>
          <p:cNvPr id="17"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4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6144768" y="6400800"/>
            <a:ext cx="2860158" cy="307777"/>
          </a:xfrm>
          <a:prstGeom prst="rect">
            <a:avLst/>
          </a:prstGeom>
          <a:noFill/>
        </p:spPr>
        <p:txBody>
          <a:bodyPr wrap="square" rtlCol="0" anchor="ctr">
            <a:spAutoFit/>
          </a:bodyPr>
          <a:lstStyle/>
          <a:p>
            <a:pPr algn="r" fontAlgn="auto">
              <a:spcBef>
                <a:spcPts val="0"/>
              </a:spcBef>
              <a:spcAft>
                <a:spcPts val="0"/>
              </a:spcAft>
            </a:pPr>
            <a:fld id="{236B1D4F-E6E4-470A-A144-E2C6DC4DDB67}" type="slidenum">
              <a:rPr lang="en-US" b="1" smtClean="0">
                <a:solidFill>
                  <a:prstClr val="white">
                    <a:lumMod val="50000"/>
                  </a:prstClr>
                </a:solidFill>
                <a:latin typeface="Calibri"/>
              </a:rPr>
              <a:pPr algn="r" fontAlgn="auto">
                <a:spcBef>
                  <a:spcPts val="0"/>
                </a:spcBef>
                <a:spcAft>
                  <a:spcPts val="0"/>
                </a:spcAft>
              </a:pPr>
              <a:t>‹#›</a:t>
            </a:fld>
            <a:endParaRPr lang="en-US" b="1" dirty="0" smtClean="0">
              <a:solidFill>
                <a:prstClr val="white">
                  <a:lumMod val="50000"/>
                </a:prstClr>
              </a:solidFill>
              <a:latin typeface="Calibri"/>
            </a:endParaRPr>
          </a:p>
        </p:txBody>
      </p:sp>
      <p:sp>
        <p:nvSpPr>
          <p:cNvPr id="13" name="TextBox 12"/>
          <p:cNvSpPr txBox="1"/>
          <p:nvPr userDrawn="1"/>
        </p:nvSpPr>
        <p:spPr>
          <a:xfrm>
            <a:off x="1928775" y="6400800"/>
            <a:ext cx="5286450" cy="307777"/>
          </a:xfrm>
          <a:prstGeom prst="rect">
            <a:avLst/>
          </a:prstGeom>
          <a:noFill/>
        </p:spPr>
        <p:txBody>
          <a:bodyPr wrap="square" rtlCol="0" anchor="ctr">
            <a:spAutoFit/>
          </a:bodyPr>
          <a:lstStyle/>
          <a:p>
            <a:pPr algn="ctr" fontAlgn="auto">
              <a:spcBef>
                <a:spcPts val="0"/>
              </a:spcBef>
              <a:spcAft>
                <a:spcPts val="0"/>
              </a:spcAft>
              <a:defRPr/>
            </a:pPr>
            <a:r>
              <a:rPr lang="en-US" b="1" dirty="0" smtClean="0">
                <a:solidFill>
                  <a:prstClr val="white">
                    <a:lumMod val="50000"/>
                  </a:prstClr>
                </a:solidFill>
                <a:latin typeface="Calibri"/>
              </a:rPr>
              <a:t>Joint DESY and University of Hamburg Accelerator Physics Seminar</a:t>
            </a:r>
          </a:p>
        </p:txBody>
      </p:sp>
      <p:sp>
        <p:nvSpPr>
          <p:cNvPr id="18" name="TextBox 17"/>
          <p:cNvSpPr txBox="1"/>
          <p:nvPr userDrawn="1"/>
        </p:nvSpPr>
        <p:spPr>
          <a:xfrm>
            <a:off x="137160" y="6400800"/>
            <a:ext cx="2860158" cy="307777"/>
          </a:xfrm>
          <a:prstGeom prst="rect">
            <a:avLst/>
          </a:prstGeom>
          <a:noFill/>
        </p:spPr>
        <p:txBody>
          <a:bodyPr wrap="square" rtlCol="0" anchor="ctr">
            <a:spAutoFit/>
          </a:bodyPr>
          <a:lstStyle/>
          <a:p>
            <a:pPr fontAlgn="auto">
              <a:spcBef>
                <a:spcPts val="0"/>
              </a:spcBef>
              <a:spcAft>
                <a:spcPts val="0"/>
              </a:spcAft>
            </a:pPr>
            <a:r>
              <a:rPr lang="en-US" b="1" dirty="0" smtClean="0">
                <a:solidFill>
                  <a:prstClr val="white">
                    <a:lumMod val="50000"/>
                  </a:prstClr>
                </a:solidFill>
                <a:latin typeface="Calibri"/>
              </a:rPr>
              <a:t>May, 17</a:t>
            </a:r>
            <a:r>
              <a:rPr lang="en-US" b="1" baseline="30000" dirty="0" smtClean="0">
                <a:solidFill>
                  <a:prstClr val="white">
                    <a:lumMod val="50000"/>
                  </a:prstClr>
                </a:solidFill>
                <a:latin typeface="Calibri"/>
              </a:rPr>
              <a:t>th</a:t>
            </a:r>
            <a:r>
              <a:rPr lang="en-US" b="1" dirty="0" smtClean="0">
                <a:solidFill>
                  <a:prstClr val="white">
                    <a:lumMod val="50000"/>
                  </a:prstClr>
                </a:solidFill>
                <a:latin typeface="Calibri"/>
              </a:rPr>
              <a:t> 2011</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2209800" y="6556375"/>
            <a:ext cx="4648200" cy="290513"/>
          </a:xfrm>
          <a:prstGeom prst="rect">
            <a:avLst/>
          </a:prstGeom>
          <a:noFill/>
          <a:ln w="9525">
            <a:noFill/>
            <a:miter lim="800000"/>
            <a:headEnd/>
            <a:tailEnd/>
          </a:ln>
          <a:effectLst/>
        </p:spPr>
        <p:txBody>
          <a:bodyPr>
            <a:spAutoFit/>
          </a:bodyPr>
          <a:lstStyle/>
          <a:p>
            <a:pPr algn="ctr">
              <a:defRPr/>
            </a:pPr>
            <a:r>
              <a:rPr lang="en-US" sz="1300" dirty="0">
                <a:solidFill>
                  <a:srgbClr val="000000"/>
                </a:solidFill>
              </a:rPr>
              <a:t>Eva Barbara Holzer</a:t>
            </a:r>
            <a:endParaRPr lang="en-US" sz="1300" b="1" dirty="0">
              <a:solidFill>
                <a:srgbClr val="000000"/>
              </a:solidFill>
            </a:endParaRPr>
          </a:p>
        </p:txBody>
      </p:sp>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solidFill>
                  <a:srgbClr val="000000"/>
                </a:solidFill>
              </a:rPr>
              <a:pPr algn="r">
                <a:spcBef>
                  <a:spcPct val="50000"/>
                </a:spcBef>
                <a:defRPr/>
              </a:pPr>
              <a:t>‹#›</a:t>
            </a:fld>
            <a:endParaRPr lang="en-US" sz="1600" dirty="0">
              <a:solidFill>
                <a:srgbClr val="000000"/>
              </a:solidFill>
            </a:endParaRPr>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smtClean="0"/>
              <a:t>Text Level 1 20 Pt. </a:t>
            </a:r>
          </a:p>
          <a:p>
            <a:pPr lvl="1"/>
            <a:r>
              <a:rPr lang="de-CH" smtClean="0"/>
              <a:t>Text Level 2 18 Pt.</a:t>
            </a:r>
          </a:p>
          <a:p>
            <a:pPr lvl="2"/>
            <a:r>
              <a:rPr lang="de-CH" smtClean="0"/>
              <a:t>Text Level 3 16 Pt.</a:t>
            </a:r>
          </a:p>
          <a:p>
            <a:pPr lvl="3"/>
            <a:r>
              <a:rPr lang="de-CH" smtClean="0"/>
              <a:t>Text Level 4 14 Pt.</a:t>
            </a:r>
          </a:p>
          <a:p>
            <a:pPr lvl="4"/>
            <a:r>
              <a:rPr lang="de-CH" smtClean="0"/>
              <a:t>Text Level 5 14 Pt.</a:t>
            </a:r>
            <a:endParaRPr lang="en-US"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dirty="0" smtClean="0"/>
              <a:t>2011-09-20</a:t>
            </a: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spcBef>
                <a:spcPct val="50000"/>
              </a:spcBef>
              <a:defRPr/>
            </a:pPr>
            <a:r>
              <a:rPr lang="en-US" sz="1300" dirty="0" smtClean="0"/>
              <a:t>LHC</a:t>
            </a:r>
            <a:r>
              <a:rPr lang="en-US" sz="1300" baseline="0" dirty="0" smtClean="0"/>
              <a:t> 8:30 meeting</a:t>
            </a:r>
            <a:endParaRPr lang="en-US" sz="1300" dirty="0"/>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t>EBH</a:t>
            </a:r>
            <a:endParaRPr lang="en-US" sz="1300" dirty="0"/>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pPr algn="r">
                <a:spcBef>
                  <a:spcPct val="50000"/>
                </a:spcBef>
                <a:defRPr/>
              </a:pPr>
              <a:t>‹#›</a:t>
            </a:fld>
            <a:endParaRPr lang="en-US" sz="1600" dirty="0"/>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4" r:id="rId2"/>
    <p:sldLayoutId id="2147483815" r:id="rId3"/>
    <p:sldLayoutId id="2147483816" r:id="rId4"/>
    <p:sldLayoutId id="2147483895" r:id="rId5"/>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smtClean="0"/>
              <a:t>Text Level 1 20 Pt. </a:t>
            </a:r>
          </a:p>
          <a:p>
            <a:pPr lvl="1"/>
            <a:r>
              <a:rPr lang="de-CH" smtClean="0"/>
              <a:t>Text Level 2 18 Pt.</a:t>
            </a:r>
          </a:p>
          <a:p>
            <a:pPr lvl="2"/>
            <a:r>
              <a:rPr lang="de-CH" smtClean="0"/>
              <a:t>Text Level 3 16 Pt.</a:t>
            </a:r>
          </a:p>
          <a:p>
            <a:pPr lvl="3"/>
            <a:r>
              <a:rPr lang="de-CH" smtClean="0"/>
              <a:t>Text Level 4 14 Pt.</a:t>
            </a:r>
          </a:p>
          <a:p>
            <a:pPr lvl="4"/>
            <a:r>
              <a:rPr lang="de-CH" smtClean="0"/>
              <a:t>Text Level 5 14 Pt.</a:t>
            </a:r>
            <a:endParaRPr lang="en-US" smtClean="0"/>
          </a:p>
        </p:txBody>
      </p:sp>
      <p:sp>
        <p:nvSpPr>
          <p:cNvPr id="1035" name="Text Box 11"/>
          <p:cNvSpPr txBox="1">
            <a:spLocks noChangeArrowheads="1"/>
          </p:cNvSpPr>
          <p:nvPr/>
        </p:nvSpPr>
        <p:spPr bwMode="auto">
          <a:xfrm>
            <a:off x="2209800" y="6556375"/>
            <a:ext cx="4648200" cy="290513"/>
          </a:xfrm>
          <a:prstGeom prst="rect">
            <a:avLst/>
          </a:prstGeom>
          <a:noFill/>
          <a:ln w="9525">
            <a:noFill/>
            <a:miter lim="800000"/>
            <a:headEnd/>
            <a:tailEnd/>
          </a:ln>
          <a:effectLst/>
        </p:spPr>
        <p:txBody>
          <a:bodyPr>
            <a:spAutoFit/>
          </a:bodyPr>
          <a:lstStyle/>
          <a:p>
            <a:pPr algn="ctr">
              <a:defRPr/>
            </a:pPr>
            <a:r>
              <a:rPr lang="en-US" sz="1300" dirty="0">
                <a:solidFill>
                  <a:srgbClr val="000000"/>
                </a:solidFill>
              </a:rPr>
              <a:t>Eva Barbara Holzer</a:t>
            </a:r>
            <a:endParaRPr lang="en-US" sz="1300" b="1" dirty="0">
              <a:solidFill>
                <a:srgbClr val="000000"/>
              </a:solidFill>
            </a:endParaRP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spcBef>
                <a:spcPct val="50000"/>
              </a:spcBef>
              <a:defRPr/>
            </a:pPr>
            <a:r>
              <a:rPr lang="en-US" sz="1300" dirty="0" smtClean="0">
                <a:solidFill>
                  <a:srgbClr val="000000"/>
                </a:solidFill>
              </a:rPr>
              <a:t>TIPP 2011</a:t>
            </a:r>
            <a:endParaRPr lang="en-US" sz="1300" dirty="0">
              <a:solidFill>
                <a:srgbClr val="000000"/>
              </a:solidFill>
            </a:endParaRPr>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solidFill>
                  <a:srgbClr val="000000"/>
                </a:solidFill>
              </a:rPr>
              <a:t>June 10, 2011</a:t>
            </a:r>
            <a:endParaRPr lang="en-US" sz="1300" dirty="0">
              <a:solidFill>
                <a:srgbClr val="000000"/>
              </a:solidFill>
            </a:endParaRPr>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solidFill>
                  <a:srgbClr val="000000"/>
                </a:solidFill>
              </a:rPr>
              <a:pPr algn="r">
                <a:spcBef>
                  <a:spcPct val="50000"/>
                </a:spcBef>
                <a:defRPr/>
              </a:pPr>
              <a:t>‹#›</a:t>
            </a:fld>
            <a:endParaRPr lang="en-US" sz="1600" dirty="0">
              <a:solidFill>
                <a:srgbClr val="000000"/>
              </a:solidFill>
            </a:endParaRPr>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smtClean="0"/>
              <a:t>Text Level 1 20 Pt. </a:t>
            </a:r>
          </a:p>
          <a:p>
            <a:pPr lvl="1"/>
            <a:r>
              <a:rPr lang="de-CH" smtClean="0"/>
              <a:t>Text Level 2 18 Pt.</a:t>
            </a:r>
          </a:p>
          <a:p>
            <a:pPr lvl="2"/>
            <a:r>
              <a:rPr lang="de-CH" smtClean="0"/>
              <a:t>Text Level 3 16 Pt.</a:t>
            </a:r>
          </a:p>
          <a:p>
            <a:pPr lvl="3"/>
            <a:r>
              <a:rPr lang="de-CH" smtClean="0"/>
              <a:t>Text Level 4 14 Pt.</a:t>
            </a:r>
          </a:p>
          <a:p>
            <a:pPr lvl="4"/>
            <a:r>
              <a:rPr lang="de-CH" smtClean="0"/>
              <a:t>Text Level 5 14 Pt.</a:t>
            </a:r>
            <a:endParaRPr lang="en-US" smtClean="0"/>
          </a:p>
        </p:txBody>
      </p:sp>
      <p:sp>
        <p:nvSpPr>
          <p:cNvPr id="1035" name="Text Box 11"/>
          <p:cNvSpPr txBox="1">
            <a:spLocks noChangeArrowheads="1"/>
          </p:cNvSpPr>
          <p:nvPr/>
        </p:nvSpPr>
        <p:spPr bwMode="auto">
          <a:xfrm>
            <a:off x="2209800" y="6556375"/>
            <a:ext cx="4648200" cy="290513"/>
          </a:xfrm>
          <a:prstGeom prst="rect">
            <a:avLst/>
          </a:prstGeom>
          <a:noFill/>
          <a:ln w="9525">
            <a:noFill/>
            <a:miter lim="800000"/>
            <a:headEnd/>
            <a:tailEnd/>
          </a:ln>
          <a:effectLst/>
        </p:spPr>
        <p:txBody>
          <a:bodyPr>
            <a:spAutoFit/>
          </a:bodyPr>
          <a:lstStyle/>
          <a:p>
            <a:pPr algn="ctr">
              <a:defRPr/>
            </a:pPr>
            <a:r>
              <a:rPr lang="en-US" sz="1300" dirty="0">
                <a:solidFill>
                  <a:srgbClr val="000000"/>
                </a:solidFill>
              </a:rPr>
              <a:t>Eva Barbara Holzer</a:t>
            </a:r>
            <a:endParaRPr lang="en-US" sz="1300" b="1" dirty="0">
              <a:solidFill>
                <a:srgbClr val="000000"/>
              </a:solidFill>
            </a:endParaRP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spcBef>
                <a:spcPct val="50000"/>
              </a:spcBef>
              <a:defRPr/>
            </a:pPr>
            <a:r>
              <a:rPr lang="en-US" sz="1300" dirty="0" smtClean="0">
                <a:solidFill>
                  <a:srgbClr val="000000"/>
                </a:solidFill>
              </a:rPr>
              <a:t>TIPP 2011</a:t>
            </a:r>
            <a:endParaRPr lang="en-US" sz="1300" dirty="0">
              <a:solidFill>
                <a:srgbClr val="000000"/>
              </a:solidFill>
            </a:endParaRPr>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solidFill>
                  <a:srgbClr val="000000"/>
                </a:solidFill>
              </a:rPr>
              <a:t>June 10, 2011</a:t>
            </a:r>
            <a:endParaRPr lang="en-US" sz="1300" dirty="0">
              <a:solidFill>
                <a:srgbClr val="000000"/>
              </a:solidFill>
            </a:endParaRPr>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solidFill>
                  <a:srgbClr val="000000"/>
                </a:solidFill>
              </a:rPr>
              <a:pPr algn="r">
                <a:spcBef>
                  <a:spcPct val="50000"/>
                </a:spcBef>
                <a:defRPr/>
              </a:pPr>
              <a:t>‹#›</a:t>
            </a:fld>
            <a:endParaRPr lang="en-US" sz="1600" dirty="0">
              <a:solidFill>
                <a:srgbClr val="000000"/>
              </a:solidFill>
            </a:endParaRPr>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buNone/>
            </a:pPr>
            <a:endParaRPr lang="en-US" sz="2400" b="1" dirty="0"/>
          </a:p>
        </p:txBody>
      </p:sp>
      <p:sp>
        <p:nvSpPr>
          <p:cNvPr id="3" name="Title 2"/>
          <p:cNvSpPr>
            <a:spLocks noGrp="1"/>
          </p:cNvSpPr>
          <p:nvPr>
            <p:ph type="ctrTitle"/>
          </p:nvPr>
        </p:nvSpPr>
        <p:spPr/>
        <p:txBody>
          <a:bodyPr/>
          <a:lstStyle/>
          <a:p>
            <a:r>
              <a:rPr lang="en-US" dirty="0" smtClean="0"/>
              <a:t>Tuesday 20 September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Losses TCT R8, R1 and L5</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4925" y="3816424"/>
            <a:ext cx="9109075" cy="299695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27384"/>
            <a:ext cx="9144000" cy="3816424"/>
          </a:xfrm>
          <a:prstGeom prst="rect">
            <a:avLst/>
          </a:prstGeom>
          <a:noFill/>
          <a:ln w="9525">
            <a:noFill/>
            <a:miter lim="800000"/>
            <a:headEnd/>
            <a:tailEnd/>
          </a:ln>
        </p:spPr>
      </p:pic>
      <p:sp>
        <p:nvSpPr>
          <p:cNvPr id="6" name="TextBox 5"/>
          <p:cNvSpPr txBox="1"/>
          <p:nvPr/>
        </p:nvSpPr>
        <p:spPr>
          <a:xfrm>
            <a:off x="1475656" y="5877272"/>
            <a:ext cx="2088232" cy="307777"/>
          </a:xfrm>
          <a:prstGeom prst="rect">
            <a:avLst/>
          </a:prstGeom>
          <a:solidFill>
            <a:schemeClr val="bg1"/>
          </a:solidFill>
        </p:spPr>
        <p:txBody>
          <a:bodyPr wrap="square" rtlCol="0">
            <a:spAutoFit/>
          </a:bodyPr>
          <a:lstStyle/>
          <a:p>
            <a:r>
              <a:rPr lang="en-US" dirty="0" smtClean="0"/>
              <a:t>Losses TCT R1 and L5</a:t>
            </a:r>
            <a:endParaRPr lang="en-US" dirty="0"/>
          </a:p>
        </p:txBody>
      </p:sp>
      <p:sp>
        <p:nvSpPr>
          <p:cNvPr id="7" name="TextBox 6"/>
          <p:cNvSpPr txBox="1"/>
          <p:nvPr/>
        </p:nvSpPr>
        <p:spPr>
          <a:xfrm>
            <a:off x="1628056" y="4653136"/>
            <a:ext cx="1503784" cy="307777"/>
          </a:xfrm>
          <a:prstGeom prst="rect">
            <a:avLst/>
          </a:prstGeom>
          <a:solidFill>
            <a:schemeClr val="bg1"/>
          </a:solidFill>
        </p:spPr>
        <p:txBody>
          <a:bodyPr wrap="square" rtlCol="0">
            <a:spAutoFit/>
          </a:bodyPr>
          <a:lstStyle/>
          <a:p>
            <a:r>
              <a:rPr lang="en-US" dirty="0" smtClean="0"/>
              <a:t>Losses TCT R8</a:t>
            </a:r>
            <a:endParaRPr lang="en-US" dirty="0"/>
          </a:p>
        </p:txBody>
      </p:sp>
      <p:sp>
        <p:nvSpPr>
          <p:cNvPr id="8" name="TextBox 7"/>
          <p:cNvSpPr txBox="1"/>
          <p:nvPr/>
        </p:nvSpPr>
        <p:spPr>
          <a:xfrm>
            <a:off x="4004320" y="1124744"/>
            <a:ext cx="1503784" cy="307777"/>
          </a:xfrm>
          <a:prstGeom prst="rect">
            <a:avLst/>
          </a:prstGeom>
          <a:solidFill>
            <a:schemeClr val="bg1"/>
          </a:solidFill>
        </p:spPr>
        <p:txBody>
          <a:bodyPr wrap="square" rtlCol="0">
            <a:spAutoFit/>
          </a:bodyPr>
          <a:lstStyle/>
          <a:p>
            <a:r>
              <a:rPr lang="en-US" dirty="0" smtClean="0"/>
              <a:t>Losses TCP IP3</a:t>
            </a:r>
            <a:endParaRPr lang="en-US" dirty="0"/>
          </a:p>
        </p:txBody>
      </p:sp>
      <p:sp>
        <p:nvSpPr>
          <p:cNvPr id="9" name="TextBox 8"/>
          <p:cNvSpPr txBox="1"/>
          <p:nvPr/>
        </p:nvSpPr>
        <p:spPr>
          <a:xfrm>
            <a:off x="6452592" y="3140968"/>
            <a:ext cx="1503784" cy="307777"/>
          </a:xfrm>
          <a:prstGeom prst="rect">
            <a:avLst/>
          </a:prstGeom>
          <a:solidFill>
            <a:schemeClr val="bg1"/>
          </a:solidFill>
        </p:spPr>
        <p:txBody>
          <a:bodyPr wrap="square" rtlCol="0">
            <a:spAutoFit/>
          </a:bodyPr>
          <a:lstStyle/>
          <a:p>
            <a:r>
              <a:rPr lang="en-US" dirty="0" smtClean="0"/>
              <a:t>Losses TCP IP7</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Fill # 2130 and # 2131 dumped by vacuum left of IP2 (average bunch intensity 1.41E11)</a:t>
            </a:r>
            <a:endParaRPr lang="en-US" dirty="0"/>
          </a:p>
        </p:txBody>
      </p:sp>
      <p:sp>
        <p:nvSpPr>
          <p:cNvPr id="3" name="Title 2"/>
          <p:cNvSpPr>
            <a:spLocks noGrp="1"/>
          </p:cNvSpPr>
          <p:nvPr>
            <p:ph type="title"/>
          </p:nvPr>
        </p:nvSpPr>
        <p:spPr/>
        <p:txBody>
          <a:bodyPr/>
          <a:lstStyle/>
          <a:p>
            <a:r>
              <a:rPr lang="en-US" dirty="0" smtClean="0"/>
              <a:t>Night Tuesday to Wednesday</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092200" y="1532086"/>
            <a:ext cx="6959600" cy="49212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ym typeface="Wingdings" pitchFamily="2" charset="2"/>
              </a:rPr>
              <a:t> solenoid current 4L2 increased to 5A</a:t>
            </a:r>
          </a:p>
          <a:p>
            <a:r>
              <a:rPr lang="en-US" dirty="0" smtClean="0">
                <a:sym typeface="Wingdings" pitchFamily="2" charset="2"/>
              </a:rPr>
              <a:t>Fill # 2132: 30 minutes scrubbing at 450 GeV (amplitude of spikes going down)</a:t>
            </a:r>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076325" y="1844824"/>
            <a:ext cx="6303987" cy="44660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Average bunch Intensity reduced </a:t>
            </a:r>
            <a:r>
              <a:rPr lang="en-US" smtClean="0"/>
              <a:t>to </a:t>
            </a:r>
            <a:r>
              <a:rPr lang="en-US" smtClean="0"/>
              <a:t>1.3E11</a:t>
            </a:r>
            <a:endParaRPr lang="en-US" dirty="0" smtClean="0"/>
          </a:p>
          <a:p>
            <a:pPr lvl="1"/>
            <a:r>
              <a:rPr lang="en-US" dirty="0" smtClean="0"/>
              <a:t>Fill # 2133 and # 2134 dumped by vacuum spike left of IP2</a:t>
            </a:r>
          </a:p>
          <a:p>
            <a:pPr lvl="1"/>
            <a:endParaRPr lang="en-US" dirty="0" smtClean="0"/>
          </a:p>
          <a:p>
            <a:pPr lvl="1"/>
            <a:endParaRPr lang="en-US" dirty="0" smtClean="0"/>
          </a:p>
          <a:p>
            <a:endParaRPr lang="en-US" dirty="0" smtClean="0"/>
          </a:p>
          <a:p>
            <a:endParaRPr lang="en-US" dirty="0" smtClean="0"/>
          </a:p>
          <a:p>
            <a:pPr>
              <a:buNone/>
            </a:pPr>
            <a:endParaRPr lang="en-US" dirty="0" smtClean="0"/>
          </a:p>
        </p:txBody>
      </p:sp>
      <p:sp>
        <p:nvSpPr>
          <p:cNvPr id="3" name="Title 2"/>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B050"/>
                </a:solidFill>
              </a:rPr>
              <a:t>Stable beams: 10:05 – 20:27 (RF trip of Line 2B1 – probably noise on </a:t>
            </a:r>
            <a:r>
              <a:rPr lang="en-US" smtClean="0">
                <a:solidFill>
                  <a:srgbClr val="00B050"/>
                </a:solidFill>
              </a:rPr>
              <a:t>a sensor)</a:t>
            </a:r>
            <a:endParaRPr lang="en-US" dirty="0" smtClean="0">
              <a:solidFill>
                <a:srgbClr val="00B050"/>
              </a:solidFill>
            </a:endParaRPr>
          </a:p>
          <a:p>
            <a:r>
              <a:rPr lang="en-US" dirty="0" smtClean="0">
                <a:solidFill>
                  <a:srgbClr val="00B050"/>
                </a:solidFill>
              </a:rPr>
              <a:t>Peak </a:t>
            </a:r>
            <a:r>
              <a:rPr lang="en-US" dirty="0" err="1" smtClean="0">
                <a:solidFill>
                  <a:srgbClr val="00B050"/>
                </a:solidFill>
              </a:rPr>
              <a:t>lumi</a:t>
            </a:r>
            <a:r>
              <a:rPr lang="en-US" dirty="0" smtClean="0">
                <a:solidFill>
                  <a:srgbClr val="00B050"/>
                </a:solidFill>
              </a:rPr>
              <a:t>: 3.25 10</a:t>
            </a:r>
            <a:r>
              <a:rPr lang="en-US" baseline="30000" dirty="0" smtClean="0">
                <a:solidFill>
                  <a:srgbClr val="00B050"/>
                </a:solidFill>
              </a:rPr>
              <a:t>33</a:t>
            </a:r>
            <a:r>
              <a:rPr lang="en-US" dirty="0" smtClean="0">
                <a:solidFill>
                  <a:srgbClr val="00B050"/>
                </a:solidFill>
              </a:rPr>
              <a:t> cm</a:t>
            </a:r>
            <a:r>
              <a:rPr lang="en-US" baseline="30000" dirty="0" smtClean="0">
                <a:solidFill>
                  <a:srgbClr val="00B050"/>
                </a:solidFill>
              </a:rPr>
              <a:t>-2</a:t>
            </a:r>
            <a:r>
              <a:rPr lang="en-US" dirty="0" smtClean="0">
                <a:solidFill>
                  <a:srgbClr val="00B050"/>
                </a:solidFill>
              </a:rPr>
              <a:t>s</a:t>
            </a:r>
          </a:p>
          <a:p>
            <a:r>
              <a:rPr lang="en-US" dirty="0" smtClean="0">
                <a:solidFill>
                  <a:srgbClr val="00B050"/>
                </a:solidFill>
              </a:rPr>
              <a:t>Delivered </a:t>
            </a:r>
            <a:r>
              <a:rPr lang="en-US" dirty="0" err="1" smtClean="0">
                <a:solidFill>
                  <a:srgbClr val="00B050"/>
                </a:solidFill>
              </a:rPr>
              <a:t>Lumi</a:t>
            </a:r>
            <a:r>
              <a:rPr lang="en-US" dirty="0" smtClean="0">
                <a:solidFill>
                  <a:srgbClr val="00B050"/>
                </a:solidFill>
              </a:rPr>
              <a:t>: 78 pb</a:t>
            </a:r>
            <a:r>
              <a:rPr lang="en-US" baseline="30000" dirty="0" smtClean="0">
                <a:solidFill>
                  <a:srgbClr val="00B050"/>
                </a:solidFill>
              </a:rPr>
              <a:t>-1</a:t>
            </a:r>
            <a:endParaRPr lang="en-US" dirty="0" smtClean="0">
              <a:solidFill>
                <a:srgbClr val="00B050"/>
              </a:solidFill>
            </a:endParaRPr>
          </a:p>
          <a:p>
            <a:endParaRPr lang="en-US" dirty="0" smtClean="0"/>
          </a:p>
          <a:p>
            <a:r>
              <a:rPr lang="en-US" dirty="0" smtClean="0"/>
              <a:t>Test of e-cloud solenoid installed last week at recombination area right of IP2:</a:t>
            </a:r>
          </a:p>
          <a:p>
            <a:pPr lvl="1"/>
            <a:r>
              <a:rPr lang="en-US" dirty="0" smtClean="0"/>
              <a:t>The test of the changes in current are </a:t>
            </a:r>
            <a:r>
              <a:rPr lang="en-US" dirty="0" smtClean="0">
                <a:solidFill>
                  <a:srgbClr val="CC0099"/>
                </a:solidFill>
              </a:rPr>
              <a:t>inconclusive</a:t>
            </a:r>
            <a:r>
              <a:rPr lang="en-US" dirty="0" smtClean="0"/>
              <a:t> (no significant pressure change observed) </a:t>
            </a:r>
          </a:p>
          <a:p>
            <a:pPr lvl="1"/>
            <a:r>
              <a:rPr lang="en-US" dirty="0" smtClean="0"/>
              <a:t>Either the solenoid has no effect, or the field was not strong enough to give a noticeable effect ( </a:t>
            </a:r>
            <a:r>
              <a:rPr lang="en-US" dirty="0" err="1" smtClean="0"/>
              <a:t>ie</a:t>
            </a:r>
            <a:r>
              <a:rPr lang="en-US" dirty="0" smtClean="0"/>
              <a:t> if it is a threshold issue)</a:t>
            </a:r>
          </a:p>
          <a:p>
            <a:pPr lvl="1">
              <a:buNone/>
            </a:pPr>
            <a:r>
              <a:rPr lang="en-US" dirty="0" smtClean="0">
                <a:sym typeface="Wingdings" pitchFamily="2" charset="2"/>
              </a:rPr>
              <a:t> </a:t>
            </a:r>
            <a:r>
              <a:rPr lang="en-US" dirty="0" smtClean="0"/>
              <a:t>The situation is to be followed up by the vacuum team</a:t>
            </a:r>
          </a:p>
        </p:txBody>
      </p:sp>
      <p:sp>
        <p:nvSpPr>
          <p:cNvPr id="3" name="Title 2"/>
          <p:cNvSpPr>
            <a:spLocks noGrp="1"/>
          </p:cNvSpPr>
          <p:nvPr>
            <p:ph type="title"/>
          </p:nvPr>
        </p:nvSpPr>
        <p:spPr/>
        <p:txBody>
          <a:bodyPr/>
          <a:lstStyle/>
          <a:p>
            <a:r>
              <a:rPr lang="en-US" dirty="0" smtClean="0"/>
              <a:t>Fill # 2129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 Baudrenghien: “We have </a:t>
            </a:r>
            <a:r>
              <a:rPr lang="en-US" dirty="0" smtClean="0">
                <a:solidFill>
                  <a:srgbClr val="00B050"/>
                </a:solidFill>
              </a:rPr>
              <a:t>solved the problem </a:t>
            </a:r>
            <a:r>
              <a:rPr lang="en-US" dirty="0" smtClean="0"/>
              <a:t>with klystron 5B2 that was pushed close to </a:t>
            </a:r>
            <a:r>
              <a:rPr lang="en-US" dirty="0" smtClean="0">
                <a:solidFill>
                  <a:srgbClr val="00B050"/>
                </a:solidFill>
              </a:rPr>
              <a:t>saturation power (&gt; 200 kW)  </a:t>
            </a:r>
            <a:r>
              <a:rPr lang="en-US" dirty="0" smtClean="0"/>
              <a:t>at the start of flat top. The problem was with the circulator: we fine-tuned the regulation of the ferrite current with temperature. We have also fine-adjusted the cavity tune. After that, the </a:t>
            </a:r>
            <a:r>
              <a:rPr lang="en-US" b="1" dirty="0" smtClean="0">
                <a:solidFill>
                  <a:srgbClr val="00B050"/>
                </a:solidFill>
              </a:rPr>
              <a:t>power was reduced to ~ 160 kW</a:t>
            </a:r>
            <a:r>
              <a:rPr lang="en-US" dirty="0" smtClean="0"/>
              <a:t>. </a:t>
            </a:r>
          </a:p>
          <a:p>
            <a:endParaRPr lang="en-US" sz="1600" dirty="0"/>
          </a:p>
        </p:txBody>
      </p:sp>
      <p:sp>
        <p:nvSpPr>
          <p:cNvPr id="3" name="Title 2"/>
          <p:cNvSpPr>
            <a:spLocks noGrp="1"/>
          </p:cNvSpPr>
          <p:nvPr>
            <p:ph type="title"/>
          </p:nvPr>
        </p:nvSpPr>
        <p:spPr/>
        <p:txBody>
          <a:bodyPr/>
          <a:lstStyle/>
          <a:p>
            <a:r>
              <a:rPr lang="en-US" dirty="0" smtClean="0"/>
              <a:t>RF Intervention (Monday)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2591192"/>
            <a:ext cx="9144000" cy="4510216"/>
          </a:xfrm>
          <a:prstGeom prst="rect">
            <a:avLst/>
          </a:prstGeom>
          <a:noFill/>
          <a:ln w="9525">
            <a:noFill/>
            <a:miter lim="800000"/>
            <a:headEnd/>
            <a:tailEnd/>
          </a:ln>
          <a:effectLst/>
        </p:spPr>
      </p:pic>
      <p:sp>
        <p:nvSpPr>
          <p:cNvPr id="5" name="TextBox 4"/>
          <p:cNvSpPr txBox="1"/>
          <p:nvPr/>
        </p:nvSpPr>
        <p:spPr>
          <a:xfrm>
            <a:off x="899592" y="5589240"/>
            <a:ext cx="7488832" cy="307777"/>
          </a:xfrm>
          <a:prstGeom prst="rect">
            <a:avLst/>
          </a:prstGeom>
          <a:noFill/>
        </p:spPr>
        <p:txBody>
          <a:bodyPr wrap="square" rtlCol="0">
            <a:spAutoFit/>
          </a:bodyPr>
          <a:lstStyle/>
          <a:p>
            <a:endParaRPr lang="en-US" dirty="0"/>
          </a:p>
        </p:txBody>
      </p:sp>
      <p:sp>
        <p:nvSpPr>
          <p:cNvPr id="6" name="TextBox 5"/>
          <p:cNvSpPr txBox="1"/>
          <p:nvPr/>
        </p:nvSpPr>
        <p:spPr>
          <a:xfrm>
            <a:off x="463550" y="5589240"/>
            <a:ext cx="8218488" cy="830997"/>
          </a:xfrm>
          <a:prstGeom prst="rect">
            <a:avLst/>
          </a:prstGeom>
          <a:solidFill>
            <a:schemeClr val="bg1"/>
          </a:solidFill>
        </p:spPr>
        <p:txBody>
          <a:bodyPr wrap="square" rtlCol="0">
            <a:spAutoFit/>
          </a:bodyPr>
          <a:lstStyle/>
          <a:p>
            <a:r>
              <a:rPr lang="en-US" sz="1600" dirty="0" smtClean="0"/>
              <a:t>Klystron 5B2 output power and beam2 intensity for the last fills that made it thru ramping. The peak power is reduced from 220 kW (Fill 2124, before intervention) to 170 kW (fills 2126-2129, after intervention).</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MKI data missing for 1 injection of B1</a:t>
            </a:r>
          </a:p>
          <a:p>
            <a:r>
              <a:rPr lang="en-US" dirty="0" smtClean="0"/>
              <a:t>MKI point 8 kicker fall time – to be checked by experts</a:t>
            </a:r>
          </a:p>
          <a:p>
            <a:r>
              <a:rPr lang="en-US" dirty="0" smtClean="0"/>
              <a:t>Problem with B2 tune measurement on the ‘continuous’ system</a:t>
            </a:r>
          </a:p>
          <a:p>
            <a:pPr lvl="1">
              <a:buFont typeface="Wingdings"/>
              <a:buChar char="à"/>
            </a:pPr>
            <a:r>
              <a:rPr lang="en-US" dirty="0" smtClean="0">
                <a:sym typeface="Wingdings" pitchFamily="2" charset="2"/>
              </a:rPr>
              <a:t>Investigation ongoing</a:t>
            </a:r>
          </a:p>
          <a:p>
            <a:pPr lvl="1">
              <a:buFont typeface="Wingdings"/>
              <a:buChar char="à"/>
            </a:pPr>
            <a:r>
              <a:rPr lang="en-US" dirty="0" smtClean="0">
                <a:sym typeface="Wingdings" pitchFamily="2" charset="2"/>
              </a:rPr>
              <a:t>Tune feedback B1 switched itself off and tune feedback B2 was switched off during for the squeeze from 1.5m to 1m (horizontal tunes manually adjusted</a:t>
            </a:r>
            <a:r>
              <a:rPr lang="en-US" dirty="0" smtClean="0"/>
              <a:t> by -0.005 for both beams)</a:t>
            </a:r>
          </a:p>
          <a:p>
            <a:r>
              <a:rPr lang="en-US" dirty="0" smtClean="0"/>
              <a:t>BLMs &gt; 30% of dump level at &gt; 5s integration times:</a:t>
            </a:r>
          </a:p>
          <a:p>
            <a:pPr lvl="1"/>
            <a:r>
              <a:rPr lang="en-US" dirty="0" smtClean="0"/>
              <a:t>MQX in IP1 and IP5</a:t>
            </a:r>
          </a:p>
          <a:p>
            <a:pPr lvl="2">
              <a:buFont typeface="Wingdings"/>
              <a:buChar char="à"/>
            </a:pPr>
            <a:r>
              <a:rPr lang="en-US" dirty="0" smtClean="0">
                <a:sym typeface="Wingdings" pitchFamily="2" charset="2"/>
              </a:rPr>
              <a:t>threshold increase pending</a:t>
            </a:r>
          </a:p>
          <a:p>
            <a:pPr lvl="2">
              <a:buFont typeface="Wingdings"/>
              <a:buChar char="à"/>
            </a:pPr>
            <a:endParaRPr lang="en-US" dirty="0" smtClean="0">
              <a:sym typeface="Wingdings" pitchFamily="2" charset="2"/>
            </a:endParaRPr>
          </a:p>
          <a:p>
            <a:r>
              <a:rPr lang="en-US" dirty="0" smtClean="0">
                <a:sym typeface="Wingdings" pitchFamily="2" charset="2"/>
              </a:rPr>
              <a:t>Alice background problems (vacuum)</a:t>
            </a:r>
            <a:endParaRPr lang="en-US" dirty="0"/>
          </a:p>
        </p:txBody>
      </p:sp>
      <p:sp>
        <p:nvSpPr>
          <p:cNvPr id="3" name="Title 2"/>
          <p:cNvSpPr>
            <a:spLocks noGrp="1"/>
          </p:cNvSpPr>
          <p:nvPr>
            <p:ph type="title"/>
          </p:nvPr>
        </p:nvSpPr>
        <p:spPr/>
        <p:txBody>
          <a:bodyPr/>
          <a:lstStyle/>
          <a:p>
            <a:r>
              <a:rPr lang="en-US" dirty="0" smtClean="0"/>
              <a:t>Issues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Vacuum left of IP2</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85157" y="753864"/>
            <a:ext cx="7231259" cy="57714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Vacuum stabilizing (14:30) at ~2E-8 mbar</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71599" y="964248"/>
            <a:ext cx="7610425" cy="5417080"/>
          </a:xfrm>
          <a:prstGeom prst="rect">
            <a:avLst/>
          </a:prstGeom>
          <a:noFill/>
          <a:ln w="9525">
            <a:noFill/>
            <a:miter lim="800000"/>
            <a:headEnd/>
            <a:tailEnd/>
          </a:ln>
        </p:spPr>
      </p:pic>
      <p:sp>
        <p:nvSpPr>
          <p:cNvPr id="5" name="TextBox 4"/>
          <p:cNvSpPr txBox="1"/>
          <p:nvPr/>
        </p:nvSpPr>
        <p:spPr>
          <a:xfrm>
            <a:off x="4283968" y="2420888"/>
            <a:ext cx="1800200" cy="646331"/>
          </a:xfrm>
          <a:prstGeom prst="rect">
            <a:avLst/>
          </a:prstGeom>
          <a:solidFill>
            <a:schemeClr val="bg1"/>
          </a:solidFill>
        </p:spPr>
        <p:txBody>
          <a:bodyPr wrap="square" rtlCol="0">
            <a:spAutoFit/>
          </a:bodyPr>
          <a:lstStyle/>
          <a:p>
            <a:r>
              <a:rPr lang="en-US" sz="1800" dirty="0" smtClean="0">
                <a:solidFill>
                  <a:srgbClr val="00B050"/>
                </a:solidFill>
              </a:rPr>
              <a:t>Left of IP2</a:t>
            </a:r>
          </a:p>
          <a:p>
            <a:r>
              <a:rPr lang="en-US" sz="1800" dirty="0" smtClean="0">
                <a:solidFill>
                  <a:srgbClr val="FF0000"/>
                </a:solidFill>
              </a:rPr>
              <a:t>Right of IP8</a:t>
            </a:r>
            <a:endParaRPr lang="en-US" sz="18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800" dirty="0" smtClean="0"/>
              <a:t>P. Baudrenghien: </a:t>
            </a:r>
            <a:r>
              <a:rPr lang="en-US" sz="1600" dirty="0" smtClean="0"/>
              <a:t>“Yesterday we access UX45 and replaced the RF modulator card on Cav1B1. (This module had a problem 9 days ago – Friday 7 </a:t>
            </a:r>
            <a:r>
              <a:rPr lang="en-US" sz="1600" dirty="0" err="1" smtClean="0"/>
              <a:t>th</a:t>
            </a:r>
            <a:r>
              <a:rPr lang="en-US" sz="1600" dirty="0" smtClean="0"/>
              <a:t> – that was traced to a bad cable but we wanted to make sure that it was not the module’s connector). Being in a hurry we did not adjust the phasing of the clocks carefully enough and this placed one of the LLRF loop close to instability.</a:t>
            </a:r>
            <a:endParaRPr lang="en-US" sz="1800" dirty="0" smtClean="0"/>
          </a:p>
          <a:p>
            <a:pPr>
              <a:buNone/>
            </a:pPr>
            <a:r>
              <a:rPr lang="en-US" sz="1800" dirty="0" smtClean="0"/>
              <a:t>The “</a:t>
            </a:r>
            <a:r>
              <a:rPr lang="en-US" sz="1800" dirty="0" smtClean="0">
                <a:solidFill>
                  <a:srgbClr val="FF0000"/>
                </a:solidFill>
              </a:rPr>
              <a:t>klystron polar loop</a:t>
            </a:r>
            <a:r>
              <a:rPr lang="en-US" sz="1800" dirty="0" smtClean="0"/>
              <a:t>” became </a:t>
            </a:r>
            <a:r>
              <a:rPr lang="en-US" sz="1800" dirty="0" smtClean="0">
                <a:solidFill>
                  <a:srgbClr val="FF0000"/>
                </a:solidFill>
              </a:rPr>
              <a:t>unstable</a:t>
            </a:r>
            <a:r>
              <a:rPr lang="en-US" sz="1800" dirty="0" smtClean="0"/>
              <a:t> ~ 12:00 to-day, showing very large effect on voltage (dropped from 1.5 MV to below 1 MV), activity on phase loop, detuning of the cavity but barely any effect on the lifetime as the noise frequency was outside the Beam response (see attached fig). When we tried to cure it around 14:00, we restored the cavity field/tune but  moved the noise spectrum close to the beam response, resulting </a:t>
            </a:r>
            <a:r>
              <a:rPr lang="en-US" sz="1800" dirty="0" smtClean="0">
                <a:solidFill>
                  <a:srgbClr val="FF0000"/>
                </a:solidFill>
              </a:rPr>
              <a:t>in large </a:t>
            </a:r>
            <a:r>
              <a:rPr lang="en-US" sz="1800" dirty="0" err="1" smtClean="0">
                <a:solidFill>
                  <a:srgbClr val="FF0000"/>
                </a:solidFill>
              </a:rPr>
              <a:t>debunching</a:t>
            </a:r>
            <a:r>
              <a:rPr lang="en-US" sz="1800" dirty="0" smtClean="0">
                <a:solidFill>
                  <a:srgbClr val="FF0000"/>
                </a:solidFill>
              </a:rPr>
              <a:t> </a:t>
            </a:r>
            <a:r>
              <a:rPr lang="en-US" sz="1800" dirty="0" smtClean="0"/>
              <a:t>~14:00 (</a:t>
            </a:r>
            <a:r>
              <a:rPr lang="en-US" sz="1800" b="1" dirty="0" smtClean="0">
                <a:solidFill>
                  <a:srgbClr val="FF0000"/>
                </a:solidFill>
              </a:rPr>
              <a:t>1.2E11 p in abort gap corresponding to ~ 3.6E12 </a:t>
            </a:r>
            <a:r>
              <a:rPr lang="en-US" sz="1800" b="1" dirty="0" err="1" smtClean="0">
                <a:solidFill>
                  <a:srgbClr val="FF0000"/>
                </a:solidFill>
              </a:rPr>
              <a:t>unbunched</a:t>
            </a:r>
            <a:r>
              <a:rPr lang="en-US" sz="1800" b="1" dirty="0" smtClean="0">
                <a:solidFill>
                  <a:srgbClr val="FF0000"/>
                </a:solidFill>
              </a:rPr>
              <a:t> beam</a:t>
            </a:r>
            <a:r>
              <a:rPr lang="en-US" sz="1800" dirty="0" smtClean="0"/>
              <a:t>). </a:t>
            </a:r>
            <a:r>
              <a:rPr lang="en-US" sz="1800" b="1" dirty="0" smtClean="0">
                <a:solidFill>
                  <a:srgbClr val="00B050"/>
                </a:solidFill>
              </a:rPr>
              <a:t>The loss were stopped after opening the offending LLRF loop</a:t>
            </a:r>
            <a:r>
              <a:rPr lang="en-US" sz="1800" dirty="0" smtClean="0"/>
              <a:t>. </a:t>
            </a:r>
            <a:r>
              <a:rPr lang="en-US" sz="1800" dirty="0" smtClean="0">
                <a:solidFill>
                  <a:srgbClr val="CC0099"/>
                </a:solidFill>
              </a:rPr>
              <a:t>Notice that the loss B1 resulted in very similar (although ~ twice smaller) loss in B2. There is no hardware coupling.</a:t>
            </a:r>
          </a:p>
          <a:p>
            <a:pPr>
              <a:buNone/>
            </a:pPr>
            <a:r>
              <a:rPr lang="en-US" sz="1800" dirty="0" smtClean="0"/>
              <a:t>We then worked parasitically to solve the problem with the Klystron Polar Loop and have now </a:t>
            </a:r>
            <a:r>
              <a:rPr lang="en-US" sz="1800" b="1" dirty="0" smtClean="0">
                <a:solidFill>
                  <a:srgbClr val="00B050"/>
                </a:solidFill>
              </a:rPr>
              <a:t>restored it to normal state</a:t>
            </a:r>
            <a:r>
              <a:rPr lang="en-US" sz="1800" dirty="0" smtClean="0"/>
              <a:t>. Nothing special to be done for next fill.”</a:t>
            </a:r>
          </a:p>
          <a:p>
            <a:pPr>
              <a:buNone/>
            </a:pPr>
            <a:endParaRPr lang="en-US" sz="1800" dirty="0" smtClean="0"/>
          </a:p>
          <a:p>
            <a:pPr>
              <a:buNone/>
            </a:pPr>
            <a:endParaRPr lang="en-US" sz="1800" dirty="0"/>
          </a:p>
        </p:txBody>
      </p:sp>
      <p:sp>
        <p:nvSpPr>
          <p:cNvPr id="3" name="Title 2"/>
          <p:cNvSpPr>
            <a:spLocks noGrp="1"/>
          </p:cNvSpPr>
          <p:nvPr>
            <p:ph type="title"/>
          </p:nvPr>
        </p:nvSpPr>
        <p:spPr/>
        <p:txBody>
          <a:bodyPr/>
          <a:lstStyle/>
          <a:p>
            <a:r>
              <a:rPr lang="en-US" dirty="0" err="1" smtClean="0"/>
              <a:t>Debunching</a:t>
            </a:r>
            <a:r>
              <a:rPr lang="en-US" dirty="0" smtClean="0"/>
              <a:t> – abort gap population – beam losses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 y="191924"/>
            <a:ext cx="9144000" cy="590271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813"/>
            <a:ext cx="3826768" cy="5637212"/>
          </a:xfrm>
        </p:spPr>
        <p:txBody>
          <a:bodyPr/>
          <a:lstStyle/>
          <a:p>
            <a:r>
              <a:rPr lang="en-US" sz="1800" dirty="0" smtClean="0"/>
              <a:t>TCTs right of IP1 and left of IP5 and right of IP8 getting close to dump level (up to 65%)</a:t>
            </a:r>
          </a:p>
          <a:p>
            <a:pPr>
              <a:buNone/>
            </a:pPr>
            <a:r>
              <a:rPr lang="en-US" sz="1800" dirty="0" smtClean="0">
                <a:solidFill>
                  <a:srgbClr val="FF0000"/>
                </a:solidFill>
                <a:sym typeface="Wingdings" pitchFamily="2" charset="2"/>
              </a:rPr>
              <a:t> Problematic as we got close to dumping the beam with the abort gap still heavily populated</a:t>
            </a:r>
            <a:endParaRPr lang="en-US" sz="1800" dirty="0" smtClean="0">
              <a:solidFill>
                <a:srgbClr val="FF0000"/>
              </a:solidFill>
            </a:endParaRP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Beam Losses of the </a:t>
            </a:r>
            <a:r>
              <a:rPr lang="en-US" dirty="0" err="1" smtClean="0"/>
              <a:t>unbunched</a:t>
            </a:r>
            <a:r>
              <a:rPr lang="en-US" dirty="0" smtClean="0"/>
              <a:t> beam</a:t>
            </a:r>
            <a:endParaRPr lang="en-US" dirty="0"/>
          </a:p>
        </p:txBody>
      </p:sp>
      <p:pic>
        <p:nvPicPr>
          <p:cNvPr id="6146" name="Picture 2"/>
          <p:cNvPicPr>
            <a:picLocks noChangeAspect="1" noChangeArrowheads="1"/>
          </p:cNvPicPr>
          <p:nvPr/>
        </p:nvPicPr>
        <p:blipFill>
          <a:blip r:embed="rId2" cstate="print"/>
          <a:srcRect b="26749"/>
          <a:stretch>
            <a:fillRect/>
          </a:stretch>
        </p:blipFill>
        <p:spPr bwMode="auto">
          <a:xfrm>
            <a:off x="35496" y="3212976"/>
            <a:ext cx="5400600" cy="318468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5910" t="15670" r="5029" b="11241"/>
          <a:stretch>
            <a:fillRect/>
          </a:stretch>
        </p:blipFill>
        <p:spPr bwMode="auto">
          <a:xfrm>
            <a:off x="4427984" y="764704"/>
            <a:ext cx="4608512" cy="301150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5784</TotalTime>
  <Words>724</Words>
  <Application>Microsoft Office PowerPoint</Application>
  <PresentationFormat>On-screen Show (4:3)</PresentationFormat>
  <Paragraphs>49</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Default Design</vt:lpstr>
      <vt:lpstr>1_Default Design</vt:lpstr>
      <vt:lpstr>2_Default Design</vt:lpstr>
      <vt:lpstr>Tuesday 20 September 2011</vt:lpstr>
      <vt:lpstr>Fill # 2129</vt:lpstr>
      <vt:lpstr>RF Intervention (Monday)</vt:lpstr>
      <vt:lpstr>Issues</vt:lpstr>
      <vt:lpstr>Vacuum left of IP2</vt:lpstr>
      <vt:lpstr>Vacuum stabilizing (14:30) at ~2E-8 mbar</vt:lpstr>
      <vt:lpstr>Debunching – abort gap population – beam losses</vt:lpstr>
      <vt:lpstr>Slide 8</vt:lpstr>
      <vt:lpstr>Beam Losses of the unbunched beam</vt:lpstr>
      <vt:lpstr>Losses TCT R8, R1 and L5</vt:lpstr>
      <vt:lpstr>Night Tuesday to Wednesday</vt:lpstr>
      <vt:lpstr>Slide 12</vt:lpstr>
      <vt:lpstr>Slide 13</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rudi</dc:creator>
  <cp:lastModifiedBy>Eva Barbara Holzer</cp:lastModifiedBy>
  <cp:revision>869</cp:revision>
  <dcterms:created xsi:type="dcterms:W3CDTF">2009-10-10T10:26:03Z</dcterms:created>
  <dcterms:modified xsi:type="dcterms:W3CDTF">2011-09-21T10:14:56Z</dcterms:modified>
</cp:coreProperties>
</file>