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8"/>
  </p:notesMasterIdLst>
  <p:handoutMasterIdLst>
    <p:handoutMasterId r:id="rId39"/>
  </p:handoutMasterIdLst>
  <p:sldIdLst>
    <p:sldId id="932" r:id="rId2"/>
    <p:sldId id="1007" r:id="rId3"/>
    <p:sldId id="980" r:id="rId4"/>
    <p:sldId id="985" r:id="rId5"/>
    <p:sldId id="996" r:id="rId6"/>
    <p:sldId id="986" r:id="rId7"/>
    <p:sldId id="987" r:id="rId8"/>
    <p:sldId id="988" r:id="rId9"/>
    <p:sldId id="989" r:id="rId10"/>
    <p:sldId id="990" r:id="rId11"/>
    <p:sldId id="1002" r:id="rId12"/>
    <p:sldId id="1005" r:id="rId13"/>
    <p:sldId id="1003" r:id="rId14"/>
    <p:sldId id="983" r:id="rId15"/>
    <p:sldId id="994" r:id="rId16"/>
    <p:sldId id="997" r:id="rId17"/>
    <p:sldId id="995" r:id="rId18"/>
    <p:sldId id="993" r:id="rId19"/>
    <p:sldId id="1004" r:id="rId20"/>
    <p:sldId id="992" r:id="rId21"/>
    <p:sldId id="998" r:id="rId22"/>
    <p:sldId id="999" r:id="rId23"/>
    <p:sldId id="1001" r:id="rId24"/>
    <p:sldId id="1006" r:id="rId25"/>
    <p:sldId id="1009" r:id="rId26"/>
    <p:sldId id="991" r:id="rId27"/>
    <p:sldId id="1008" r:id="rId28"/>
    <p:sldId id="981" r:id="rId29"/>
    <p:sldId id="982" r:id="rId30"/>
    <p:sldId id="951" r:id="rId31"/>
    <p:sldId id="952" r:id="rId32"/>
    <p:sldId id="967" r:id="rId33"/>
    <p:sldId id="912" r:id="rId34"/>
    <p:sldId id="909" r:id="rId35"/>
    <p:sldId id="914" r:id="rId36"/>
    <p:sldId id="979" r:id="rId37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 varScale="1">
        <p:scale>
          <a:sx n="83" d="100"/>
          <a:sy n="83" d="100"/>
        </p:scale>
        <p:origin x="-222" y="-8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9/19/2011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11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ern.ch\dfs\Users\a\arduini\Public\MVI_5587.AVI" TargetMode="External"/><Relationship Id="rId5" Type="http://schemas.openxmlformats.org/officeDocument/2006/relationships/image" Target="../media/image27.png"/><Relationship Id="rId4" Type="http://schemas.microsoft.com/office/2007/relationships/media" Target="file:///\\cern.ch\dfs\Users\a\arduini\Public\MVI_5587.AVI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Until Sat 3:30: Stable beams.</a:t>
            </a:r>
          </a:p>
          <a:p>
            <a:pPr lvl="1"/>
            <a:r>
              <a:rPr lang="de-DE" dirty="0" smtClean="0"/>
              <a:t>Stopped by collimator temperature interlock.</a:t>
            </a:r>
            <a:endParaRPr lang="de-DE" dirty="0" smtClean="0"/>
          </a:p>
          <a:p>
            <a:r>
              <a:rPr lang="de-DE" dirty="0" smtClean="0"/>
              <a:t>Sat 7:00 – Sun 8:30: Cryo stop IR4 and recovery. </a:t>
            </a:r>
          </a:p>
          <a:p>
            <a:pPr lvl="1"/>
            <a:r>
              <a:rPr lang="de-DE" dirty="0" smtClean="0"/>
              <a:t>PLC problem due to SEU. Had this before in IR4, but now a different PLC. Need redundancy (being prepared).</a:t>
            </a:r>
          </a:p>
          <a:p>
            <a:r>
              <a:rPr lang="de-DE" dirty="0" smtClean="0"/>
              <a:t>Sun 10:00 – Sun 22:00: Repeated trip of ion pump and close-by RF module.</a:t>
            </a:r>
          </a:p>
          <a:p>
            <a:pPr lvl="1"/>
            <a:r>
              <a:rPr lang="de-DE" dirty="0" smtClean="0"/>
              <a:t>Change of power supply did not fix problem.</a:t>
            </a:r>
          </a:p>
          <a:p>
            <a:pPr lvl="1"/>
            <a:r>
              <a:rPr lang="de-DE" dirty="0" smtClean="0"/>
              <a:t>Found broken HV link between two ion pumps. Fixed.</a:t>
            </a:r>
          </a:p>
          <a:p>
            <a:r>
              <a:rPr lang="de-DE" dirty="0" smtClean="0"/>
              <a:t>Mon 01:44: Stable beams</a:t>
            </a:r>
          </a:p>
          <a:p>
            <a:pPr lvl="1"/>
            <a:r>
              <a:rPr lang="de-DE" dirty="0" smtClean="0"/>
              <a:t>O</a:t>
            </a:r>
            <a:r>
              <a:rPr lang="de-DE" dirty="0" smtClean="0"/>
              <a:t>ngoing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Sat/Sun 17/18 Sep 2011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845" r="-78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2011 Efficiency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3326" y="5447626"/>
            <a:ext cx="73005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Week 37 with </a:t>
            </a:r>
            <a:r>
              <a:rPr lang="de-DE" dirty="0" smtClean="0"/>
              <a:t>31</a:t>
            </a:r>
            <a:r>
              <a:rPr lang="de-DE" dirty="0" smtClean="0"/>
              <a:t>% </a:t>
            </a:r>
            <a:r>
              <a:rPr lang="de-DE" dirty="0" smtClean="0"/>
              <a:t>of time in stable beams was above average</a:t>
            </a:r>
          </a:p>
          <a:p>
            <a:r>
              <a:rPr lang="de-DE" dirty="0" smtClean="0"/>
              <a:t>(but </a:t>
            </a:r>
            <a:r>
              <a:rPr lang="de-DE" dirty="0" err="1" smtClean="0"/>
              <a:t>felt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worse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3596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836640"/>
            <a:ext cx="8229600" cy="51117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Installation of </a:t>
            </a:r>
            <a:r>
              <a:rPr lang="en-US" u="sng" dirty="0" smtClean="0"/>
              <a:t>anti e-cloud </a:t>
            </a:r>
            <a:r>
              <a:rPr lang="en-US" u="sng" dirty="0"/>
              <a:t>solenoid </a:t>
            </a:r>
            <a:r>
              <a:rPr lang="en-US" dirty="0"/>
              <a:t>right of </a:t>
            </a:r>
            <a:r>
              <a:rPr lang="en-US" dirty="0" err="1"/>
              <a:t>Pt</a:t>
            </a:r>
            <a:r>
              <a:rPr lang="en-US" dirty="0"/>
              <a:t> 2 </a:t>
            </a:r>
            <a:r>
              <a:rPr lang="en-US" dirty="0" smtClean="0"/>
              <a:t>(V. </a:t>
            </a:r>
            <a:r>
              <a:rPr lang="en-US" dirty="0" err="1" smtClean="0"/>
              <a:t>Baglin</a:t>
            </a:r>
            <a:r>
              <a:rPr lang="en-US" dirty="0" smtClean="0"/>
              <a:t>).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u="sng" dirty="0" smtClean="0"/>
              <a:t>ADT </a:t>
            </a:r>
            <a:r>
              <a:rPr lang="de-DE" u="sng" dirty="0" err="1" smtClean="0"/>
              <a:t>gain</a:t>
            </a:r>
            <a:r>
              <a:rPr lang="de-DE" u="sng" dirty="0" smtClean="0"/>
              <a:t> </a:t>
            </a:r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intensity</a:t>
            </a:r>
            <a:r>
              <a:rPr lang="de-DE" dirty="0" smtClean="0"/>
              <a:t> (D. </a:t>
            </a:r>
            <a:r>
              <a:rPr lang="de-DE" dirty="0" err="1" smtClean="0"/>
              <a:t>Valuch</a:t>
            </a:r>
            <a:r>
              <a:rPr lang="de-DE" dirty="0" smtClean="0"/>
              <a:t>).</a:t>
            </a:r>
          </a:p>
          <a:p>
            <a:pPr>
              <a:spcAft>
                <a:spcPts val="1200"/>
              </a:spcAft>
            </a:pPr>
            <a:r>
              <a:rPr lang="de-DE" u="sng" dirty="0" smtClean="0"/>
              <a:t>Beta* </a:t>
            </a:r>
            <a:r>
              <a:rPr lang="de-DE" u="sng" dirty="0" err="1" smtClean="0"/>
              <a:t>limits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tertiary</a:t>
            </a:r>
            <a:r>
              <a:rPr lang="de-DE" dirty="0" smtClean="0"/>
              <a:t> </a:t>
            </a:r>
            <a:r>
              <a:rPr lang="de-DE" dirty="0" err="1" smtClean="0"/>
              <a:t>collimators</a:t>
            </a:r>
            <a:r>
              <a:rPr lang="de-DE" dirty="0" smtClean="0"/>
              <a:t> (S. </a:t>
            </a:r>
            <a:r>
              <a:rPr lang="de-DE" dirty="0" err="1" smtClean="0"/>
              <a:t>Redaelli</a:t>
            </a:r>
            <a:r>
              <a:rPr lang="de-DE" dirty="0" smtClean="0"/>
              <a:t>).</a:t>
            </a:r>
          </a:p>
          <a:p>
            <a:pPr lvl="0">
              <a:spcAft>
                <a:spcPts val="1200"/>
              </a:spcAft>
            </a:pPr>
            <a:r>
              <a:rPr lang="en-US" u="sng" dirty="0" smtClean="0"/>
              <a:t>Collimator temperature interlock</a:t>
            </a:r>
            <a:r>
              <a:rPr lang="en-US" dirty="0" smtClean="0"/>
              <a:t> raised from 50 </a:t>
            </a:r>
            <a:r>
              <a:rPr lang="en-US" dirty="0" err="1" smtClean="0"/>
              <a:t>deg</a:t>
            </a:r>
            <a:r>
              <a:rPr lang="en-US" dirty="0" smtClean="0"/>
              <a:t> C to 55 </a:t>
            </a:r>
            <a:r>
              <a:rPr lang="en-US" dirty="0" err="1" smtClean="0"/>
              <a:t>deg</a:t>
            </a:r>
            <a:r>
              <a:rPr lang="en-US" dirty="0" smtClean="0"/>
              <a:t> C on skew primary collimators in IR7.</a:t>
            </a:r>
          </a:p>
          <a:p>
            <a:pPr lvl="0">
              <a:spcAft>
                <a:spcPts val="1200"/>
              </a:spcAft>
            </a:pPr>
            <a:r>
              <a:rPr lang="en-US" u="sng" dirty="0" smtClean="0"/>
              <a:t>Cooling capacity</a:t>
            </a:r>
            <a:r>
              <a:rPr lang="en-US" dirty="0" smtClean="0"/>
              <a:t> increased to maximum for primary collimators and first two secondary collimators in IR7 (O. </a:t>
            </a:r>
            <a:r>
              <a:rPr lang="en-US" dirty="0" err="1" smtClean="0"/>
              <a:t>Aberle</a:t>
            </a:r>
            <a:r>
              <a:rPr lang="en-US" dirty="0" smtClean="0"/>
              <a:t>).</a:t>
            </a:r>
          </a:p>
          <a:p>
            <a:pPr lvl="0">
              <a:spcAft>
                <a:spcPts val="1200"/>
              </a:spcAft>
            </a:pPr>
            <a:r>
              <a:rPr lang="en-US" dirty="0" err="1" smtClean="0"/>
              <a:t>Cryo</a:t>
            </a:r>
            <a:r>
              <a:rPr lang="en-US" dirty="0" smtClean="0"/>
              <a:t> deployed R5 improved handling of </a:t>
            </a:r>
            <a:r>
              <a:rPr lang="en-US" u="sng" dirty="0" err="1" smtClean="0"/>
              <a:t>cryo</a:t>
            </a:r>
            <a:r>
              <a:rPr lang="en-US" u="sng" dirty="0" smtClean="0"/>
              <a:t> T sensor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1800" dirty="0" smtClean="0"/>
              <a:t>Access given for CMS </a:t>
            </a:r>
            <a:r>
              <a:rPr lang="en-US" sz="1800" dirty="0"/>
              <a:t>pump problem: faulty cable on a temperature measurement. Resolved. </a:t>
            </a:r>
          </a:p>
          <a:p>
            <a:pPr lvl="0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de-DE" dirty="0" smtClean="0"/>
          </a:p>
          <a:p>
            <a:pPr>
              <a:spcAft>
                <a:spcPts val="1200"/>
              </a:spcAft>
            </a:pP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</a:t>
            </a:r>
            <a:r>
              <a:rPr lang="de-DE" dirty="0" err="1" smtClean="0"/>
              <a:t>hanges</a:t>
            </a:r>
            <a:r>
              <a:rPr lang="de-DE" dirty="0" smtClean="0"/>
              <a:t>/</a:t>
            </a:r>
            <a:r>
              <a:rPr lang="de-DE" dirty="0" err="1" smtClean="0"/>
              <a:t>improvements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45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e-cloud solenoids for IR2 (R)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 lvl="0"/>
            <a:r>
              <a:rPr lang="en-US" sz="2000" dirty="0" smtClean="0"/>
              <a:t>Installation of anti-</a:t>
            </a:r>
            <a:r>
              <a:rPr lang="en-US" sz="2000" dirty="0" err="1" smtClean="0"/>
              <a:t>ecloud</a:t>
            </a:r>
            <a:r>
              <a:rPr lang="en-US" sz="2000" dirty="0" smtClean="0"/>
              <a:t> solenoid right of Pt 2 </a:t>
            </a:r>
            <a:r>
              <a:rPr lang="en-US" sz="2000" dirty="0" smtClean="0">
                <a:sym typeface="Wingdings" pitchFamily="2" charset="2"/>
              </a:rPr>
              <a:t> 500 m of cables installed and solenoid powered (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V. Baglin and team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" y="2133600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506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</a:t>
            </a:r>
            <a:r>
              <a:rPr lang="en-US" smtClean="0"/>
              <a:t>* limits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10600" cy="5257800"/>
          </a:xfrm>
        </p:spPr>
        <p:txBody>
          <a:bodyPr/>
          <a:lstStyle/>
          <a:p>
            <a:r>
              <a:rPr lang="en-US" sz="2800" dirty="0" smtClean="0"/>
              <a:t>Beta* limits on new TCT functions (before physics) implemented</a:t>
            </a:r>
            <a:endParaRPr lang="en-US" sz="2800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7" y="2057400"/>
            <a:ext cx="6577013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0" y="60198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S. Redaelli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3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sz="2800" dirty="0" smtClean="0"/>
              <a:t>(week ended Friday night)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111750"/>
          </a:xfrm>
        </p:spPr>
        <p:txBody>
          <a:bodyPr/>
          <a:lstStyle/>
          <a:p>
            <a:r>
              <a:rPr lang="en-US" b="1" u="sng" dirty="0"/>
              <a:t>Beam-related issues</a:t>
            </a:r>
          </a:p>
          <a:p>
            <a:pPr lvl="1"/>
            <a:r>
              <a:rPr lang="en-US" dirty="0"/>
              <a:t>Vacuum in point </a:t>
            </a:r>
            <a:r>
              <a:rPr lang="en-US" dirty="0" smtClean="0"/>
              <a:t>8</a:t>
            </a:r>
          </a:p>
          <a:p>
            <a:pPr lvl="1"/>
            <a:r>
              <a:rPr lang="en-US" dirty="0" smtClean="0"/>
              <a:t>Background </a:t>
            </a:r>
            <a:r>
              <a:rPr lang="en-US" dirty="0"/>
              <a:t>in </a:t>
            </a:r>
            <a:r>
              <a:rPr lang="en-US" dirty="0" smtClean="0"/>
              <a:t>ALICE</a:t>
            </a:r>
          </a:p>
          <a:p>
            <a:pPr lvl="1"/>
            <a:r>
              <a:rPr lang="en-US" dirty="0" smtClean="0"/>
              <a:t>Heating of collimator</a:t>
            </a:r>
          </a:p>
          <a:p>
            <a:r>
              <a:rPr lang="en-US" dirty="0" smtClean="0"/>
              <a:t>Problems encountered with time lost: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 PLC problem		</a:t>
            </a:r>
            <a:r>
              <a:rPr lang="en-US" dirty="0">
                <a:sym typeface="Wingdings"/>
              </a:rPr>
              <a:t>	25 h</a:t>
            </a:r>
          </a:p>
          <a:p>
            <a:pPr lvl="1"/>
            <a:r>
              <a:rPr lang="en-US" dirty="0" smtClean="0"/>
              <a:t>Vacuum pump </a:t>
            </a:r>
            <a:r>
              <a:rPr lang="en-US" dirty="0"/>
              <a:t>in IR4		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>
                <a:sym typeface="Wingdings"/>
              </a:rPr>
              <a:t>	&gt;12 </a:t>
            </a:r>
            <a:r>
              <a:rPr lang="en-US" dirty="0" smtClean="0">
                <a:sym typeface="Wingdings"/>
              </a:rPr>
              <a:t>h    </a:t>
            </a:r>
            <a:r>
              <a:rPr lang="en-US" sz="1600" dirty="0" smtClean="0">
                <a:sym typeface="Wingdings"/>
              </a:rPr>
              <a:t>(until Sun 22:00)</a:t>
            </a:r>
            <a:endParaRPr lang="en-US" sz="1600" dirty="0">
              <a:sym typeface="Wingdings"/>
            </a:endParaRPr>
          </a:p>
          <a:p>
            <a:pPr lvl="1"/>
            <a:r>
              <a:rPr lang="en-US" dirty="0" smtClean="0"/>
              <a:t>Injection tuning			</a:t>
            </a:r>
            <a:r>
              <a:rPr lang="en-US" dirty="0" smtClean="0">
                <a:sym typeface="Wingdings"/>
              </a:rPr>
              <a:t> 	10.5 h</a:t>
            </a:r>
          </a:p>
          <a:p>
            <a:pPr lvl="1"/>
            <a:r>
              <a:rPr lang="en-US" dirty="0">
                <a:sym typeface="Wingdings"/>
              </a:rPr>
              <a:t>Controls network			 	8.5 h</a:t>
            </a:r>
          </a:p>
          <a:p>
            <a:pPr lvl="1"/>
            <a:r>
              <a:rPr lang="en-US" dirty="0" smtClean="0">
                <a:sym typeface="Wingdings"/>
              </a:rPr>
              <a:t>Collimator controls		 	5 h</a:t>
            </a:r>
          </a:p>
          <a:p>
            <a:pPr lvl="1"/>
            <a:r>
              <a:rPr lang="en-US" dirty="0" smtClean="0">
                <a:sym typeface="Wingdings"/>
              </a:rPr>
              <a:t>Access system			 	4 h</a:t>
            </a:r>
          </a:p>
          <a:p>
            <a:pPr lvl="1"/>
            <a:r>
              <a:rPr lang="en-US" dirty="0" smtClean="0">
                <a:sym typeface="Wingdings"/>
              </a:rPr>
              <a:t>BPM interlock limits			1.5 h</a:t>
            </a:r>
          </a:p>
          <a:p>
            <a:pPr lvl="1"/>
            <a:r>
              <a:rPr lang="en-US" dirty="0" smtClean="0">
                <a:sym typeface="Wingdings"/>
              </a:rPr>
              <a:t>Total:					66.5 h</a:t>
            </a:r>
            <a:endParaRPr lang="en-US" dirty="0" smtClean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26" name="AutoShape 2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44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4247" r="-142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Vacuum</a:t>
            </a:r>
            <a:r>
              <a:rPr lang="de-DE" dirty="0" smtClean="0"/>
              <a:t> &amp; </a:t>
            </a:r>
            <a:r>
              <a:rPr lang="de-DE" dirty="0" err="1" smtClean="0"/>
              <a:t>Temperature</a:t>
            </a:r>
            <a:r>
              <a:rPr lang="de-DE" dirty="0" smtClean="0"/>
              <a:t> IR8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01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665" r="-366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IR8 </a:t>
            </a:r>
            <a:r>
              <a:rPr lang="de-DE" dirty="0" err="1" smtClean="0"/>
              <a:t>Losses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44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IR8 MKI Vacuum Spikes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835570"/>
            <a:ext cx="8686800" cy="5257800"/>
          </a:xfrm>
        </p:spPr>
        <p:txBody>
          <a:bodyPr/>
          <a:lstStyle/>
          <a:p>
            <a:pPr lvl="0"/>
            <a:r>
              <a:rPr lang="en-US" sz="2400" dirty="0" smtClean="0"/>
              <a:t>Vacuum pressure spike on MKI in point 8 during the squeeze (e-cloud solenoids are on). </a:t>
            </a:r>
            <a:r>
              <a:rPr lang="en-US" sz="2400" u="sng" dirty="0" smtClean="0"/>
              <a:t>Local orbit drift during the squeeze leading to e-cloud</a:t>
            </a:r>
            <a:r>
              <a:rPr lang="en-US" sz="2400" dirty="0" smtClean="0"/>
              <a:t> build-up in the magnet?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  <p:pic>
        <p:nvPicPr>
          <p:cNvPr id="40962" name="Picture 2" descr="http://elogbook.cern.ch/eLogbook/attach_reader?attach_id=1195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48006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44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099" r="-809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MKI </a:t>
            </a:r>
            <a:r>
              <a:rPr lang="de-DE" dirty="0" err="1" smtClean="0"/>
              <a:t>Heating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7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jaw temperature (TCP)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4100" name="Picture 4" descr="http://elogbook/eLogbook/attach_reader?attach_id=1196717"/>
          <p:cNvPicPr>
            <a:picLocks noChangeAspect="1" noChangeArrowheads="1"/>
          </p:cNvPicPr>
          <p:nvPr/>
        </p:nvPicPr>
        <p:blipFill>
          <a:blip r:embed="rId2" cstate="print"/>
          <a:srcRect l="4355" t="17863" r="24546" b="8455"/>
          <a:stretch>
            <a:fillRect/>
          </a:stretch>
        </p:blipFill>
        <p:spPr bwMode="auto">
          <a:xfrm>
            <a:off x="467430" y="692620"/>
            <a:ext cx="8137130" cy="5909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222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stored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:		107 MJ</a:t>
            </a:r>
          </a:p>
          <a:p>
            <a:r>
              <a:rPr lang="de-DE" dirty="0" smtClean="0"/>
              <a:t>Highest average bunch int:	</a:t>
            </a:r>
            <a:r>
              <a:rPr lang="de-DE" dirty="0" smtClean="0"/>
              <a:t>1.39 ×</a:t>
            </a:r>
            <a:r>
              <a:rPr lang="de-DE" dirty="0" smtClean="0"/>
              <a:t>10</a:t>
            </a:r>
            <a:r>
              <a:rPr lang="de-DE" baseline="30000" dirty="0" smtClean="0"/>
              <a:t>11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Highest </a:t>
            </a:r>
            <a:r>
              <a:rPr lang="de-DE" dirty="0"/>
              <a:t>peak luminosity:		3.3 </a:t>
            </a:r>
            <a:r>
              <a:rPr lang="de-DE" dirty="0" smtClean="0"/>
              <a:t>×10</a:t>
            </a:r>
            <a:r>
              <a:rPr lang="de-DE" baseline="30000" dirty="0" smtClean="0"/>
              <a:t>33</a:t>
            </a:r>
            <a:r>
              <a:rPr lang="de-DE" dirty="0" smtClean="0"/>
              <a:t> </a:t>
            </a:r>
            <a:r>
              <a:rPr lang="de-DE" dirty="0"/>
              <a:t>cm</a:t>
            </a:r>
            <a:r>
              <a:rPr lang="de-DE" baseline="30000" dirty="0"/>
              <a:t>-2</a:t>
            </a:r>
            <a:r>
              <a:rPr lang="de-DE" dirty="0"/>
              <a:t> s</a:t>
            </a:r>
            <a:r>
              <a:rPr lang="de-DE" baseline="30000" dirty="0"/>
              <a:t>-1</a:t>
            </a:r>
          </a:p>
          <a:p>
            <a:r>
              <a:rPr lang="de-DE" dirty="0"/>
              <a:t>Most </a:t>
            </a:r>
            <a:r>
              <a:rPr lang="de-DE" dirty="0" err="1"/>
              <a:t>productive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:		117 pb</a:t>
            </a:r>
            <a:r>
              <a:rPr lang="de-DE" baseline="30000" dirty="0"/>
              <a:t>-1</a:t>
            </a:r>
            <a:r>
              <a:rPr lang="de-DE" dirty="0"/>
              <a:t> in 16.5 h</a:t>
            </a:r>
          </a:p>
          <a:p>
            <a:r>
              <a:rPr lang="de-DE" sz="1800" dirty="0" err="1"/>
              <a:t>Highest</a:t>
            </a:r>
            <a:r>
              <a:rPr lang="de-DE" sz="1800" dirty="0"/>
              <a:t> </a:t>
            </a:r>
            <a:r>
              <a:rPr lang="de-DE" sz="1800" dirty="0" err="1"/>
              <a:t>pile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experiments</a:t>
            </a:r>
            <a:r>
              <a:rPr lang="de-DE" sz="1800" dirty="0"/>
              <a:t>...</a:t>
            </a:r>
          </a:p>
          <a:p>
            <a:r>
              <a:rPr lang="de-DE" dirty="0"/>
              <a:t>Above average </a:t>
            </a:r>
            <a:r>
              <a:rPr lang="de-DE" dirty="0" smtClean="0"/>
              <a:t>efficiency:</a:t>
            </a:r>
            <a:r>
              <a:rPr lang="de-DE" dirty="0"/>
              <a:t>	</a:t>
            </a:r>
            <a:r>
              <a:rPr lang="de-DE" dirty="0" smtClean="0"/>
              <a:t>31</a:t>
            </a:r>
            <a:r>
              <a:rPr lang="de-DE" dirty="0" smtClean="0"/>
              <a:t>% </a:t>
            </a:r>
            <a:r>
              <a:rPr lang="de-DE" dirty="0"/>
              <a:t>in stable </a:t>
            </a:r>
            <a:r>
              <a:rPr lang="de-DE" dirty="0" smtClean="0"/>
              <a:t>beams</a:t>
            </a:r>
          </a:p>
          <a:p>
            <a:r>
              <a:rPr lang="de-DE" dirty="0" smtClean="0"/>
              <a:t>Week production:			</a:t>
            </a:r>
            <a:r>
              <a:rPr lang="de-DE" dirty="0" smtClean="0"/>
              <a:t>43</a:t>
            </a:r>
            <a:r>
              <a:rPr lang="de-DE" dirty="0" smtClean="0"/>
              <a:t>3 </a:t>
            </a:r>
            <a:r>
              <a:rPr lang="de-DE" dirty="0" smtClean="0"/>
              <a:t>pb</a:t>
            </a:r>
            <a:r>
              <a:rPr lang="de-DE" baseline="30000" dirty="0" smtClean="0"/>
              <a:t>-1</a:t>
            </a:r>
            <a:endParaRPr lang="de-DE" baseline="30000" dirty="0"/>
          </a:p>
          <a:p>
            <a:pPr>
              <a:buNone/>
            </a:pPr>
            <a:r>
              <a:rPr lang="de-DE" sz="1000" dirty="0" smtClean="0"/>
              <a:t> </a:t>
            </a:r>
            <a:endParaRPr lang="de-DE" sz="1000" dirty="0" smtClean="0"/>
          </a:p>
          <a:p>
            <a:r>
              <a:rPr lang="de-DE" dirty="0" smtClean="0"/>
              <a:t>But could have been better: </a:t>
            </a:r>
            <a:r>
              <a:rPr lang="de-DE" dirty="0"/>
              <a:t>m</a:t>
            </a:r>
            <a:r>
              <a:rPr lang="de-DE" dirty="0" smtClean="0"/>
              <a:t>any problems, </a:t>
            </a:r>
            <a:r>
              <a:rPr lang="de-DE" dirty="0" smtClean="0"/>
              <a:t>almost all </a:t>
            </a:r>
            <a:r>
              <a:rPr lang="de-DE" dirty="0" smtClean="0"/>
              <a:t>weekend lost...</a:t>
            </a:r>
          </a:p>
          <a:p>
            <a:pPr lvl="1"/>
            <a:r>
              <a:rPr lang="de-DE" dirty="0" err="1" smtClean="0"/>
              <a:t>Cryo</a:t>
            </a:r>
            <a:r>
              <a:rPr lang="de-DE" dirty="0" smtClean="0"/>
              <a:t> PLC </a:t>
            </a:r>
            <a:r>
              <a:rPr lang="de-DE" dirty="0" err="1" smtClean="0"/>
              <a:t>problem</a:t>
            </a:r>
            <a:r>
              <a:rPr lang="de-DE" dirty="0" smtClean="0"/>
              <a:t> in IR4</a:t>
            </a:r>
          </a:p>
          <a:p>
            <a:pPr lvl="1"/>
            <a:r>
              <a:rPr lang="de-DE" dirty="0" err="1" smtClean="0"/>
              <a:t>Vacuum</a:t>
            </a:r>
            <a:r>
              <a:rPr lang="de-DE" dirty="0" smtClean="0"/>
              <a:t> pump in IR4</a:t>
            </a:r>
          </a:p>
          <a:p>
            <a:pPr lvl="1"/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 smtClean="0"/>
          </a:p>
          <a:p>
            <a:pPr lvl="1"/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Report </a:t>
            </a:r>
            <a:r>
              <a:rPr lang="de-DE" dirty="0" err="1" smtClean="0"/>
              <a:t>Week</a:t>
            </a:r>
            <a:r>
              <a:rPr lang="de-DE" dirty="0" smtClean="0"/>
              <a:t> 37 </a:t>
            </a:r>
            <a:r>
              <a:rPr lang="de-DE" sz="2000" dirty="0" smtClean="0"/>
              <a:t>(R</a:t>
            </a:r>
            <a:r>
              <a:rPr lang="de-DE" sz="2000" dirty="0"/>
              <a:t>. </a:t>
            </a:r>
            <a:r>
              <a:rPr lang="de-DE" sz="2000" dirty="0" smtClean="0"/>
              <a:t>Assmann &amp; G. </a:t>
            </a:r>
            <a:r>
              <a:rPr lang="de-DE" sz="2000" dirty="0" err="1" smtClean="0"/>
              <a:t>Arduini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20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temperature and vacuum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cern.ch\dfs\Users\a\arduini\Documents\vacuumIR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4" y="3569418"/>
            <a:ext cx="6448425" cy="2687554"/>
          </a:xfrm>
          <a:prstGeom prst="rect">
            <a:avLst/>
          </a:prstGeom>
          <a:noFill/>
        </p:spPr>
      </p:pic>
      <p:pic>
        <p:nvPicPr>
          <p:cNvPr id="1027" name="Picture 3" descr="\\cern.ch\dfs\Users\a\arduini\Documents\tempIR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57261"/>
            <a:ext cx="6477000" cy="2699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781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Ph.Baudrenghien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We could not investigate the RF with circulating beam (phase noise analyzer needed 30 min to warm-up and it was urgent to dump...). Without beam the RF noise was checked at 3.5 </a:t>
            </a:r>
            <a:r>
              <a:rPr lang="en-US" dirty="0" err="1"/>
              <a:t>TeV</a:t>
            </a:r>
            <a:r>
              <a:rPr lang="en-US" dirty="0"/>
              <a:t> conditions and then at 450 </a:t>
            </a:r>
            <a:r>
              <a:rPr lang="en-US" dirty="0" err="1"/>
              <a:t>GeV</a:t>
            </a:r>
            <a:r>
              <a:rPr lang="en-US" dirty="0"/>
              <a:t>. It was normal.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loss of B1 around 14:00 in the last fill shows the clear signature of </a:t>
            </a:r>
            <a:r>
              <a:rPr lang="en-US" dirty="0" err="1"/>
              <a:t>debunching</a:t>
            </a:r>
            <a:r>
              <a:rPr lang="en-US" dirty="0"/>
              <a:t>: we had ~ </a:t>
            </a:r>
            <a:r>
              <a:rPr lang="en-US" b="1" dirty="0">
                <a:solidFill>
                  <a:srgbClr val="FF0000"/>
                </a:solidFill>
              </a:rPr>
              <a:t>5E11 drop in </a:t>
            </a:r>
            <a:r>
              <a:rPr lang="en-US" b="1" dirty="0" err="1">
                <a:solidFill>
                  <a:srgbClr val="FF0000"/>
                </a:solidFill>
              </a:rPr>
              <a:t>FastBCT</a:t>
            </a:r>
            <a:r>
              <a:rPr lang="en-US" dirty="0"/>
              <a:t>, with an increase to 2E10 in abort gap population (5E11 uniformly spread around the ring gives ~ 2E10 in the 3 </a:t>
            </a:r>
            <a:r>
              <a:rPr lang="en-US" dirty="0" err="1"/>
              <a:t>microsec</a:t>
            </a:r>
            <a:r>
              <a:rPr lang="en-US" dirty="0"/>
              <a:t> long abort gap), followed by the same drop in DC-BCT and cleaning of the abort gap ~ 15 min later (= time for </a:t>
            </a:r>
            <a:r>
              <a:rPr lang="en-US" dirty="0" err="1"/>
              <a:t>debunched</a:t>
            </a:r>
            <a:r>
              <a:rPr lang="en-US" dirty="0"/>
              <a:t> beam to reach the inner momentum collimator jaw). See picture attached.</a:t>
            </a:r>
            <a:br>
              <a:rPr lang="en-US" dirty="0"/>
            </a:br>
            <a:r>
              <a:rPr lang="en-US" dirty="0"/>
              <a:t>If it comes back during the night with a large amplitude (check same signals on timber, abort gap population should not exceed 5E10), call both LLRF piquet and me. We keep investigating with next fill in any case.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6362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592" r="-1559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RF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236370" y="1412720"/>
            <a:ext cx="64809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0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25961" b="-25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9306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sz="2800" dirty="0" smtClean="0"/>
              <a:t>(week ended Friday night)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5111750"/>
          </a:xfrm>
        </p:spPr>
        <p:txBody>
          <a:bodyPr/>
          <a:lstStyle/>
          <a:p>
            <a:r>
              <a:rPr lang="en-US" dirty="0"/>
              <a:t>Beam-related issues</a:t>
            </a:r>
          </a:p>
          <a:p>
            <a:pPr lvl="1"/>
            <a:r>
              <a:rPr lang="en-US" dirty="0"/>
              <a:t>Vacuum in point </a:t>
            </a:r>
            <a:r>
              <a:rPr lang="en-US" dirty="0" smtClean="0"/>
              <a:t>8</a:t>
            </a:r>
          </a:p>
          <a:p>
            <a:pPr lvl="1"/>
            <a:r>
              <a:rPr lang="en-US" dirty="0" smtClean="0"/>
              <a:t>Background </a:t>
            </a:r>
            <a:r>
              <a:rPr lang="en-US" dirty="0"/>
              <a:t>in </a:t>
            </a:r>
            <a:r>
              <a:rPr lang="en-US" dirty="0" smtClean="0"/>
              <a:t>ALICE</a:t>
            </a:r>
          </a:p>
          <a:p>
            <a:pPr lvl="1"/>
            <a:r>
              <a:rPr lang="en-US" dirty="0" smtClean="0"/>
              <a:t>Heating of collimator</a:t>
            </a:r>
          </a:p>
          <a:p>
            <a:r>
              <a:rPr lang="en-US" b="1" u="sng" dirty="0" smtClean="0"/>
              <a:t>Problems encountered with time lost:</a:t>
            </a:r>
          </a:p>
          <a:p>
            <a:pPr lvl="1"/>
            <a:r>
              <a:rPr lang="en-US" dirty="0" err="1"/>
              <a:t>Cryo</a:t>
            </a:r>
            <a:r>
              <a:rPr lang="en-US" dirty="0"/>
              <a:t> PLC problem		</a:t>
            </a:r>
            <a:r>
              <a:rPr lang="en-US" dirty="0">
                <a:sym typeface="Wingdings"/>
              </a:rPr>
              <a:t>	25 h</a:t>
            </a:r>
          </a:p>
          <a:p>
            <a:pPr lvl="1"/>
            <a:r>
              <a:rPr lang="en-US" dirty="0" smtClean="0"/>
              <a:t>Vacuum pump </a:t>
            </a:r>
            <a:r>
              <a:rPr lang="en-US" dirty="0"/>
              <a:t>in IR4		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>
                <a:sym typeface="Wingdings"/>
              </a:rPr>
              <a:t>	&gt;12 </a:t>
            </a:r>
            <a:r>
              <a:rPr lang="en-US" dirty="0" smtClean="0">
                <a:sym typeface="Wingdings"/>
              </a:rPr>
              <a:t>h    </a:t>
            </a:r>
            <a:r>
              <a:rPr lang="en-US" sz="1600" dirty="0" smtClean="0">
                <a:sym typeface="Wingdings"/>
              </a:rPr>
              <a:t>(until Sun 22:00)</a:t>
            </a:r>
            <a:endParaRPr lang="en-US" sz="1600" dirty="0">
              <a:sym typeface="Wingdings"/>
            </a:endParaRPr>
          </a:p>
          <a:p>
            <a:pPr lvl="1"/>
            <a:r>
              <a:rPr lang="en-US" dirty="0" smtClean="0"/>
              <a:t>Injection tuning			</a:t>
            </a:r>
            <a:r>
              <a:rPr lang="en-US" dirty="0" smtClean="0">
                <a:sym typeface="Wingdings"/>
              </a:rPr>
              <a:t> 	10.5 h</a:t>
            </a:r>
          </a:p>
          <a:p>
            <a:pPr lvl="1"/>
            <a:r>
              <a:rPr lang="en-US" dirty="0">
                <a:sym typeface="Wingdings"/>
              </a:rPr>
              <a:t>Controls network			 	8.5 h</a:t>
            </a:r>
          </a:p>
          <a:p>
            <a:pPr lvl="1"/>
            <a:r>
              <a:rPr lang="en-US" dirty="0" smtClean="0">
                <a:sym typeface="Wingdings"/>
              </a:rPr>
              <a:t>Collimator controls		 	5 h</a:t>
            </a:r>
          </a:p>
          <a:p>
            <a:pPr lvl="1"/>
            <a:r>
              <a:rPr lang="en-US" dirty="0" smtClean="0">
                <a:sym typeface="Wingdings"/>
              </a:rPr>
              <a:t>Access system			 	4 h</a:t>
            </a:r>
          </a:p>
          <a:p>
            <a:pPr lvl="1"/>
            <a:r>
              <a:rPr lang="en-US" dirty="0" smtClean="0">
                <a:sym typeface="Wingdings"/>
              </a:rPr>
              <a:t>BPM interlock limits			1.5 h</a:t>
            </a:r>
          </a:p>
          <a:p>
            <a:pPr lvl="1"/>
            <a:r>
              <a:rPr lang="en-US" dirty="0" smtClean="0">
                <a:sym typeface="Wingdings"/>
              </a:rPr>
              <a:t>Total:					66.5 h</a:t>
            </a:r>
            <a:endParaRPr lang="en-US" dirty="0" smtClean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26" name="AutoShape 2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tlas.web.cern.ch/Atlas/GROUPS/DATAPREPARATION/DataSummary/2011/filldata/figs/peakLumiByFillUrgen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095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stop in IR4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400" dirty="0" smtClean="0"/>
              <a:t>Sat 07:00 </a:t>
            </a:r>
            <a:r>
              <a:rPr lang="en-US" sz="2400" dirty="0" err="1" smtClean="0"/>
              <a:t>Cryo</a:t>
            </a:r>
            <a:r>
              <a:rPr lang="en-US" sz="2400" dirty="0" smtClean="0"/>
              <a:t> problem in point 4</a:t>
            </a:r>
          </a:p>
          <a:p>
            <a:endParaRPr lang="en-US" sz="2400" dirty="0" smtClean="0"/>
          </a:p>
          <a:p>
            <a:r>
              <a:rPr lang="en-US" sz="2400" dirty="0" smtClean="0"/>
              <a:t>From E. Blanco: First beam dump caused by a </a:t>
            </a:r>
            <a:r>
              <a:rPr lang="en-US" sz="2400" dirty="0" err="1" smtClean="0"/>
              <a:t>cryo</a:t>
            </a:r>
            <a:r>
              <a:rPr lang="en-US" sz="2400" dirty="0" smtClean="0"/>
              <a:t> PLC not reachable anymore (UX45_QUI) and then 14 minutes later a </a:t>
            </a:r>
            <a:r>
              <a:rPr lang="en-US" sz="2400" dirty="0" err="1" smtClean="0"/>
              <a:t>WFip</a:t>
            </a:r>
            <a:r>
              <a:rPr lang="en-US" sz="2400" dirty="0" smtClean="0"/>
              <a:t> segment with problems:</a:t>
            </a:r>
            <a:endParaRPr lang="en-US" sz="1800" dirty="0" smtClean="0"/>
          </a:p>
          <a:p>
            <a:pPr lvl="1"/>
            <a:r>
              <a:rPr lang="en-US" sz="1800" dirty="0" smtClean="0"/>
              <a:t>We intervened in the tunnel (UX45) and replaced the PLC and let the </a:t>
            </a:r>
            <a:r>
              <a:rPr lang="en-US" sz="1800" dirty="0" err="1" smtClean="0"/>
              <a:t>cryo</a:t>
            </a:r>
            <a:r>
              <a:rPr lang="en-US" sz="1800" dirty="0" smtClean="0"/>
              <a:t> operators recover as soon as possible.  The diagnose is to confirm by Schneider once they analyze the dump, but it seems that a </a:t>
            </a:r>
            <a:r>
              <a:rPr lang="en-US" sz="1800" dirty="0" smtClean="0">
                <a:solidFill>
                  <a:srgbClr val="FF0000"/>
                </a:solidFill>
              </a:rPr>
              <a:t>SEU can be likely the cause</a:t>
            </a:r>
            <a:r>
              <a:rPr lang="en-US" sz="1800" dirty="0" smtClean="0"/>
              <a:t>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Second the </a:t>
            </a:r>
            <a:r>
              <a:rPr lang="en-US" sz="1800" dirty="0" err="1" smtClean="0">
                <a:solidFill>
                  <a:srgbClr val="FF0000"/>
                </a:solidFill>
              </a:rPr>
              <a:t>WFip</a:t>
            </a:r>
            <a:r>
              <a:rPr lang="en-US" sz="1800" dirty="0" smtClean="0">
                <a:solidFill>
                  <a:srgbClr val="FF0000"/>
                </a:solidFill>
              </a:rPr>
              <a:t> problem was caused by an electrical problem (circuit-breaker down)</a:t>
            </a:r>
            <a:r>
              <a:rPr lang="en-US" sz="1800" dirty="0" smtClean="0"/>
              <a:t>. As it was in UX45 I’ve rearmed the breaker and everything went fine. By contrary ½ later it seems that breaker has gone down again. To diagnose by TE/CRG.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Recovery of sector 34 – 45 started at ~11:00</a:t>
            </a:r>
          </a:p>
          <a:p>
            <a:pPr lvl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0367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837600"/>
            <a:ext cx="8641200" cy="5111750"/>
          </a:xfrm>
        </p:spPr>
        <p:txBody>
          <a:bodyPr/>
          <a:lstStyle/>
          <a:p>
            <a:r>
              <a:rPr lang="de-DE" dirty="0" smtClean="0"/>
              <a:t>Ion pump in IR4 </a:t>
            </a:r>
            <a:r>
              <a:rPr lang="de-DE" dirty="0" err="1" smtClean="0"/>
              <a:t>switches</a:t>
            </a:r>
            <a:r>
              <a:rPr lang="de-DE" dirty="0" smtClean="0"/>
              <a:t> off, </a:t>
            </a:r>
            <a:r>
              <a:rPr lang="de-DE" dirty="0" err="1" smtClean="0"/>
              <a:t>interlocking</a:t>
            </a:r>
            <a:r>
              <a:rPr lang="de-DE" dirty="0" smtClean="0"/>
              <a:t> RF </a:t>
            </a:r>
            <a:r>
              <a:rPr lang="de-DE" dirty="0" err="1" smtClean="0"/>
              <a:t>module</a:t>
            </a:r>
            <a:r>
              <a:rPr lang="de-DE" dirty="0" smtClean="0"/>
              <a:t> M2B2</a:t>
            </a:r>
            <a:endParaRPr lang="de-DE" dirty="0"/>
          </a:p>
          <a:p>
            <a:pPr lvl="1"/>
            <a:r>
              <a:rPr lang="de-DE" dirty="0" smtClean="0"/>
              <a:t>10:00 </a:t>
            </a:r>
            <a:r>
              <a:rPr lang="de-DE" dirty="0" err="1" smtClean="0"/>
              <a:t>switch</a:t>
            </a:r>
            <a:r>
              <a:rPr lang="de-DE" dirty="0" smtClean="0"/>
              <a:t> off </a:t>
            </a:r>
            <a:r>
              <a:rPr lang="de-DE" dirty="0" err="1" smtClean="0"/>
              <a:t>w</a:t>
            </a:r>
            <a:r>
              <a:rPr lang="de-DE" dirty="0" smtClean="0"/>
              <a:t>/o beam</a:t>
            </a:r>
          </a:p>
          <a:p>
            <a:pPr lvl="1"/>
            <a:r>
              <a:rPr lang="de-DE" dirty="0" smtClean="0"/>
              <a:t>10:52 </a:t>
            </a:r>
            <a:r>
              <a:rPr lang="de-DE" dirty="0" err="1" smtClean="0"/>
              <a:t>switch</a:t>
            </a:r>
            <a:r>
              <a:rPr lang="de-DE" dirty="0" smtClean="0"/>
              <a:t> off </a:t>
            </a:r>
            <a:r>
              <a:rPr lang="de-DE" dirty="0" err="1" smtClean="0"/>
              <a:t>with</a:t>
            </a:r>
            <a:r>
              <a:rPr lang="de-DE" dirty="0" smtClean="0"/>
              <a:t> beam</a:t>
            </a:r>
          </a:p>
          <a:p>
            <a:pPr lvl="1"/>
            <a:r>
              <a:rPr lang="de-DE" dirty="0" smtClean="0"/>
              <a:t>power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exchanged</a:t>
            </a:r>
            <a:endParaRPr lang="de-DE" dirty="0" smtClean="0"/>
          </a:p>
          <a:p>
            <a:pPr lvl="1"/>
            <a:r>
              <a:rPr lang="de-DE" dirty="0" smtClean="0"/>
              <a:t>17:</a:t>
            </a:r>
            <a:r>
              <a:rPr lang="de-DE" dirty="0"/>
              <a:t>3</a:t>
            </a:r>
            <a:r>
              <a:rPr lang="de-DE" dirty="0" smtClean="0"/>
              <a:t>0 </a:t>
            </a:r>
            <a:r>
              <a:rPr lang="de-DE" dirty="0" err="1" smtClean="0"/>
              <a:t>switch</a:t>
            </a:r>
            <a:r>
              <a:rPr lang="de-DE" dirty="0" smtClean="0"/>
              <a:t> off </a:t>
            </a:r>
            <a:r>
              <a:rPr lang="de-DE" dirty="0" err="1" smtClean="0"/>
              <a:t>with</a:t>
            </a:r>
            <a:r>
              <a:rPr lang="de-DE" dirty="0" smtClean="0"/>
              <a:t> beam</a:t>
            </a:r>
          </a:p>
          <a:p>
            <a:pPr lvl="1"/>
            <a:r>
              <a:rPr lang="de-DE" dirty="0" smtClean="0"/>
              <a:t>Ion pump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diagnosed</a:t>
            </a:r>
            <a:r>
              <a:rPr lang="de-DE" dirty="0" smtClean="0"/>
              <a:t> OK. Vacuum controls looking for cable/connector/rack issues </a:t>
            </a:r>
            <a:r>
              <a:rPr lang="de-DE" dirty="0" smtClean="0">
                <a:sym typeface="Wingdings"/>
              </a:rPr>
              <a:t> </a:t>
            </a:r>
            <a:r>
              <a:rPr lang="de-DE" dirty="0" smtClean="0">
                <a:sym typeface="Wingdings"/>
              </a:rPr>
              <a:t>access</a:t>
            </a:r>
          </a:p>
          <a:p>
            <a:r>
              <a:rPr lang="fr-FR" dirty="0" smtClean="0"/>
              <a:t>Intervention sur un boitier local de pompe ionique: </a:t>
            </a:r>
            <a:endParaRPr lang="fr-FR" dirty="0" smtClean="0"/>
          </a:p>
          <a:p>
            <a:pPr lvl="1"/>
            <a:r>
              <a:rPr lang="fr-FR" dirty="0" smtClean="0"/>
              <a:t>22:00 </a:t>
            </a:r>
            <a:r>
              <a:rPr lang="fr-FR" dirty="0" err="1" smtClean="0"/>
              <a:t>fixed</a:t>
            </a:r>
            <a:r>
              <a:rPr lang="fr-FR" dirty="0" smtClean="0"/>
              <a:t>…</a:t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 err="1" smtClean="0"/>
              <a:t>liason</a:t>
            </a:r>
            <a:r>
              <a:rPr lang="fr-FR" dirty="0" smtClean="0"/>
              <a:t> HT entre les deux pompes ioniques VPIA.7.5L4.R et 44.5L4.R </a:t>
            </a:r>
            <a:r>
              <a:rPr lang="fr-FR" dirty="0" err="1" smtClean="0"/>
              <a:t>etait</a:t>
            </a:r>
            <a:r>
              <a:rPr lang="fr-FR" dirty="0" smtClean="0"/>
              <a:t> </a:t>
            </a:r>
            <a:r>
              <a:rPr lang="fr-FR" dirty="0" err="1" smtClean="0"/>
              <a:t>cassee</a:t>
            </a:r>
            <a:r>
              <a:rPr lang="fr-FR" dirty="0" smtClean="0"/>
              <a:t>. Apres avoir refait la soudure de la HT de la pompe ionique VPIA.7.5L4.R une </a:t>
            </a:r>
            <a:r>
              <a:rPr lang="fr-FR" dirty="0" err="1" smtClean="0"/>
              <a:t>legere</a:t>
            </a:r>
            <a:r>
              <a:rPr lang="fr-FR" dirty="0" smtClean="0"/>
              <a:t> </a:t>
            </a:r>
            <a:r>
              <a:rPr lang="fr-FR" dirty="0" err="1" smtClean="0"/>
              <a:t>remontee</a:t>
            </a:r>
            <a:r>
              <a:rPr lang="fr-FR" dirty="0" smtClean="0"/>
              <a:t> de pression lors de son </a:t>
            </a:r>
            <a:r>
              <a:rPr lang="fr-FR" dirty="0" err="1" smtClean="0"/>
              <a:t>redemarrage</a:t>
            </a:r>
            <a:r>
              <a:rPr lang="fr-FR" dirty="0" smtClean="0"/>
              <a:t> est apparue sur la VGP.1.5L4.R.</a:t>
            </a:r>
            <a:br>
              <a:rPr lang="fr-FR" dirty="0" smtClean="0"/>
            </a:br>
            <a:r>
              <a:rPr lang="fr-FR" dirty="0" smtClean="0"/>
              <a:t>Vannes </a:t>
            </a:r>
            <a:r>
              <a:rPr lang="fr-FR" dirty="0" err="1" smtClean="0"/>
              <a:t>re</a:t>
            </a:r>
            <a:r>
              <a:rPr lang="fr-FR" dirty="0" smtClean="0"/>
              <a:t>-ouvertes</a:t>
            </a:r>
            <a:r>
              <a:rPr lang="fr-FR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Vacuum</a:t>
            </a:r>
            <a:r>
              <a:rPr lang="de-DE" dirty="0" smtClean="0"/>
              <a:t> pump </a:t>
            </a:r>
            <a:r>
              <a:rPr lang="de-DE" dirty="0" err="1" smtClean="0"/>
              <a:t>problem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851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network problem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323410" y="907580"/>
            <a:ext cx="8425170" cy="5257800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 smtClean="0"/>
              <a:t>The network problems have been fixed since 9:30am when the network switch for the Service IP57 feeding various important servers such as CS-CCR-LSA1, CS-CCR-CMW1 and CS-CCR-JAS5 was powered off then on.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Enzo</a:t>
            </a:r>
            <a:r>
              <a:rPr lang="en-US" sz="1800" dirty="0" smtClean="0"/>
              <a:t> </a:t>
            </a:r>
            <a:r>
              <a:rPr lang="en-US" sz="1800" dirty="0" err="1" smtClean="0"/>
              <a:t>Genuardi</a:t>
            </a:r>
            <a:r>
              <a:rPr lang="en-US" sz="1800" dirty="0" smtClean="0"/>
              <a:t> was first called around 2:30am and came in at around 3:30am. He shutdown any machines on Service IP57 that he suspected were sending too much traffic or bad traffic. However this did not fix the problem.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All that is known for the moment is that many machines on Service IP57 worked perfectly (e.g. DIAM1, JAS5) however many others could only send a few kilobytes before a TCP connection blocked (e.g. LSA1, DIAM2, Q4DS7).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We have not seen a switch working partially before so it took some time to make the decision with </a:t>
            </a:r>
            <a:r>
              <a:rPr lang="en-US" sz="1800" dirty="0" err="1" smtClean="0"/>
              <a:t>Edoardo</a:t>
            </a:r>
            <a:r>
              <a:rPr lang="en-US" sz="1800" dirty="0" smtClean="0"/>
              <a:t> </a:t>
            </a:r>
            <a:r>
              <a:rPr lang="en-US" sz="1800" dirty="0" err="1" smtClean="0"/>
              <a:t>Martelli</a:t>
            </a:r>
            <a:r>
              <a:rPr lang="en-US" sz="1800" dirty="0" smtClean="0"/>
              <a:t> of IT/CS to power off / on the switch.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Alastair Bland, BE/CO.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4715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TCTVA.4R1.B2 </a:t>
            </a:r>
            <a:r>
              <a:rPr lang="de-DE" dirty="0" err="1" smtClean="0"/>
              <a:t>Issue</a:t>
            </a:r>
            <a:r>
              <a:rPr lang="de-DE" dirty="0" smtClean="0"/>
              <a:t>: PXI </a:t>
            </a:r>
            <a:r>
              <a:rPr lang="de-DE" dirty="0" err="1" smtClean="0"/>
              <a:t>Crate</a:t>
            </a:r>
            <a:r>
              <a:rPr lang="de-DE" dirty="0" smtClean="0"/>
              <a:t> Stuck...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390" y="692620"/>
            <a:ext cx="4038600" cy="200472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16020" y="764630"/>
            <a:ext cx="4038600" cy="5111750"/>
          </a:xfrm>
        </p:spPr>
        <p:txBody>
          <a:bodyPr/>
          <a:lstStyle/>
          <a:p>
            <a:r>
              <a:rPr lang="en-US" sz="1600" dirty="0" smtClean="0"/>
              <a:t>Normal that LSA settings U &amp; D are identical if no tilt requested </a:t>
            </a:r>
          </a:p>
          <a:p>
            <a:r>
              <a:rPr lang="en-US" sz="1600" dirty="0" smtClean="0"/>
              <a:t>The LVDT readings were correct. </a:t>
            </a:r>
          </a:p>
          <a:p>
            <a:r>
              <a:rPr lang="en-US" sz="1600" dirty="0" smtClean="0"/>
              <a:t>Discrepancy occurred while collimator was moving to injection.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Collimator movement should stop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Jaw moved from parking to the injection position according to LVDT and resolver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dirty="0" smtClean="0"/>
              <a:t>no active interlock.</a:t>
            </a:r>
            <a:r>
              <a:rPr lang="en-US" sz="1600" dirty="0" smtClean="0">
                <a:sym typeface="Wingdings" pitchFamily="2" charset="2"/>
              </a:rPr>
              <a:t> </a:t>
            </a:r>
            <a:endParaRPr lang="en-US" sz="1600" dirty="0" smtClean="0"/>
          </a:p>
          <a:p>
            <a:r>
              <a:rPr lang="en-US" sz="1600" dirty="0" smtClean="0"/>
              <a:t>Published information on the motor step was corrupted: likely occurred </a:t>
            </a:r>
            <a:r>
              <a:rPr lang="en-US" sz="1600" dirty="0" err="1" smtClean="0"/>
              <a:t>occurred</a:t>
            </a:r>
            <a:r>
              <a:rPr lang="en-US" sz="1600" dirty="0" smtClean="0"/>
              <a:t> during physics (SEU?). </a:t>
            </a:r>
          </a:p>
          <a:p>
            <a:r>
              <a:rPr lang="en-US" sz="1600" dirty="0" smtClean="0"/>
              <a:t>Improvements on the sequence to detect such events before injecting being considered.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en-US" sz="1600" kern="12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331550" y="1196690"/>
            <a:ext cx="720100" cy="36005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51202" name="Picture 2" descr="http://elogbook.cern.ch/eLogbook/attach_reader?attach_id=1195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20"/>
            <a:ext cx="4602480" cy="3451860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19-09-2011, RA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20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controls problem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495800" cy="5257800"/>
          </a:xfrm>
        </p:spPr>
        <p:txBody>
          <a:bodyPr/>
          <a:lstStyle/>
          <a:p>
            <a:pPr lvl="0"/>
            <a:r>
              <a:rPr lang="en-US" sz="2000" dirty="0" smtClean="0">
                <a:sym typeface="Wingdings" pitchFamily="2" charset="2"/>
              </a:rPr>
              <a:t>OK after repeating the sequence twice!!</a:t>
            </a:r>
          </a:p>
          <a:p>
            <a:pPr lvl="0"/>
            <a:r>
              <a:rPr lang="en-US" sz="2000" dirty="0" smtClean="0">
                <a:sym typeface="Wingdings" pitchFamily="2" charset="2"/>
              </a:rPr>
              <a:t>Due to noise in the measurement of jaw positions leading to gap opening outside limits.</a:t>
            </a:r>
          </a:p>
          <a:p>
            <a:pPr lvl="0"/>
            <a:r>
              <a:rPr lang="en-US" sz="2000" dirty="0" smtClean="0"/>
              <a:t>TDI.4L2 gap interlocks were changed by 100 um to avoid an interlock due to a drift of the position reading.</a:t>
            </a:r>
            <a:endParaRPr lang="en-US" sz="2400" dirty="0" smtClean="0"/>
          </a:p>
          <a:p>
            <a:endParaRPr lang="en-US" sz="2000" dirty="0"/>
          </a:p>
        </p:txBody>
      </p:sp>
      <p:pic>
        <p:nvPicPr>
          <p:cNvPr id="45058" name="Picture 2" descr="http://elogbook.cern.ch/eLogbook/attach_reader?attach_id=1195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724400" cy="329184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05400" y="56388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rgbClr val="FFFF00"/>
                </a:solidFill>
              </a:rPr>
              <a:t>S. Redaelli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8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7222895"/>
              </p:ext>
            </p:extLst>
          </p:nvPr>
        </p:nvGraphicFramePr>
        <p:xfrm>
          <a:off x="216029" y="891041"/>
          <a:ext cx="8748581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21"/>
                <a:gridCol w="1368190"/>
                <a:gridCol w="1008140"/>
                <a:gridCol w="1008140"/>
                <a:gridCol w="42485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Fill (</a:t>
                      </a:r>
                      <a:r>
                        <a:rPr lang="en-US" sz="1400" dirty="0" err="1" smtClean="0"/>
                        <a:t>nb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 </a:t>
                      </a:r>
                    </a:p>
                    <a:p>
                      <a:pPr algn="ctr"/>
                      <a:r>
                        <a:rPr lang="en-US" sz="1400" dirty="0" smtClean="0"/>
                        <a:t>(10</a:t>
                      </a:r>
                      <a:r>
                        <a:rPr lang="en-US" sz="1400" baseline="30000" dirty="0" smtClean="0"/>
                        <a:t>33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</a:t>
                      </a:r>
                    </a:p>
                    <a:p>
                      <a:pPr algn="ctr"/>
                      <a:r>
                        <a:rPr lang="en-US" sz="1400" dirty="0" smtClean="0"/>
                        <a:t> (h)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 </a:t>
                      </a:r>
                    </a:p>
                    <a:p>
                      <a:pPr algn="ctr"/>
                      <a:r>
                        <a:rPr lang="en-US" sz="1400" dirty="0" smtClean="0"/>
                        <a:t>(pb-1)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C0066"/>
                          </a:solidFill>
                        </a:rPr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temperature sensor (RB.A56) SEU candidate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2103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C0066"/>
                          </a:solidFill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Doors pt. 4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2104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C0066"/>
                          </a:solidFill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temperature sensor (RQ6.R5) SEU candidate</a:t>
                      </a: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2105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C0066"/>
                          </a:solidFill>
                        </a:rPr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Programmed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dump</a:t>
                      </a:r>
                      <a:endParaRPr lang="en-US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C0066"/>
                          </a:solidFill>
                        </a:rPr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nQPS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(DQAMGS.RB.A78.B9L8)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2117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C0066"/>
                          </a:solidFill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Temperature interlock on collimator TCP.B6.B1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2124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CC0066"/>
                          </a:solidFill>
                        </a:rPr>
                        <a:t>3.25</a:t>
                      </a:r>
                      <a:endParaRPr lang="en-US" sz="1400" b="1" dirty="0" smtClean="0">
                        <a:solidFill>
                          <a:srgbClr val="CC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&gt;5.5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B050"/>
                          </a:solidFill>
                        </a:rPr>
                        <a:t>ongoing</a:t>
                      </a:r>
                      <a:endParaRPr lang="en-US" sz="1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CC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440" y="4797190"/>
            <a:ext cx="79931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Integrated luminosity </a:t>
            </a:r>
            <a:r>
              <a:rPr lang="en-US" b="1" dirty="0" smtClean="0">
                <a:solidFill>
                  <a:srgbClr val="0000FF"/>
                </a:solidFill>
              </a:rPr>
              <a:t>&gt;</a:t>
            </a:r>
            <a:r>
              <a:rPr lang="en-US" b="1" dirty="0" smtClean="0">
                <a:solidFill>
                  <a:srgbClr val="0000FF"/>
                </a:solidFill>
              </a:rPr>
              <a:t>433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pb</a:t>
            </a:r>
            <a:r>
              <a:rPr lang="en-US" b="1" baseline="30000" dirty="0" smtClean="0">
                <a:solidFill>
                  <a:srgbClr val="0000FF"/>
                </a:solidFill>
              </a:rPr>
              <a:t>-1</a:t>
            </a:r>
            <a:r>
              <a:rPr lang="en-US" b="1" dirty="0" smtClean="0">
                <a:solidFill>
                  <a:srgbClr val="0000FF"/>
                </a:solidFill>
              </a:rPr>
              <a:t> in 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</a:t>
            </a:r>
            <a:r>
              <a:rPr lang="en-US" b="1" dirty="0" smtClean="0">
                <a:solidFill>
                  <a:srgbClr val="0000FF"/>
                </a:solidFill>
              </a:rPr>
              <a:t>1 week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Stable beams: </a:t>
            </a:r>
            <a:r>
              <a:rPr lang="en-US" b="1" dirty="0" smtClean="0">
                <a:solidFill>
                  <a:srgbClr val="0000FF"/>
                </a:solidFill>
              </a:rPr>
              <a:t>&gt;51.6 </a:t>
            </a:r>
            <a:r>
              <a:rPr lang="en-US" b="1" dirty="0" smtClean="0">
                <a:solidFill>
                  <a:srgbClr val="0000FF"/>
                </a:solidFill>
              </a:rPr>
              <a:t>h out of 168 h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~</a:t>
            </a:r>
            <a:r>
              <a:rPr lang="en-US" b="1" dirty="0" smtClean="0">
                <a:solidFill>
                  <a:srgbClr val="0000FF"/>
                </a:solidFill>
              </a:rPr>
              <a:t>31</a:t>
            </a:r>
            <a:r>
              <a:rPr lang="en-US" b="1" dirty="0" smtClean="0">
                <a:solidFill>
                  <a:srgbClr val="0000FF"/>
                </a:solidFill>
              </a:rPr>
              <a:t>% </a:t>
            </a:r>
            <a:r>
              <a:rPr lang="en-US" b="1" dirty="0" smtClean="0">
                <a:solidFill>
                  <a:srgbClr val="0000FF"/>
                </a:solidFill>
              </a:rPr>
              <a:t>of time in stable beams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0884" y="188550"/>
            <a:ext cx="4545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Red = potentially intensity/luminosity related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4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000" dirty="0" smtClean="0"/>
              <a:t>YCPS03=US450,YCPS04=US450 not well closed after access on 11/9 + technology of XX(?) -century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Door Opening…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4572000"/>
            <a:ext cx="4267200" cy="167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4369613" cy="32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43200"/>
            <a:ext cx="4369613" cy="32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25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pic>
        <p:nvPicPr>
          <p:cNvPr id="6" name="MVI_558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1333500"/>
            <a:ext cx="6096000" cy="4572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9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nQPS</a:t>
            </a:r>
            <a:r>
              <a:rPr lang="en-US" dirty="0" smtClean="0"/>
              <a:t> trip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0" y="6169223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M. Zerlauth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Fri 02:15 trip of Sector 78 – due to sudden jump of U_MAG signal on </a:t>
            </a:r>
            <a:r>
              <a:rPr lang="en-US" sz="2400" dirty="0" err="1" smtClean="0"/>
              <a:t>nQPS</a:t>
            </a:r>
            <a:r>
              <a:rPr lang="en-US" sz="2400" dirty="0" smtClean="0"/>
              <a:t> DQAMGS.RB.A78.B9L8 (SEU?). End of physics #2110. 57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6.5 h.</a:t>
            </a:r>
          </a:p>
          <a:p>
            <a:r>
              <a:rPr lang="en-US" sz="2400" dirty="0" smtClean="0"/>
              <a:t>Fri 04:02 second trip of Sector 78 during pre-cycle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power-cycle DQAMGS.RB.A78.B9L8 </a:t>
            </a:r>
            <a:endParaRPr lang="en-US" sz="2400" dirty="0"/>
          </a:p>
        </p:txBody>
      </p:sp>
      <p:pic>
        <p:nvPicPr>
          <p:cNvPr id="1026" name="Picture 2" descr="\\cern.ch\dfs\Users\a\arduini\Public\_DQAMGS.RB.A78.B9L8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8128818" cy="2874094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64630"/>
            <a:ext cx="8713210" cy="5111750"/>
          </a:xfrm>
        </p:spPr>
        <p:txBody>
          <a:bodyPr/>
          <a:lstStyle/>
          <a:p>
            <a:r>
              <a:rPr lang="en-US" sz="1800" dirty="0" smtClean="0"/>
              <a:t>Sorting out injection problems with 144b </a:t>
            </a:r>
          </a:p>
          <a:p>
            <a:pPr lvl="1"/>
            <a:r>
              <a:rPr lang="en-US" sz="1600" dirty="0" smtClean="0"/>
              <a:t>injection for B2 appeared fine for 12 b but had already offset of 600 um at the MSI; loss shower from TL dumped while injecting 144b</a:t>
            </a:r>
          </a:p>
          <a:p>
            <a:pPr lvl="1"/>
            <a:r>
              <a:rPr lang="en-US" sz="1600" dirty="0" smtClean="0"/>
              <a:t>checked if recently seen bunch dependent injection oscillations causes the dump --&gt; pattern visible but not strong</a:t>
            </a:r>
          </a:p>
          <a:p>
            <a:pPr lvl="1"/>
            <a:r>
              <a:rPr lang="en-US" sz="1600" dirty="0" smtClean="0"/>
              <a:t>steered trajectory focusing around horizontal collimators</a:t>
            </a:r>
          </a:p>
          <a:p>
            <a:pPr lvl="1"/>
            <a:r>
              <a:rPr lang="en-US" sz="1600" dirty="0" smtClean="0"/>
              <a:t>situation improved, but seems to be for two reasons:</a:t>
            </a:r>
          </a:p>
          <a:p>
            <a:pPr lvl="1"/>
            <a:r>
              <a:rPr lang="en-US" sz="1600" b="1" u="sng" dirty="0" smtClean="0">
                <a:solidFill>
                  <a:srgbClr val="FF0000"/>
                </a:solidFill>
              </a:rPr>
              <a:t>ion cycle in the SPS was put in again which resumed the same cycle conditions as for yesterday's trajectory steering --&gt; dependency of trajectory on cycles which are before the LHC cycle to be checked</a:t>
            </a:r>
          </a:p>
          <a:p>
            <a:pPr lvl="1"/>
            <a:r>
              <a:rPr lang="en-US" sz="1600" dirty="0" smtClean="0"/>
              <a:t>careful steering around collimators in the horizontal plane brought further loss reduction</a:t>
            </a:r>
          </a:p>
          <a:p>
            <a:pPr lvl="1"/>
            <a:r>
              <a:rPr lang="en-US" sz="1600" dirty="0" smtClean="0"/>
              <a:t>injected 3 x 144 b with losses OK</a:t>
            </a:r>
          </a:p>
          <a:p>
            <a:pPr lvl="1"/>
            <a:r>
              <a:rPr lang="en-US" sz="1600" dirty="0" smtClean="0"/>
              <a:t>B1 steering more tricky because one BPM reading needed to be flipped in sign --&gt; to be checked with kick response</a:t>
            </a:r>
          </a:p>
          <a:p>
            <a:pPr lvl="1"/>
            <a:r>
              <a:rPr lang="en-US" sz="1600" dirty="0" smtClean="0"/>
              <a:t>B1 losses improved finally by ~50% and checked with 2 x 144b being OK</a:t>
            </a:r>
          </a:p>
          <a:p>
            <a:pPr lvl="1"/>
            <a:r>
              <a:rPr lang="en-US" sz="1600" b="1" u="sng" dirty="0" smtClean="0">
                <a:solidFill>
                  <a:srgbClr val="FF0000"/>
                </a:solidFill>
              </a:rPr>
              <a:t>sticking to one dedicated filling super cycle with always the same cycle composition could avoid these problems</a:t>
            </a:r>
          </a:p>
          <a:p>
            <a:pPr lvl="1"/>
            <a:r>
              <a:rPr lang="en-US" sz="1600" dirty="0" smtClean="0"/>
              <a:t>for both transfer lines we see big shot to shot variations of the trajectory, B1 more sensitive --&gt; MSE stability to be followed up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SUMMARY OF INJECTION STUDIES - </a:t>
            </a:r>
            <a:r>
              <a:rPr lang="en-US" sz="2000" dirty="0" err="1" smtClean="0"/>
              <a:t>Chiara</a:t>
            </a:r>
            <a:r>
              <a:rPr lang="en-US" sz="2000" dirty="0" smtClean="0"/>
              <a:t>, Wolfgang, …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692620"/>
            <a:ext cx="8713210" cy="5904820"/>
          </a:xfrm>
        </p:spPr>
        <p:txBody>
          <a:bodyPr/>
          <a:lstStyle/>
          <a:p>
            <a:r>
              <a:rPr lang="en-US" sz="1600" dirty="0" smtClean="0"/>
              <a:t>Checking trajectory drift in TI2 </a:t>
            </a:r>
          </a:p>
          <a:p>
            <a:pPr lvl="1"/>
            <a:r>
              <a:rPr lang="en-US" sz="1600" dirty="0" smtClean="0"/>
              <a:t>Checks only for B1. TI 2 trajectory corrected. Settings copied to pilot cycle. Masks: </a:t>
            </a:r>
            <a:r>
              <a:rPr lang="en-US" sz="1600" dirty="0" err="1" smtClean="0"/>
              <a:t>maskable</a:t>
            </a:r>
            <a:r>
              <a:rPr lang="en-US" sz="1600" dirty="0" smtClean="0"/>
              <a:t> ring BLMs, BPM.P6, TI 2 BLMs, opened TCDI thresholds.</a:t>
            </a:r>
          </a:p>
          <a:p>
            <a:pPr lvl="1"/>
            <a:r>
              <a:rPr lang="en-US" sz="1600" dirty="0" smtClean="0"/>
              <a:t>Check TCDI center for 3 collimators in I&amp;D mode with pilot, moving full gap. Removed masks. Check TCDI center for 2 collimators with 12 b, moving only one jaw at a time.</a:t>
            </a:r>
          </a:p>
          <a:p>
            <a:pPr lvl="1"/>
            <a:r>
              <a:rPr lang="en-US" sz="1600" dirty="0" smtClean="0"/>
              <a:t>RESULTS: Values in [um] show measured beam centre </a:t>
            </a:r>
            <a:r>
              <a:rPr lang="en-US" sz="1600" dirty="0" err="1" smtClean="0"/>
              <a:t>wrt</a:t>
            </a:r>
            <a:r>
              <a:rPr lang="en-US" sz="1600" dirty="0" smtClean="0"/>
              <a:t> to the actual coll. centre:</a:t>
            </a:r>
            <a:br>
              <a:rPr lang="en-US" sz="1600" dirty="0" smtClean="0"/>
            </a:br>
            <a:r>
              <a:rPr lang="en-US" sz="1600" dirty="0" smtClean="0"/>
              <a:t>                        	beam </a:t>
            </a:r>
            <a:r>
              <a:rPr lang="en-US" sz="1600" dirty="0" err="1" smtClean="0"/>
              <a:t>ctr</a:t>
            </a:r>
            <a:r>
              <a:rPr lang="en-US" sz="1600" dirty="0" smtClean="0"/>
              <a:t> shift                   beam </a:t>
            </a:r>
            <a:r>
              <a:rPr lang="en-US" sz="1600" dirty="0" err="1" smtClean="0"/>
              <a:t>ctr</a:t>
            </a:r>
            <a:r>
              <a:rPr lang="en-US" sz="1600" dirty="0" smtClean="0"/>
              <a:t> shift</a:t>
            </a:r>
            <a:br>
              <a:rPr lang="en-US" sz="1600" dirty="0" smtClean="0"/>
            </a:br>
            <a:r>
              <a:rPr lang="en-US" sz="1200" dirty="0" smtClean="0"/>
              <a:t>                        		    pilot                           		12b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TCDIH.29050             -240 (-0.3 sig)                 ---</a:t>
            </a:r>
            <a:br>
              <a:rPr lang="en-US" sz="1600" dirty="0" smtClean="0"/>
            </a:br>
            <a:r>
              <a:rPr lang="en-US" sz="1600" dirty="0" smtClean="0"/>
              <a:t>TCDIH.29205             + 20 (0.03 sig)                 + 20 (0.03 sig)</a:t>
            </a:r>
            <a:br>
              <a:rPr lang="en-US" sz="1600" dirty="0" smtClean="0"/>
            </a:br>
            <a:r>
              <a:rPr lang="en-US" sz="1600" dirty="0" smtClean="0"/>
              <a:t>TCDIV.29509             -400 (-0.3 sig)                 -200 (-0.15 sig) </a:t>
            </a:r>
          </a:p>
          <a:p>
            <a:pPr lvl="1"/>
            <a:r>
              <a:rPr lang="en-US" sz="1600" dirty="0" smtClean="0"/>
              <a:t>measured beam centre for 12 b is consistent with BPM readings from trajectory</a:t>
            </a:r>
          </a:p>
          <a:p>
            <a:pPr lvl="1"/>
            <a:r>
              <a:rPr lang="en-US" sz="1600" b="1" u="sng" dirty="0" smtClean="0">
                <a:solidFill>
                  <a:srgbClr val="FF0000"/>
                </a:solidFill>
              </a:rPr>
              <a:t>maximum shift of 0.3 sigma measured</a:t>
            </a:r>
          </a:p>
          <a:p>
            <a:pPr lvl="1"/>
            <a:r>
              <a:rPr lang="en-US" sz="1600" dirty="0" smtClean="0"/>
              <a:t>trajectory correction before the measurement did not deteriorate injection oscillations</a:t>
            </a:r>
          </a:p>
          <a:p>
            <a:pPr lvl="1"/>
            <a:r>
              <a:rPr lang="en-US" sz="1600" dirty="0" smtClean="0"/>
              <a:t>the shot to shot trajectory variation in TI 2 horizontal is in average ~330 um (max 1mm), so centre shifts of </a:t>
            </a:r>
            <a:r>
              <a:rPr lang="en-US" sz="1600" dirty="0" err="1" smtClean="0"/>
              <a:t>todayare</a:t>
            </a:r>
            <a:r>
              <a:rPr lang="en-US" sz="1600" dirty="0" smtClean="0"/>
              <a:t> of the same order as shot to shot variations</a:t>
            </a:r>
          </a:p>
          <a:p>
            <a:pPr lvl="1"/>
            <a:r>
              <a:rPr lang="en-US" sz="1600" b="1" u="sng" dirty="0" smtClean="0">
                <a:solidFill>
                  <a:srgbClr val="FF0000"/>
                </a:solidFill>
              </a:rPr>
              <a:t>a full re-setup of the TL with new trajectory and collimator centering will probably not improve the situation significantly on the long term</a:t>
            </a:r>
          </a:p>
          <a:p>
            <a:pPr lvl="1"/>
            <a:r>
              <a:rPr lang="en-US" sz="1600" dirty="0" smtClean="0"/>
              <a:t>TCDI setup with pilot cycle is appropriate, critical TCDIs potentially </a:t>
            </a:r>
            <a:r>
              <a:rPr lang="en-US" sz="1600" dirty="0" err="1" smtClean="0"/>
              <a:t>tbc</a:t>
            </a:r>
            <a:r>
              <a:rPr lang="en-US" sz="1600" dirty="0" smtClean="0"/>
              <a:t> with 12b</a:t>
            </a:r>
          </a:p>
          <a:p>
            <a:pPr lvl="1"/>
            <a:r>
              <a:rPr lang="en-US" sz="1600" dirty="0" smtClean="0"/>
              <a:t>since no significant trajectory drift at the critical TCDIs has been measured, </a:t>
            </a:r>
            <a:r>
              <a:rPr lang="en-US" sz="1600" b="1" u="sng" dirty="0" smtClean="0">
                <a:solidFill>
                  <a:srgbClr val="FF0000"/>
                </a:solidFill>
              </a:rPr>
              <a:t>opening the TCDIs from 4.5 to 5 sig remains valid </a:t>
            </a:r>
            <a:r>
              <a:rPr lang="en-US" sz="1600" dirty="0" smtClean="0"/>
              <a:t>(last validation done beginning of March)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SUMMARY OF INJECTION STUDIES - </a:t>
            </a:r>
            <a:r>
              <a:rPr lang="en-US" sz="2000" dirty="0" err="1" smtClean="0"/>
              <a:t>Chiara</a:t>
            </a:r>
            <a:r>
              <a:rPr lang="en-US" sz="2000" dirty="0" smtClean="0"/>
              <a:t>, Wolfgang, …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Centering Transfer Line Collimator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5602" name="Picture 2" descr="http://elogbook/eLogbook/attach_reader?attach_id=1196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34" y="692620"/>
            <a:ext cx="7957716" cy="576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for physics</a:t>
            </a:r>
          </a:p>
          <a:p>
            <a:r>
              <a:rPr lang="en-US" dirty="0" smtClean="0"/>
              <a:t>To be considered:</a:t>
            </a:r>
          </a:p>
          <a:p>
            <a:pPr lvl="1"/>
            <a:r>
              <a:rPr lang="en-US" dirty="0" smtClean="0"/>
              <a:t>Proper setup of transverse damper for high bunch intensity.</a:t>
            </a:r>
          </a:p>
          <a:p>
            <a:pPr lvl="1"/>
            <a:r>
              <a:rPr lang="en-US" dirty="0" smtClean="0"/>
              <a:t>Open TCDI gaps from ± 4.5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/>
              <a:t>to ± </a:t>
            </a:r>
            <a:r>
              <a:rPr lang="en-US" dirty="0" smtClean="0"/>
              <a:t>5.0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94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1" r="-22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: Best LHC </a:t>
            </a:r>
            <a:r>
              <a:rPr lang="de-DE" dirty="0" err="1" smtClean="0"/>
              <a:t>fill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68300" y="4017294"/>
            <a:ext cx="1796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8000"/>
                </a:solidFill>
              </a:rPr>
              <a:t>Instantaneous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err="1" smtClean="0">
                <a:solidFill>
                  <a:srgbClr val="008000"/>
                </a:solidFill>
              </a:rPr>
              <a:t>luminosity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120" y="270890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B1</a:t>
            </a:r>
            <a:r>
              <a:rPr lang="de-DE" dirty="0" smtClean="0"/>
              <a:t>/</a:t>
            </a:r>
            <a:r>
              <a:rPr lang="de-DE" dirty="0" smtClean="0">
                <a:solidFill>
                  <a:srgbClr val="FF0000"/>
                </a:solidFill>
              </a:rPr>
              <a:t>B2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intensities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3635" y="170076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Beam </a:t>
            </a:r>
            <a:r>
              <a:rPr lang="de-DE" dirty="0" err="1" smtClean="0">
                <a:solidFill>
                  <a:srgbClr val="000000"/>
                </a:solidFill>
              </a:rPr>
              <a:t>energy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89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955" b="37981"/>
          <a:stretch/>
        </p:blipFill>
        <p:spPr>
          <a:xfrm>
            <a:off x="467430" y="764630"/>
            <a:ext cx="8229600" cy="29599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Losses</a:t>
            </a:r>
            <a:r>
              <a:rPr lang="de-DE" dirty="0" smtClean="0"/>
              <a:t> &amp; </a:t>
            </a: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Start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2143" b="57452"/>
          <a:stretch/>
        </p:blipFill>
        <p:spPr>
          <a:xfrm>
            <a:off x="567841" y="3789050"/>
            <a:ext cx="8036719" cy="27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81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433" r="-4590"/>
          <a:stretch/>
        </p:blipFill>
        <p:spPr>
          <a:xfrm>
            <a:off x="255982" y="1000108"/>
            <a:ext cx="7398697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Week</a:t>
            </a:r>
            <a:r>
              <a:rPr lang="de-DE" dirty="0" smtClean="0"/>
              <a:t> 37 </a:t>
            </a:r>
            <a:r>
              <a:rPr lang="de-DE" dirty="0" err="1" smtClean="0"/>
              <a:t>seen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CMS...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6947" y="1772770"/>
            <a:ext cx="10801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00FF"/>
                </a:solidFill>
              </a:rPr>
              <a:t>The </a:t>
            </a:r>
            <a:r>
              <a:rPr lang="de-DE" sz="1600" dirty="0" err="1" smtClean="0">
                <a:solidFill>
                  <a:srgbClr val="0000FF"/>
                </a:solidFill>
              </a:rPr>
              <a:t>best</a:t>
            </a:r>
            <a:r>
              <a:rPr lang="de-DE" sz="1600" dirty="0" smtClean="0">
                <a:solidFill>
                  <a:srgbClr val="0000FF"/>
                </a:solidFill>
              </a:rPr>
              <a:t> LHC </a:t>
            </a:r>
            <a:r>
              <a:rPr lang="de-DE" sz="1600" dirty="0" err="1" smtClean="0">
                <a:solidFill>
                  <a:srgbClr val="0000FF"/>
                </a:solidFill>
              </a:rPr>
              <a:t>fill</a:t>
            </a:r>
            <a:endParaRPr lang="de-DE" sz="1600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48706" y="1503974"/>
            <a:ext cx="59048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76320" y="1268700"/>
            <a:ext cx="2301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3.3 × 10</a:t>
            </a:r>
            <a:r>
              <a:rPr lang="de-DE" baseline="30000" dirty="0" smtClean="0"/>
              <a:t>33</a:t>
            </a:r>
            <a:r>
              <a:rPr lang="de-DE" dirty="0" smtClean="0"/>
              <a:t> cm</a:t>
            </a:r>
            <a:r>
              <a:rPr lang="de-DE" baseline="30000" dirty="0" smtClean="0"/>
              <a:t>-2</a:t>
            </a:r>
            <a:r>
              <a:rPr lang="de-DE" dirty="0" smtClean="0"/>
              <a:t> s</a:t>
            </a:r>
            <a:r>
              <a:rPr lang="de-DE" baseline="30000" dirty="0" smtClean="0"/>
              <a:t>-1</a:t>
            </a:r>
            <a:endParaRPr lang="de-DE" baseline="30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048706" y="4826056"/>
            <a:ext cx="59048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8706" y="5013220"/>
            <a:ext cx="590482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948330" y="4509150"/>
            <a:ext cx="116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Tevatron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6976941" y="4901150"/>
            <a:ext cx="13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LHC 2010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30" y="1484730"/>
            <a:ext cx="165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CMS </a:t>
            </a:r>
            <a:r>
              <a:rPr lang="de-DE" sz="1400" dirty="0" err="1" smtClean="0"/>
              <a:t>missed</a:t>
            </a:r>
            <a:r>
              <a:rPr lang="de-DE" sz="1400" dirty="0" smtClean="0"/>
              <a:t> </a:t>
            </a:r>
            <a:r>
              <a:rPr lang="de-DE" sz="1400" dirty="0" err="1" smtClean="0"/>
              <a:t>initial</a:t>
            </a:r>
            <a:r>
              <a:rPr lang="de-DE" sz="1400" dirty="0" smtClean="0"/>
              <a:t> </a:t>
            </a:r>
            <a:r>
              <a:rPr lang="de-DE" sz="1400" dirty="0" err="1" smtClean="0"/>
              <a:t>lumi</a:t>
            </a:r>
            <a:r>
              <a:rPr lang="de-DE" sz="1400" dirty="0" smtClean="0"/>
              <a:t>...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xmlns="" val="79132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845" r="-78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Seen </a:t>
            </a:r>
            <a:r>
              <a:rPr lang="de-DE" dirty="0" err="1" smtClean="0"/>
              <a:t>from</a:t>
            </a:r>
            <a:r>
              <a:rPr lang="de-DE" dirty="0" smtClean="0"/>
              <a:t> ATLAS...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883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845" r="-78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Peak </a:t>
            </a:r>
            <a:r>
              <a:rPr lang="de-DE" dirty="0" err="1" smtClean="0"/>
              <a:t>luminosity</a:t>
            </a:r>
            <a:r>
              <a:rPr lang="de-DE" dirty="0" smtClean="0"/>
              <a:t> (ATLAS)...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36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7845" r="-78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Integrated </a:t>
            </a:r>
            <a:r>
              <a:rPr lang="de-DE" dirty="0" err="1" smtClean="0"/>
              <a:t>luminosity</a:t>
            </a:r>
            <a:r>
              <a:rPr lang="de-DE" dirty="0" smtClean="0"/>
              <a:t>: 3.14 pb</a:t>
            </a:r>
            <a:r>
              <a:rPr lang="de-DE" baseline="30000" dirty="0" smtClean="0"/>
              <a:t>-1</a:t>
            </a:r>
            <a:endParaRPr lang="de-DE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19-09-2011, RA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32994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47901</TotalTime>
  <Words>1599</Words>
  <Application>Microsoft Office PowerPoint</Application>
  <PresentationFormat>On-screen Show (4:3)</PresentationFormat>
  <Paragraphs>291</Paragraphs>
  <Slides>36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Pixel</vt:lpstr>
      <vt:lpstr>Sat/Sun 17/18 Sep 2011</vt:lpstr>
      <vt:lpstr>Report Week 37 (R. Assmann &amp; G. Arduini)</vt:lpstr>
      <vt:lpstr>Statistics</vt:lpstr>
      <vt:lpstr>Intensity and luminosity: Best LHC fill...</vt:lpstr>
      <vt:lpstr>Losses &amp; Lifetime at Start of Physics</vt:lpstr>
      <vt:lpstr>Week 37 seen from CMS...</vt:lpstr>
      <vt:lpstr>Seen from ATLAS...</vt:lpstr>
      <vt:lpstr>Peak luminosity (ATLAS)...</vt:lpstr>
      <vt:lpstr>Integrated luminosity: 3.14 pb-1</vt:lpstr>
      <vt:lpstr>2011 Efficiency </vt:lpstr>
      <vt:lpstr>Changes/improvements</vt:lpstr>
      <vt:lpstr>Anti e-cloud solenoids for IR2 (R)</vt:lpstr>
      <vt:lpstr>Beta* limits</vt:lpstr>
      <vt:lpstr>Problems (week ended Friday night)</vt:lpstr>
      <vt:lpstr>Vacuum &amp; Temperature IR8</vt:lpstr>
      <vt:lpstr>IR8 Losses</vt:lpstr>
      <vt:lpstr>IR8 MKI Vacuum Spikes</vt:lpstr>
      <vt:lpstr>MKI Heating</vt:lpstr>
      <vt:lpstr>Collimator jaw temperature (TCP)</vt:lpstr>
      <vt:lpstr>Collimators temperature and vacuum</vt:lpstr>
      <vt:lpstr>RF noise issue?</vt:lpstr>
      <vt:lpstr>RF noise issue?</vt:lpstr>
      <vt:lpstr>RF noise issue?</vt:lpstr>
      <vt:lpstr>Problems (week ended Friday night)</vt:lpstr>
      <vt:lpstr>Cryo stop in IR4</vt:lpstr>
      <vt:lpstr>Vacuum pump problem</vt:lpstr>
      <vt:lpstr>Controls network problem </vt:lpstr>
      <vt:lpstr>TCTVA.4R1.B2 Issue: PXI Crate Stuck...</vt:lpstr>
      <vt:lpstr>TDI controls problem</vt:lpstr>
      <vt:lpstr>Access Door Opening…</vt:lpstr>
      <vt:lpstr>Tue 13/9 – Wed 14/9 </vt:lpstr>
      <vt:lpstr>nQPS trip</vt:lpstr>
      <vt:lpstr>SUMMARY OF INJECTION STUDIES - Chiara, Wolfgang, …</vt:lpstr>
      <vt:lpstr>SUMMARY OF INJECTION STUDIES - Chiara, Wolfgang, …</vt:lpstr>
      <vt:lpstr>Centering Transfer Line Collimator</vt:lpstr>
      <vt:lpstr>Plans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1983</cp:revision>
  <dcterms:created xsi:type="dcterms:W3CDTF">2010-10-13T07:44:28Z</dcterms:created>
  <dcterms:modified xsi:type="dcterms:W3CDTF">2011-09-19T05:19:05Z</dcterms:modified>
</cp:coreProperties>
</file>