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898" r:id="rId2"/>
    <p:sldId id="912" r:id="rId3"/>
    <p:sldId id="909" r:id="rId4"/>
    <p:sldId id="914" r:id="rId5"/>
    <p:sldId id="913" r:id="rId6"/>
    <p:sldId id="910" r:id="rId7"/>
    <p:sldId id="908" r:id="rId8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97" autoAdjust="0"/>
    <p:restoredTop sz="95238" autoAdjust="0"/>
  </p:normalViewPr>
  <p:slideViewPr>
    <p:cSldViewPr>
      <p:cViewPr varScale="1">
        <p:scale>
          <a:sx n="83" d="100"/>
          <a:sy n="83" d="100"/>
        </p:scale>
        <p:origin x="-222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9/17/2011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380" y="620610"/>
            <a:ext cx="8892600" cy="6048840"/>
          </a:xfrm>
        </p:spPr>
        <p:txBody>
          <a:bodyPr/>
          <a:lstStyle/>
          <a:p>
            <a:pPr lvl="0"/>
            <a:r>
              <a:rPr lang="en-US" dirty="0" smtClean="0"/>
              <a:t>06:00 – Ongoing injection problems on beam 2</a:t>
            </a:r>
          </a:p>
          <a:p>
            <a:pPr lvl="1"/>
            <a:r>
              <a:rPr lang="en-US" dirty="0" smtClean="0"/>
              <a:t>07:42 – Start of injection investigations</a:t>
            </a:r>
          </a:p>
          <a:p>
            <a:pPr lvl="1"/>
            <a:r>
              <a:rPr lang="en-US" dirty="0" smtClean="0"/>
              <a:t>11:11 – Injection problem fixed. </a:t>
            </a:r>
            <a:r>
              <a:rPr lang="en-US" dirty="0" err="1" smtClean="0"/>
              <a:t>Resteering</a:t>
            </a:r>
            <a:r>
              <a:rPr lang="en-US" dirty="0" smtClean="0"/>
              <a:t> of transfer line. Change due to perturbations from ion cycle?</a:t>
            </a:r>
          </a:p>
          <a:p>
            <a:pPr lvl="0"/>
            <a:r>
              <a:rPr lang="en-US" dirty="0" smtClean="0"/>
              <a:t>11:42 – Start of checks for transfer line collimators</a:t>
            </a:r>
          </a:p>
          <a:p>
            <a:pPr lvl="1"/>
            <a:r>
              <a:rPr lang="en-US" dirty="0" smtClean="0"/>
              <a:t>12:09 – Switching polarity of </a:t>
            </a:r>
            <a:r>
              <a:rPr lang="en-US" dirty="0" err="1" smtClean="0"/>
              <a:t>LHCb</a:t>
            </a:r>
            <a:r>
              <a:rPr lang="en-US" dirty="0" smtClean="0"/>
              <a:t> dipole and compensators</a:t>
            </a:r>
          </a:p>
          <a:p>
            <a:pPr lvl="1"/>
            <a:r>
              <a:rPr lang="en-US" dirty="0" smtClean="0"/>
              <a:t>14:45 – 30min stop of beam from injectors due to restoring of second control system for SPS compensators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has put up improved system for handling of T sensor problem into R5.</a:t>
            </a:r>
          </a:p>
          <a:p>
            <a:pPr lvl="0"/>
            <a:r>
              <a:rPr lang="en-US" dirty="0" smtClean="0"/>
              <a:t>16:41 – End of checks for injection collimators. Go to physics:</a:t>
            </a:r>
          </a:p>
          <a:p>
            <a:pPr lvl="1"/>
            <a:r>
              <a:rPr lang="en-US" dirty="0" smtClean="0"/>
              <a:t>16:58 – Injection for physics. Losses fine now.</a:t>
            </a:r>
          </a:p>
          <a:p>
            <a:pPr lvl="1"/>
            <a:r>
              <a:rPr lang="en-US" dirty="0" smtClean="0"/>
              <a:t>17:54 – Start of ramp</a:t>
            </a:r>
          </a:p>
          <a:p>
            <a:pPr lvl="1"/>
            <a:r>
              <a:rPr lang="en-US" dirty="0" smtClean="0"/>
              <a:t>18:13 – Start of squeeze</a:t>
            </a:r>
          </a:p>
          <a:p>
            <a:r>
              <a:rPr lang="en-US" dirty="0" smtClean="0"/>
              <a:t>18:38 – </a:t>
            </a:r>
            <a:r>
              <a:rPr lang="en-US" b="1" u="sng" dirty="0" smtClean="0"/>
              <a:t>Stable beams. Fill #2117.</a:t>
            </a:r>
          </a:p>
          <a:p>
            <a:pPr lvl="1"/>
            <a:r>
              <a:rPr lang="en-US" dirty="0" smtClean="0"/>
              <a:t>From RF: Keep bunch intensity at 1.4e11. Klystron T regulation.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September 16</a:t>
            </a:r>
            <a:r>
              <a:rPr lang="en-GB" baseline="30000" dirty="0" smtClean="0"/>
              <a:t>th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764630"/>
            <a:ext cx="8713210" cy="5111750"/>
          </a:xfrm>
        </p:spPr>
        <p:txBody>
          <a:bodyPr/>
          <a:lstStyle/>
          <a:p>
            <a:r>
              <a:rPr lang="en-US" sz="1800" dirty="0" smtClean="0"/>
              <a:t>Sorting </a:t>
            </a:r>
            <a:r>
              <a:rPr lang="en-US" sz="1800" dirty="0" smtClean="0"/>
              <a:t>out injection problems with 144b </a:t>
            </a:r>
            <a:endParaRPr lang="en-US" sz="1800" dirty="0" smtClean="0"/>
          </a:p>
          <a:p>
            <a:pPr lvl="1"/>
            <a:r>
              <a:rPr lang="en-US" sz="1600" dirty="0" smtClean="0"/>
              <a:t>injection </a:t>
            </a:r>
            <a:r>
              <a:rPr lang="en-US" sz="1600" dirty="0" smtClean="0"/>
              <a:t>for B2 appeared </a:t>
            </a:r>
            <a:r>
              <a:rPr lang="en-US" sz="1600" dirty="0" smtClean="0"/>
              <a:t>fine </a:t>
            </a:r>
            <a:r>
              <a:rPr lang="en-US" sz="1600" dirty="0" smtClean="0"/>
              <a:t>for 12 b but had already offset of 600 um at the MSI; loss shower from TL dumped </a:t>
            </a:r>
            <a:r>
              <a:rPr lang="en-US" sz="1600" dirty="0" smtClean="0"/>
              <a:t>while </a:t>
            </a:r>
            <a:r>
              <a:rPr lang="en-US" sz="1600" dirty="0" smtClean="0"/>
              <a:t>injecting </a:t>
            </a:r>
            <a:r>
              <a:rPr lang="en-US" sz="1600" dirty="0" smtClean="0"/>
              <a:t>144b</a:t>
            </a:r>
          </a:p>
          <a:p>
            <a:pPr lvl="1"/>
            <a:r>
              <a:rPr lang="en-US" sz="1600" dirty="0" smtClean="0"/>
              <a:t>checked </a:t>
            </a:r>
            <a:r>
              <a:rPr lang="en-US" sz="1600" dirty="0" smtClean="0"/>
              <a:t>if recently seen bunch dependent injection oscillations causes the dump --&gt; pattern visible but not </a:t>
            </a:r>
            <a:r>
              <a:rPr lang="en-US" sz="1600" dirty="0" smtClean="0"/>
              <a:t>strong</a:t>
            </a:r>
          </a:p>
          <a:p>
            <a:pPr lvl="1"/>
            <a:r>
              <a:rPr lang="en-US" sz="1600" dirty="0" smtClean="0"/>
              <a:t>steered </a:t>
            </a:r>
            <a:r>
              <a:rPr lang="en-US" sz="1600" dirty="0" smtClean="0"/>
              <a:t>trajectory </a:t>
            </a:r>
            <a:r>
              <a:rPr lang="en-US" sz="1600" dirty="0" smtClean="0"/>
              <a:t>focusing </a:t>
            </a:r>
            <a:r>
              <a:rPr lang="en-US" sz="1600" dirty="0" smtClean="0"/>
              <a:t>around horizontal </a:t>
            </a:r>
            <a:r>
              <a:rPr lang="en-US" sz="1600" dirty="0" smtClean="0"/>
              <a:t>collimators</a:t>
            </a:r>
          </a:p>
          <a:p>
            <a:pPr lvl="1"/>
            <a:r>
              <a:rPr lang="en-US" sz="1600" dirty="0" smtClean="0"/>
              <a:t>situation </a:t>
            </a:r>
            <a:r>
              <a:rPr lang="en-US" sz="1600" dirty="0" smtClean="0"/>
              <a:t>improved, but seems to be for two </a:t>
            </a:r>
            <a:r>
              <a:rPr lang="en-US" sz="1600" dirty="0" smtClean="0"/>
              <a:t>reasons:</a:t>
            </a:r>
          </a:p>
          <a:p>
            <a:pPr lvl="1"/>
            <a:r>
              <a:rPr lang="en-US" sz="1600" b="1" u="sng" dirty="0" smtClean="0">
                <a:solidFill>
                  <a:srgbClr val="FF0000"/>
                </a:solidFill>
              </a:rPr>
              <a:t>ion </a:t>
            </a:r>
            <a:r>
              <a:rPr lang="en-US" sz="1600" b="1" u="sng" dirty="0" smtClean="0">
                <a:solidFill>
                  <a:srgbClr val="FF0000"/>
                </a:solidFill>
              </a:rPr>
              <a:t>cycle in the SPS was put in again which resumed the same cycle conditions as for yesterday's trajectory steering --&gt; dependency of trajectory on cycles which are before the LHC cycle to be </a:t>
            </a:r>
            <a:r>
              <a:rPr lang="en-US" sz="1600" b="1" u="sng" dirty="0" smtClean="0">
                <a:solidFill>
                  <a:srgbClr val="FF0000"/>
                </a:solidFill>
              </a:rPr>
              <a:t>checked</a:t>
            </a:r>
          </a:p>
          <a:p>
            <a:pPr lvl="1"/>
            <a:r>
              <a:rPr lang="en-US" sz="1600" dirty="0" smtClean="0"/>
              <a:t>careful </a:t>
            </a:r>
            <a:r>
              <a:rPr lang="en-US" sz="1600" dirty="0" smtClean="0"/>
              <a:t>steering around collimators in the horizontal plane brought further loss </a:t>
            </a:r>
            <a:r>
              <a:rPr lang="en-US" sz="1600" dirty="0" smtClean="0"/>
              <a:t>reduction</a:t>
            </a:r>
          </a:p>
          <a:p>
            <a:pPr lvl="1"/>
            <a:r>
              <a:rPr lang="en-US" sz="1600" dirty="0" smtClean="0"/>
              <a:t>injected </a:t>
            </a:r>
            <a:r>
              <a:rPr lang="en-US" sz="1600" dirty="0" smtClean="0"/>
              <a:t>3 x 144 b with losses </a:t>
            </a:r>
            <a:r>
              <a:rPr lang="en-US" sz="1600" dirty="0" smtClean="0"/>
              <a:t>OK</a:t>
            </a:r>
          </a:p>
          <a:p>
            <a:pPr lvl="1"/>
            <a:r>
              <a:rPr lang="en-US" sz="1600" dirty="0" smtClean="0"/>
              <a:t>B1 </a:t>
            </a:r>
            <a:r>
              <a:rPr lang="en-US" sz="1600" dirty="0" smtClean="0"/>
              <a:t>steering more tricky because one BPM reading needed to be flipped in sign --&gt; to be checked with kick </a:t>
            </a:r>
            <a:r>
              <a:rPr lang="en-US" sz="1600" dirty="0" smtClean="0"/>
              <a:t>response</a:t>
            </a:r>
          </a:p>
          <a:p>
            <a:pPr lvl="1"/>
            <a:r>
              <a:rPr lang="en-US" sz="1600" dirty="0" smtClean="0"/>
              <a:t>B1 </a:t>
            </a:r>
            <a:r>
              <a:rPr lang="en-US" sz="1600" dirty="0" smtClean="0"/>
              <a:t>losses improved finally by ~50% and checked with 2 x 144b being </a:t>
            </a:r>
            <a:r>
              <a:rPr lang="en-US" sz="1600" dirty="0" smtClean="0"/>
              <a:t>OK</a:t>
            </a:r>
          </a:p>
          <a:p>
            <a:pPr lvl="1"/>
            <a:r>
              <a:rPr lang="en-US" sz="1600" b="1" u="sng" dirty="0" smtClean="0">
                <a:solidFill>
                  <a:srgbClr val="FF0000"/>
                </a:solidFill>
              </a:rPr>
              <a:t>sticking </a:t>
            </a:r>
            <a:r>
              <a:rPr lang="en-US" sz="1600" b="1" u="sng" dirty="0" smtClean="0">
                <a:solidFill>
                  <a:srgbClr val="FF0000"/>
                </a:solidFill>
              </a:rPr>
              <a:t>to one dedicated filling super cycle with always the same cycle composition could avoid these </a:t>
            </a:r>
            <a:r>
              <a:rPr lang="en-US" sz="1600" b="1" u="sng" dirty="0" smtClean="0">
                <a:solidFill>
                  <a:srgbClr val="FF0000"/>
                </a:solidFill>
              </a:rPr>
              <a:t>problems</a:t>
            </a:r>
          </a:p>
          <a:p>
            <a:pPr lvl="1"/>
            <a:r>
              <a:rPr lang="en-US" sz="1600" dirty="0" smtClean="0"/>
              <a:t>for </a:t>
            </a:r>
            <a:r>
              <a:rPr lang="en-US" sz="1600" dirty="0" smtClean="0"/>
              <a:t>both transfer lines we see big shot to shot variations of the trajectory, B1 more sensitive --&gt; MSE stability to be followed </a:t>
            </a:r>
            <a:r>
              <a:rPr lang="en-US" sz="1600" dirty="0" smtClean="0"/>
              <a:t>up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SUMMARY OF INJECTION </a:t>
            </a:r>
            <a:r>
              <a:rPr lang="en-US" sz="2000" dirty="0" smtClean="0"/>
              <a:t>STUDIES - </a:t>
            </a:r>
            <a:r>
              <a:rPr lang="en-US" sz="2000" dirty="0" err="1" smtClean="0"/>
              <a:t>Chiara</a:t>
            </a:r>
            <a:r>
              <a:rPr lang="en-US" sz="2000" dirty="0" smtClean="0"/>
              <a:t>, Wolfgang, …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00" y="692620"/>
            <a:ext cx="8713210" cy="5904820"/>
          </a:xfrm>
        </p:spPr>
        <p:txBody>
          <a:bodyPr/>
          <a:lstStyle/>
          <a:p>
            <a:r>
              <a:rPr lang="en-US" sz="1600" dirty="0" smtClean="0"/>
              <a:t>Checking </a:t>
            </a:r>
            <a:r>
              <a:rPr lang="en-US" sz="1600" dirty="0" smtClean="0"/>
              <a:t>trajectory drift in TI2 </a:t>
            </a:r>
            <a:endParaRPr lang="en-US" sz="1600" dirty="0" smtClean="0"/>
          </a:p>
          <a:p>
            <a:pPr lvl="1"/>
            <a:r>
              <a:rPr lang="en-US" sz="1600" dirty="0" smtClean="0"/>
              <a:t>Checks </a:t>
            </a:r>
            <a:r>
              <a:rPr lang="en-US" sz="1600" dirty="0" smtClean="0"/>
              <a:t>only for </a:t>
            </a:r>
            <a:r>
              <a:rPr lang="en-US" sz="1600" dirty="0" smtClean="0"/>
              <a:t>B1. TI </a:t>
            </a:r>
            <a:r>
              <a:rPr lang="en-US" sz="1600" dirty="0" smtClean="0"/>
              <a:t>2 trajectory </a:t>
            </a:r>
            <a:r>
              <a:rPr lang="en-US" sz="1600" dirty="0" smtClean="0"/>
              <a:t>corrected. Settings </a:t>
            </a:r>
            <a:r>
              <a:rPr lang="en-US" sz="1600" dirty="0" smtClean="0"/>
              <a:t>copied to pilot </a:t>
            </a:r>
            <a:r>
              <a:rPr lang="en-US" sz="1600" dirty="0" smtClean="0"/>
              <a:t>cycle. Masks</a:t>
            </a:r>
            <a:r>
              <a:rPr lang="en-US" sz="1600" dirty="0" smtClean="0"/>
              <a:t>: </a:t>
            </a:r>
            <a:r>
              <a:rPr lang="en-US" sz="1600" dirty="0" err="1" smtClean="0"/>
              <a:t>maskable</a:t>
            </a:r>
            <a:r>
              <a:rPr lang="en-US" sz="1600" dirty="0" smtClean="0"/>
              <a:t> ring BLMs, BPM.P6, TI 2 BLMs, opened TCDI </a:t>
            </a:r>
            <a:r>
              <a:rPr lang="en-US" sz="1600" dirty="0" smtClean="0"/>
              <a:t>thresholds.</a:t>
            </a:r>
          </a:p>
          <a:p>
            <a:pPr lvl="1"/>
            <a:r>
              <a:rPr lang="en-US" sz="1600" dirty="0" smtClean="0"/>
              <a:t>Check </a:t>
            </a:r>
            <a:r>
              <a:rPr lang="en-US" sz="1600" dirty="0" smtClean="0"/>
              <a:t>TCDI center for 3 collimators in I&amp;D mode with pilot, moving full </a:t>
            </a:r>
            <a:r>
              <a:rPr lang="en-US" sz="1600" dirty="0" smtClean="0"/>
              <a:t>gap. Removed masks. Check </a:t>
            </a:r>
            <a:r>
              <a:rPr lang="en-US" sz="1600" dirty="0" smtClean="0"/>
              <a:t>TCDI center for 2 collimators with 12 b, moving only one jaw at a </a:t>
            </a:r>
            <a:r>
              <a:rPr lang="en-US" sz="1600" dirty="0" smtClean="0"/>
              <a:t>time.</a:t>
            </a:r>
          </a:p>
          <a:p>
            <a:pPr lvl="1"/>
            <a:r>
              <a:rPr lang="en-US" sz="1600" dirty="0" smtClean="0"/>
              <a:t>RESULTS: Values </a:t>
            </a:r>
            <a:r>
              <a:rPr lang="en-US" sz="1600" dirty="0" smtClean="0"/>
              <a:t>in [um] show </a:t>
            </a:r>
            <a:r>
              <a:rPr lang="en-US" sz="1600" dirty="0" smtClean="0"/>
              <a:t>measured </a:t>
            </a:r>
            <a:r>
              <a:rPr lang="en-US" sz="1600" dirty="0" smtClean="0"/>
              <a:t>beam centre </a:t>
            </a:r>
            <a:r>
              <a:rPr lang="en-US" sz="1600" dirty="0" err="1" smtClean="0"/>
              <a:t>wrt</a:t>
            </a:r>
            <a:r>
              <a:rPr lang="en-US" sz="1600" dirty="0" smtClean="0"/>
              <a:t> to the actual </a:t>
            </a:r>
            <a:r>
              <a:rPr lang="en-US" sz="1600" dirty="0" smtClean="0"/>
              <a:t>coll. centre: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                        </a:t>
            </a:r>
            <a:r>
              <a:rPr lang="en-US" sz="1600" dirty="0" smtClean="0"/>
              <a:t>	beam </a:t>
            </a:r>
            <a:r>
              <a:rPr lang="en-US" sz="1600" dirty="0" err="1" smtClean="0"/>
              <a:t>ctr</a:t>
            </a:r>
            <a:r>
              <a:rPr lang="en-US" sz="1600" dirty="0" smtClean="0"/>
              <a:t> shift                   beam </a:t>
            </a:r>
            <a:r>
              <a:rPr lang="en-US" sz="1600" dirty="0" err="1" smtClean="0"/>
              <a:t>ctr</a:t>
            </a:r>
            <a:r>
              <a:rPr lang="en-US" sz="1600" dirty="0" smtClean="0"/>
              <a:t> shift</a:t>
            </a:r>
            <a:br>
              <a:rPr lang="en-US" sz="1600" dirty="0" smtClean="0"/>
            </a:br>
            <a:r>
              <a:rPr lang="en-US" sz="1200" dirty="0" smtClean="0"/>
              <a:t>                        </a:t>
            </a:r>
            <a:r>
              <a:rPr lang="en-US" sz="1200" dirty="0" smtClean="0"/>
              <a:t>		    pilot</a:t>
            </a:r>
            <a:r>
              <a:rPr lang="en-US" sz="1200" dirty="0" smtClean="0"/>
              <a:t>                           </a:t>
            </a:r>
            <a:r>
              <a:rPr lang="en-US" sz="1200" dirty="0" smtClean="0"/>
              <a:t>		12b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TCDIH.29050             -240 (-0.3 sig)                 ---</a:t>
            </a:r>
            <a:br>
              <a:rPr lang="en-US" sz="1600" dirty="0" smtClean="0"/>
            </a:br>
            <a:r>
              <a:rPr lang="en-US" sz="1600" dirty="0" smtClean="0"/>
              <a:t>TCDIH.29205             + 20 (0.03 sig)                 + 20 (0.03 sig)</a:t>
            </a:r>
            <a:br>
              <a:rPr lang="en-US" sz="1600" dirty="0" smtClean="0"/>
            </a:br>
            <a:r>
              <a:rPr lang="en-US" sz="1600" dirty="0" smtClean="0"/>
              <a:t>TCDIV.29509             -400 (-0.3 sig)                 -200 (-0.15 sig) </a:t>
            </a:r>
            <a:endParaRPr lang="en-US" sz="1600" dirty="0" smtClean="0"/>
          </a:p>
          <a:p>
            <a:pPr lvl="1"/>
            <a:r>
              <a:rPr lang="en-US" sz="1600" dirty="0" smtClean="0"/>
              <a:t>measured </a:t>
            </a:r>
            <a:r>
              <a:rPr lang="en-US" sz="1600" dirty="0" smtClean="0"/>
              <a:t>beam centre for 12 b is consistent with BPM readings from </a:t>
            </a:r>
            <a:r>
              <a:rPr lang="en-US" sz="1600" dirty="0" smtClean="0"/>
              <a:t>trajectory</a:t>
            </a:r>
          </a:p>
          <a:p>
            <a:pPr lvl="1"/>
            <a:r>
              <a:rPr lang="en-US" sz="1600" b="1" u="sng" dirty="0" smtClean="0">
                <a:solidFill>
                  <a:srgbClr val="FF0000"/>
                </a:solidFill>
              </a:rPr>
              <a:t>maximum </a:t>
            </a:r>
            <a:r>
              <a:rPr lang="en-US" sz="1600" b="1" u="sng" dirty="0" smtClean="0">
                <a:solidFill>
                  <a:srgbClr val="FF0000"/>
                </a:solidFill>
              </a:rPr>
              <a:t>shift of 0.3 sigma </a:t>
            </a:r>
            <a:r>
              <a:rPr lang="en-US" sz="1600" b="1" u="sng" dirty="0" smtClean="0">
                <a:solidFill>
                  <a:srgbClr val="FF0000"/>
                </a:solidFill>
              </a:rPr>
              <a:t>measured</a:t>
            </a:r>
          </a:p>
          <a:p>
            <a:pPr lvl="1"/>
            <a:r>
              <a:rPr lang="en-US" sz="1600" dirty="0" smtClean="0"/>
              <a:t>trajectory </a:t>
            </a:r>
            <a:r>
              <a:rPr lang="en-US" sz="1600" dirty="0" smtClean="0"/>
              <a:t>correction before the measurement did not deteriorate injection </a:t>
            </a:r>
            <a:r>
              <a:rPr lang="en-US" sz="1600" dirty="0" smtClean="0"/>
              <a:t>oscillations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shot to shot trajectory variation in TI 2 horizontal is in average ~330 um (max 1mm), so </a:t>
            </a:r>
            <a:r>
              <a:rPr lang="en-US" sz="1600" dirty="0" smtClean="0"/>
              <a:t>centre </a:t>
            </a:r>
            <a:r>
              <a:rPr lang="en-US" sz="1600" dirty="0" smtClean="0"/>
              <a:t>shifts of </a:t>
            </a:r>
            <a:r>
              <a:rPr lang="en-US" sz="1600" dirty="0" err="1" smtClean="0"/>
              <a:t>todayare</a:t>
            </a:r>
            <a:r>
              <a:rPr lang="en-US" sz="1600" dirty="0" smtClean="0"/>
              <a:t> </a:t>
            </a:r>
            <a:r>
              <a:rPr lang="en-US" sz="1600" dirty="0" smtClean="0"/>
              <a:t>of the same order as shot to shot </a:t>
            </a:r>
            <a:r>
              <a:rPr lang="en-US" sz="1600" dirty="0" smtClean="0"/>
              <a:t>variations</a:t>
            </a:r>
          </a:p>
          <a:p>
            <a:pPr lvl="1"/>
            <a:r>
              <a:rPr lang="en-US" sz="1600" b="1" u="sng" dirty="0" smtClean="0">
                <a:solidFill>
                  <a:srgbClr val="FF0000"/>
                </a:solidFill>
              </a:rPr>
              <a:t>a </a:t>
            </a:r>
            <a:r>
              <a:rPr lang="en-US" sz="1600" b="1" u="sng" dirty="0" smtClean="0">
                <a:solidFill>
                  <a:srgbClr val="FF0000"/>
                </a:solidFill>
              </a:rPr>
              <a:t>full re-setup of the TL with new trajectory and collimator centering will probably not improve the situation significantly on the long </a:t>
            </a:r>
            <a:r>
              <a:rPr lang="en-US" sz="1600" b="1" u="sng" dirty="0" smtClean="0">
                <a:solidFill>
                  <a:srgbClr val="FF0000"/>
                </a:solidFill>
              </a:rPr>
              <a:t>term</a:t>
            </a:r>
          </a:p>
          <a:p>
            <a:pPr lvl="1"/>
            <a:r>
              <a:rPr lang="en-US" sz="1600" dirty="0" smtClean="0"/>
              <a:t>TCDI </a:t>
            </a:r>
            <a:r>
              <a:rPr lang="en-US" sz="1600" dirty="0" smtClean="0"/>
              <a:t>setup with pilot cycle is appropriate, critical TCDIs potentially </a:t>
            </a:r>
            <a:r>
              <a:rPr lang="en-US" sz="1600" dirty="0" err="1" smtClean="0"/>
              <a:t>tbc</a:t>
            </a:r>
            <a:r>
              <a:rPr lang="en-US" sz="1600" dirty="0" smtClean="0"/>
              <a:t> with 12b</a:t>
            </a:r>
          </a:p>
          <a:p>
            <a:pPr lvl="1"/>
            <a:r>
              <a:rPr lang="en-US" sz="1600" dirty="0" smtClean="0"/>
              <a:t>since </a:t>
            </a:r>
            <a:r>
              <a:rPr lang="en-US" sz="1600" dirty="0" smtClean="0"/>
              <a:t>no significant trajectory drift at the critical TCDIs has been measured, </a:t>
            </a:r>
            <a:r>
              <a:rPr lang="en-US" sz="1600" b="1" u="sng" dirty="0" smtClean="0">
                <a:solidFill>
                  <a:srgbClr val="FF0000"/>
                </a:solidFill>
              </a:rPr>
              <a:t>opening the TCDIs from 4.5 to 5 sig </a:t>
            </a:r>
            <a:r>
              <a:rPr lang="en-US" sz="1600" b="1" u="sng" dirty="0" smtClean="0">
                <a:solidFill>
                  <a:srgbClr val="FF0000"/>
                </a:solidFill>
              </a:rPr>
              <a:t>remains </a:t>
            </a:r>
            <a:r>
              <a:rPr lang="en-US" sz="1600" b="1" u="sng" dirty="0" smtClean="0">
                <a:solidFill>
                  <a:srgbClr val="FF0000"/>
                </a:solidFill>
              </a:rPr>
              <a:t>valid </a:t>
            </a:r>
            <a:r>
              <a:rPr lang="en-US" sz="1600" dirty="0" smtClean="0"/>
              <a:t>(last validation done beginning of March)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SUMMARY OF INJECTION </a:t>
            </a:r>
            <a:r>
              <a:rPr lang="en-US" sz="2000" dirty="0" smtClean="0"/>
              <a:t>STUDIES - </a:t>
            </a:r>
            <a:r>
              <a:rPr lang="en-US" sz="2000" dirty="0" err="1" smtClean="0"/>
              <a:t>Chiara</a:t>
            </a:r>
            <a:r>
              <a:rPr lang="en-US" sz="2000" dirty="0" smtClean="0"/>
              <a:t>, Wolfgang, …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Centering Transfer Line Collimator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25602" name="Picture 2" descr="http://elogbook/eLogbook/attach_reader?attach_id=11966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834" y="692620"/>
            <a:ext cx="7957716" cy="57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03:28 – Beam dump due to temperature interlock on collimator TCP.B6.B1. Collected 75 pb-1 in 8h50.</a:t>
            </a:r>
          </a:p>
          <a:p>
            <a:pPr lvl="0"/>
            <a:r>
              <a:rPr lang="en-US" dirty="0" smtClean="0"/>
              <a:t>04:55 – Injection </a:t>
            </a:r>
          </a:p>
          <a:p>
            <a:pPr lvl="0"/>
            <a:r>
              <a:rPr lang="en-US" dirty="0" smtClean="0"/>
              <a:t>06:31 – Ramp </a:t>
            </a:r>
          </a:p>
          <a:p>
            <a:pPr lvl="0"/>
            <a:r>
              <a:rPr lang="en-US" dirty="0" smtClean="0"/>
              <a:t>06:57 – Beam dump at flat top. Lost </a:t>
            </a:r>
            <a:r>
              <a:rPr lang="en-US" dirty="0" err="1" smtClean="0"/>
              <a:t>cryo</a:t>
            </a:r>
            <a:r>
              <a:rPr lang="en-US" dirty="0" smtClean="0"/>
              <a:t> in point 4 (PLC fault and FIP problem). Stopped cold compressor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Recovery estimated earliest at 21:00…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September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jaw temperature (TCP)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morning report</a:t>
            </a:r>
            <a:endParaRPr lang="en-US" dirty="0"/>
          </a:p>
        </p:txBody>
      </p:sp>
      <p:pic>
        <p:nvPicPr>
          <p:cNvPr id="4100" name="Picture 4" descr="http://elogbook/eLogbook/attach_reader?attach_id=1196717"/>
          <p:cNvPicPr>
            <a:picLocks noChangeAspect="1" noChangeArrowheads="1"/>
          </p:cNvPicPr>
          <p:nvPr/>
        </p:nvPicPr>
        <p:blipFill>
          <a:blip r:embed="rId2" cstate="print"/>
          <a:srcRect l="4355" t="17863" r="24546" b="8455"/>
          <a:stretch>
            <a:fillRect/>
          </a:stretch>
        </p:blipFill>
        <p:spPr bwMode="auto">
          <a:xfrm>
            <a:off x="467430" y="692620"/>
            <a:ext cx="8137130" cy="5909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410" y="836640"/>
            <a:ext cx="8550244" cy="5111750"/>
          </a:xfrm>
        </p:spPr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 recovery: until ~21:00 earliest</a:t>
            </a:r>
          </a:p>
          <a:p>
            <a:r>
              <a:rPr lang="en-US" dirty="0" smtClean="0"/>
              <a:t>Accesses in shadow of </a:t>
            </a:r>
            <a:r>
              <a:rPr lang="en-US" dirty="0" err="1" smtClean="0"/>
              <a:t>cryo</a:t>
            </a:r>
            <a:r>
              <a:rPr lang="en-US" dirty="0" smtClean="0"/>
              <a:t> recovery:</a:t>
            </a:r>
            <a:endParaRPr lang="en-US" dirty="0"/>
          </a:p>
          <a:p>
            <a:pPr lvl="1"/>
            <a:r>
              <a:rPr lang="en-US" u="sng" dirty="0" smtClean="0"/>
              <a:t>Access for CMS water pump (CMS to switch magnet off)</a:t>
            </a:r>
          </a:p>
          <a:p>
            <a:pPr lvl="1"/>
            <a:r>
              <a:rPr lang="en-US" u="sng" dirty="0" smtClean="0"/>
              <a:t>Access CMS tunnel forward detector: ~2h</a:t>
            </a:r>
            <a:endParaRPr lang="en-US" u="sng" dirty="0" smtClean="0"/>
          </a:p>
          <a:p>
            <a:pPr lvl="1"/>
            <a:r>
              <a:rPr lang="en-US" u="sng" dirty="0" smtClean="0"/>
              <a:t>RF intervention to remove limitation for bunch </a:t>
            </a:r>
            <a:r>
              <a:rPr lang="en-US" u="sng" dirty="0" smtClean="0"/>
              <a:t>intensity (UX45): ~1h</a:t>
            </a:r>
          </a:p>
          <a:p>
            <a:pPr lvl="1"/>
            <a:r>
              <a:rPr lang="en-US" u="sng" dirty="0" smtClean="0"/>
              <a:t>e</a:t>
            </a:r>
            <a:r>
              <a:rPr lang="en-US" u="sng" dirty="0" smtClean="0"/>
              <a:t>-cloud solenoid IR2: ~6h</a:t>
            </a:r>
          </a:p>
          <a:p>
            <a:pPr lvl="1"/>
            <a:r>
              <a:rPr lang="en-US" u="sng" dirty="0" smtClean="0"/>
              <a:t>QPS in 78: ~0h30</a:t>
            </a:r>
          </a:p>
          <a:p>
            <a:pPr lvl="1"/>
            <a:r>
              <a:rPr lang="en-US" u="sng" dirty="0" smtClean="0"/>
              <a:t>MKIC LSS8 vacuum intervention</a:t>
            </a:r>
          </a:p>
          <a:p>
            <a:pPr lvl="1"/>
            <a:r>
              <a:rPr lang="en-US" dirty="0" smtClean="0"/>
              <a:t>BLM crate reset IR2: ~1.5h</a:t>
            </a:r>
          </a:p>
          <a:p>
            <a:pPr lvl="1"/>
            <a:r>
              <a:rPr lang="en-US" dirty="0" smtClean="0"/>
              <a:t>BI intervention UA47: ~3h</a:t>
            </a:r>
          </a:p>
          <a:p>
            <a:pPr lvl="1"/>
            <a:r>
              <a:rPr lang="en-US" dirty="0" smtClean="0"/>
              <a:t>Repair power converter RSS.A34.B1</a:t>
            </a:r>
            <a:endParaRPr lang="en-US" dirty="0" smtClean="0"/>
          </a:p>
          <a:p>
            <a:r>
              <a:rPr lang="en-US" dirty="0" smtClean="0"/>
              <a:t>Delivering </a:t>
            </a:r>
            <a:r>
              <a:rPr lang="en-US" dirty="0" smtClean="0"/>
              <a:t>integrated luminosity…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15-09-2011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47731</TotalTime>
  <Words>636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Friday September 16th  </vt:lpstr>
      <vt:lpstr>SUMMARY OF INJECTION STUDIES - Chiara, Wolfgang, …</vt:lpstr>
      <vt:lpstr>SUMMARY OF INJECTION STUDIES - Chiara, Wolfgang, …</vt:lpstr>
      <vt:lpstr>Centering Transfer Line Collimator</vt:lpstr>
      <vt:lpstr>Saturday September 17th </vt:lpstr>
      <vt:lpstr>Collimator jaw temperature (TCP)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1905</cp:revision>
  <dcterms:created xsi:type="dcterms:W3CDTF">2010-10-13T07:44:28Z</dcterms:created>
  <dcterms:modified xsi:type="dcterms:W3CDTF">2011-09-17T06:57:51Z</dcterms:modified>
</cp:coreProperties>
</file>