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898" r:id="rId2"/>
    <p:sldId id="909" r:id="rId3"/>
    <p:sldId id="910" r:id="rId4"/>
    <p:sldId id="916" r:id="rId5"/>
    <p:sldId id="913" r:id="rId6"/>
    <p:sldId id="914" r:id="rId7"/>
    <p:sldId id="917" r:id="rId8"/>
    <p:sldId id="915" r:id="rId9"/>
    <p:sldId id="911" r:id="rId10"/>
    <p:sldId id="912" r:id="rId11"/>
    <p:sldId id="926" r:id="rId12"/>
    <p:sldId id="927" r:id="rId13"/>
    <p:sldId id="928" r:id="rId14"/>
    <p:sldId id="929" r:id="rId15"/>
    <p:sldId id="924" r:id="rId16"/>
    <p:sldId id="925" r:id="rId17"/>
    <p:sldId id="908" r:id="rId18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 varScale="1">
        <p:scale>
          <a:sx n="121" d="100"/>
          <a:sy n="121" d="100"/>
        </p:scale>
        <p:origin x="-104" y="-256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380" y="620610"/>
            <a:ext cx="8892600" cy="6048840"/>
          </a:xfrm>
        </p:spPr>
        <p:txBody>
          <a:bodyPr/>
          <a:lstStyle/>
          <a:p>
            <a:r>
              <a:rPr lang="en-US" dirty="0" smtClean="0"/>
              <a:t>02h39: Stable beams. Fill #2105.</a:t>
            </a:r>
          </a:p>
          <a:p>
            <a:pPr lvl="1"/>
            <a:r>
              <a:rPr lang="en-US" dirty="0" smtClean="0"/>
              <a:t>Problem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/>
              <a:t>temperature sensors in L5. To be followed up at the next access opportunity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08h11: Centered </a:t>
            </a:r>
            <a:r>
              <a:rPr lang="en-US" dirty="0"/>
              <a:t>orbit. Trimmed by 7 Hz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08h14: Optimizing.</a:t>
            </a:r>
          </a:p>
          <a:p>
            <a:pPr lvl="1"/>
            <a:r>
              <a:rPr lang="en-US" dirty="0"/>
              <a:t>09h13: </a:t>
            </a:r>
            <a:r>
              <a:rPr lang="en-US" dirty="0" err="1" smtClean="0"/>
              <a:t>FIP_Com_Lost</a:t>
            </a:r>
            <a:r>
              <a:rPr lang="en-US" dirty="0" smtClean="0"/>
              <a:t> </a:t>
            </a:r>
            <a:r>
              <a:rPr lang="en-US" dirty="0"/>
              <a:t>with QPS controller on MB.</a:t>
            </a:r>
            <a:r>
              <a:rPr lang="en-US" dirty="0" smtClean="0"/>
              <a:t>8R1.</a:t>
            </a:r>
          </a:p>
          <a:p>
            <a:pPr lvl="1"/>
            <a:r>
              <a:rPr lang="en-US" dirty="0"/>
              <a:t>09h56: RSS.A45B1 tripped. Beam still </a:t>
            </a:r>
            <a:r>
              <a:rPr lang="en-US" dirty="0" smtClean="0"/>
              <a:t>in.</a:t>
            </a:r>
            <a:r>
              <a:rPr lang="en-US" dirty="0"/>
              <a:t> </a:t>
            </a:r>
            <a:r>
              <a:rPr lang="en-US" dirty="0" smtClean="0"/>
              <a:t>Power </a:t>
            </a:r>
            <a:r>
              <a:rPr lang="en-US" dirty="0"/>
              <a:t>converter problem - could be due to radiation. An access would be required to repair it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13h54: Life time drop for beam 1. </a:t>
            </a:r>
            <a:r>
              <a:rPr lang="en-US" dirty="0" smtClean="0"/>
              <a:t>No </a:t>
            </a:r>
            <a:r>
              <a:rPr lang="en-US" dirty="0"/>
              <a:t>additional losses detected, no luminosity drop either. </a:t>
            </a:r>
            <a:r>
              <a:rPr lang="en-US" dirty="0" smtClean="0">
                <a:sym typeface="Wingdings"/>
              </a:rPr>
              <a:t></a:t>
            </a:r>
            <a:endParaRPr lang="en-US" dirty="0"/>
          </a:p>
          <a:p>
            <a:pPr lvl="1"/>
            <a:r>
              <a:rPr lang="en-US" dirty="0" smtClean="0"/>
              <a:t>15h33: </a:t>
            </a:r>
            <a:r>
              <a:rPr lang="en-US" dirty="0"/>
              <a:t>re-</a:t>
            </a:r>
            <a:r>
              <a:rPr lang="en-US" dirty="0" err="1"/>
              <a:t>optimising</a:t>
            </a:r>
            <a:r>
              <a:rPr lang="en-US" dirty="0"/>
              <a:t> IP5 (was requested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15h55: </a:t>
            </a:r>
            <a:r>
              <a:rPr lang="en-US" dirty="0"/>
              <a:t>ALICE </a:t>
            </a:r>
            <a:r>
              <a:rPr lang="en-US" dirty="0" smtClean="0"/>
              <a:t>background </a:t>
            </a:r>
            <a:r>
              <a:rPr lang="en-US" dirty="0"/>
              <a:t>has dropped and </a:t>
            </a:r>
            <a:r>
              <a:rPr lang="en-US" dirty="0" smtClean="0"/>
              <a:t>they </a:t>
            </a:r>
            <a:r>
              <a:rPr lang="en-US" dirty="0"/>
              <a:t>increased </a:t>
            </a:r>
            <a:r>
              <a:rPr lang="en-US" dirty="0" smtClean="0"/>
              <a:t>their luminosity </a:t>
            </a:r>
            <a:r>
              <a:rPr lang="en-US" dirty="0"/>
              <a:t>from 0.5Hz/</a:t>
            </a:r>
            <a:r>
              <a:rPr lang="en-US" dirty="0" err="1"/>
              <a:t>ub</a:t>
            </a:r>
            <a:r>
              <a:rPr lang="en-US" dirty="0"/>
              <a:t> to 0.8Hz/</a:t>
            </a:r>
            <a:r>
              <a:rPr lang="en-US" dirty="0" err="1" smtClean="0"/>
              <a:t>ub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leveling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17h25: </a:t>
            </a:r>
            <a:r>
              <a:rPr lang="en-US" dirty="0"/>
              <a:t>correcting the </a:t>
            </a:r>
            <a:r>
              <a:rPr lang="en-US" dirty="0" smtClean="0"/>
              <a:t>orbit</a:t>
            </a:r>
          </a:p>
          <a:p>
            <a:pPr lvl="1"/>
            <a:r>
              <a:rPr lang="en-US" dirty="0" smtClean="0"/>
              <a:t>17h57: </a:t>
            </a:r>
            <a:r>
              <a:rPr lang="en-US" dirty="0"/>
              <a:t>FSU dead announced by Big </a:t>
            </a:r>
            <a:r>
              <a:rPr lang="en-US" dirty="0" smtClean="0"/>
              <a:t>Sister! Reconnected again .</a:t>
            </a:r>
            <a:r>
              <a:rPr lang="en-US" dirty="0"/>
              <a:t>..</a:t>
            </a:r>
            <a:r>
              <a:rPr lang="en-US" dirty="0" err="1" smtClean="0"/>
              <a:t>uffff</a:t>
            </a:r>
            <a:endParaRPr lang="en-US" dirty="0" smtClean="0"/>
          </a:p>
          <a:p>
            <a:r>
              <a:rPr lang="en-US" dirty="0" smtClean="0"/>
              <a:t>19h13: Beam dump by EIC.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September 14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21" r="-22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l</a:t>
            </a:r>
            <a:r>
              <a:rPr lang="de-DE" dirty="0" err="1" smtClean="0"/>
              <a:t>uminosity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9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7845" r="-78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a </a:t>
            </a:r>
            <a:r>
              <a:rPr lang="de-DE" dirty="0" err="1" smtClean="0"/>
              <a:t>productive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seen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ATLAS...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732300" y="242086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590" r="-459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Week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seen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CMS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9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TLAS Data Summary_131603217254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49428" r="29329"/>
          <a:stretch/>
        </p:blipFill>
        <p:spPr>
          <a:xfrm>
            <a:off x="107380" y="764630"/>
            <a:ext cx="8719421" cy="51127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2011 </a:t>
            </a:r>
            <a:r>
              <a:rPr lang="de-DE" dirty="0" err="1" smtClean="0"/>
              <a:t>records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8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7845" r="-7845"/>
          <a:stretch>
            <a:fillRect/>
          </a:stretch>
        </p:blipFill>
        <p:spPr>
          <a:xfrm>
            <a:off x="1475570" y="1700760"/>
            <a:ext cx="8229600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80"/>
            <a:ext cx="3374901" cy="2425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740440" y="213282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13210" cy="5904820"/>
          </a:xfrm>
        </p:spPr>
        <p:txBody>
          <a:bodyPr/>
          <a:lstStyle/>
          <a:p>
            <a:r>
              <a:rPr lang="de-DE" dirty="0" smtClean="0"/>
              <a:t>19h13: </a:t>
            </a:r>
            <a:r>
              <a:rPr lang="de-DE" dirty="0" err="1" smtClean="0"/>
              <a:t>Ramp</a:t>
            </a:r>
            <a:r>
              <a:rPr lang="de-DE" dirty="0" smtClean="0"/>
              <a:t> down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...</a:t>
            </a:r>
          </a:p>
          <a:p>
            <a:pPr lvl="1"/>
            <a:r>
              <a:rPr lang="de-DE" dirty="0" smtClean="0"/>
              <a:t>19h47</a:t>
            </a:r>
            <a:r>
              <a:rPr lang="de-DE" dirty="0"/>
              <a:t>: RQT12.R1B1 </a:t>
            </a:r>
            <a:r>
              <a:rPr lang="de-DE" dirty="0" err="1"/>
              <a:t>tripped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 smtClean="0"/>
              <a:t>rampdown</a:t>
            </a:r>
            <a:r>
              <a:rPr lang="de-DE" dirty="0" smtClean="0"/>
              <a:t>.</a:t>
            </a:r>
          </a:p>
          <a:p>
            <a:pPr lvl="1"/>
            <a:r>
              <a:rPr lang="de-DE" dirty="0"/>
              <a:t>20h02: </a:t>
            </a:r>
            <a:r>
              <a:rPr lang="de-DE" dirty="0" err="1"/>
              <a:t>cryo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resetting</a:t>
            </a:r>
            <a:r>
              <a:rPr lang="de-DE" dirty="0"/>
              <a:t> </a:t>
            </a:r>
            <a:r>
              <a:rPr lang="de-DE" dirty="0" smtClean="0"/>
              <a:t>T </a:t>
            </a:r>
            <a:r>
              <a:rPr lang="de-DE" dirty="0" err="1" smtClean="0"/>
              <a:t>sensors</a:t>
            </a:r>
            <a:r>
              <a:rPr lang="de-DE" dirty="0" smtClean="0"/>
              <a:t> </a:t>
            </a:r>
            <a:r>
              <a:rPr lang="de-DE" dirty="0"/>
              <a:t>in 45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67</a:t>
            </a:r>
          </a:p>
          <a:p>
            <a:pPr lvl="1"/>
            <a:r>
              <a:rPr lang="de-DE" dirty="0"/>
              <a:t>20h16: Access </a:t>
            </a:r>
            <a:r>
              <a:rPr lang="de-DE" dirty="0" err="1"/>
              <a:t>for</a:t>
            </a:r>
            <a:r>
              <a:rPr lang="de-DE" dirty="0"/>
              <a:t> QPS &amp; RP </a:t>
            </a:r>
            <a:r>
              <a:rPr lang="de-DE" dirty="0" err="1"/>
              <a:t>experts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smtClean="0"/>
              <a:t>PM15/UJ16.</a:t>
            </a:r>
          </a:p>
          <a:p>
            <a:pPr lvl="1"/>
            <a:r>
              <a:rPr lang="de-DE" dirty="0"/>
              <a:t>20h17: Access </a:t>
            </a:r>
            <a:r>
              <a:rPr lang="de-DE" dirty="0" err="1"/>
              <a:t>delegated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ALICE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 smtClean="0"/>
              <a:t>.</a:t>
            </a:r>
          </a:p>
          <a:p>
            <a:pPr lvl="1"/>
            <a:r>
              <a:rPr lang="de-DE" dirty="0"/>
              <a:t>21h21: </a:t>
            </a:r>
            <a:r>
              <a:rPr lang="de-DE" dirty="0" smtClean="0"/>
              <a:t>Test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cryo</a:t>
            </a:r>
            <a:r>
              <a:rPr lang="de-DE" dirty="0"/>
              <a:t>:</a:t>
            </a:r>
            <a:r>
              <a:rPr lang="de-DE" dirty="0" smtClean="0"/>
              <a:t> </a:t>
            </a:r>
            <a:endParaRPr lang="de-DE" dirty="0" smtClean="0"/>
          </a:p>
          <a:p>
            <a:pPr lvl="2"/>
            <a:r>
              <a:rPr lang="de-DE" dirty="0" smtClean="0"/>
              <a:t>Look </a:t>
            </a:r>
            <a:r>
              <a:rPr lang="de-DE" dirty="0" err="1"/>
              <a:t>like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/>
              <a:t>not </a:t>
            </a:r>
            <a:r>
              <a:rPr lang="de-DE" dirty="0" err="1"/>
              <a:t>to</a:t>
            </a:r>
            <a:r>
              <a:rPr lang="de-DE" dirty="0"/>
              <a:t> block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valve</a:t>
            </a:r>
            <a:r>
              <a:rPr lang="de-DE" dirty="0"/>
              <a:t> </a:t>
            </a:r>
            <a:r>
              <a:rPr lang="de-DE" dirty="0" err="1"/>
              <a:t>regulation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smtClean="0"/>
              <a:t>top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. </a:t>
            </a:r>
          </a:p>
          <a:p>
            <a:pPr lvl="1"/>
            <a:r>
              <a:rPr lang="de-DE" dirty="0" smtClean="0"/>
              <a:t>22h02</a:t>
            </a:r>
            <a:r>
              <a:rPr lang="de-DE" dirty="0"/>
              <a:t>: QPS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RB.A12 </a:t>
            </a:r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OK, </a:t>
            </a:r>
            <a:r>
              <a:rPr lang="de-DE" dirty="0" err="1"/>
              <a:t>however</a:t>
            </a:r>
            <a:r>
              <a:rPr lang="de-DE" dirty="0"/>
              <a:t> </a:t>
            </a:r>
            <a:r>
              <a:rPr lang="de-DE" dirty="0" smtClean="0"/>
              <a:t>QPS </a:t>
            </a:r>
            <a:r>
              <a:rPr lang="de-DE" dirty="0" err="1"/>
              <a:t>experts</a:t>
            </a:r>
            <a:r>
              <a:rPr lang="de-DE" dirty="0"/>
              <a:t> </a:t>
            </a:r>
            <a:r>
              <a:rPr lang="de-DE" dirty="0" smtClean="0"/>
              <a:t>still </a:t>
            </a:r>
            <a:r>
              <a:rPr lang="de-DE" dirty="0" err="1"/>
              <a:t>trying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fix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RQT12/RQTL11</a:t>
            </a:r>
            <a:r>
              <a:rPr lang="de-DE" dirty="0" smtClean="0"/>
              <a:t>.</a:t>
            </a:r>
          </a:p>
          <a:p>
            <a:pPr lvl="1"/>
            <a:r>
              <a:rPr lang="de-DE" dirty="0"/>
              <a:t>22h28: QPS expert will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reprogram a </a:t>
            </a:r>
            <a:r>
              <a:rPr lang="de-DE" dirty="0" err="1"/>
              <a:t>card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RQT12/RQTL11. The </a:t>
            </a:r>
            <a:r>
              <a:rPr lang="de-DE" dirty="0" err="1"/>
              <a:t>estimate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~1h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23h53: QPS </a:t>
            </a:r>
            <a:r>
              <a:rPr lang="de-DE" dirty="0" err="1" smtClean="0"/>
              <a:t>is</a:t>
            </a:r>
            <a:r>
              <a:rPr lang="de-DE" dirty="0" smtClean="0"/>
              <a:t> OK </a:t>
            </a:r>
            <a:r>
              <a:rPr lang="de-DE" dirty="0" err="1" smtClean="0"/>
              <a:t>for</a:t>
            </a:r>
            <a:r>
              <a:rPr lang="de-DE" dirty="0" smtClean="0"/>
              <a:t> RQT12</a:t>
            </a:r>
            <a:r>
              <a:rPr lang="de-DE" dirty="0"/>
              <a:t>.</a:t>
            </a:r>
            <a:r>
              <a:rPr lang="de-DE" dirty="0" smtClean="0"/>
              <a:t>R1B1.</a:t>
            </a:r>
          </a:p>
          <a:p>
            <a:r>
              <a:rPr lang="de-DE" dirty="0" smtClean="0"/>
              <a:t>00h07: </a:t>
            </a:r>
            <a:r>
              <a:rPr lang="de-DE" dirty="0" err="1" smtClean="0"/>
              <a:t>Pre-cycle</a:t>
            </a:r>
            <a:r>
              <a:rPr lang="de-DE" dirty="0" smtClean="0"/>
              <a:t>.</a:t>
            </a:r>
          </a:p>
          <a:p>
            <a:r>
              <a:rPr lang="de-DE" dirty="0" smtClean="0"/>
              <a:t>01h09: </a:t>
            </a:r>
            <a:r>
              <a:rPr lang="de-DE" u="sng" dirty="0" smtClean="0"/>
              <a:t>Controls </a:t>
            </a:r>
            <a:r>
              <a:rPr lang="de-DE" u="sng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affecting</a:t>
            </a:r>
            <a:r>
              <a:rPr lang="de-DE" dirty="0" smtClean="0"/>
              <a:t> PS, SPS, LHC. Network </a:t>
            </a:r>
            <a:r>
              <a:rPr lang="de-DE" dirty="0" err="1" smtClean="0"/>
              <a:t>issue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Wed/Thu </a:t>
            </a:r>
            <a:r>
              <a:rPr lang="en-GB" dirty="0"/>
              <a:t>September </a:t>
            </a: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/15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9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692620"/>
            <a:ext cx="8713210" cy="5904820"/>
          </a:xfrm>
        </p:spPr>
        <p:txBody>
          <a:bodyPr/>
          <a:lstStyle/>
          <a:p>
            <a:r>
              <a:rPr lang="de-DE" dirty="0" smtClean="0"/>
              <a:t>05h21: A</a:t>
            </a:r>
            <a:r>
              <a:rPr lang="de-DE" dirty="0" smtClean="0"/>
              <a:t>ccess </a:t>
            </a:r>
            <a:r>
              <a:rPr lang="de-DE" dirty="0" err="1"/>
              <a:t>starting</a:t>
            </a:r>
            <a:r>
              <a:rPr lang="de-DE" dirty="0"/>
              <a:t> in </a:t>
            </a:r>
            <a:r>
              <a:rPr lang="de-DE" dirty="0" smtClean="0"/>
              <a:t>PM85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breaker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RB.A81.</a:t>
            </a:r>
          </a:p>
          <a:p>
            <a:r>
              <a:rPr lang="de-DE" dirty="0" smtClean="0"/>
              <a:t>06h10: Access </a:t>
            </a:r>
            <a:r>
              <a:rPr lang="de-DE" dirty="0" err="1" smtClean="0"/>
              <a:t>finished</a:t>
            </a:r>
            <a:r>
              <a:rPr lang="de-DE" dirty="0" smtClean="0"/>
              <a:t>.</a:t>
            </a:r>
          </a:p>
          <a:p>
            <a:r>
              <a:rPr lang="de-DE" dirty="0" smtClean="0"/>
              <a:t>Controls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/>
              <a:t>...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Wed/Thu </a:t>
            </a:r>
            <a:r>
              <a:rPr lang="en-GB" dirty="0"/>
              <a:t>September </a:t>
            </a: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/15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2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836640"/>
            <a:ext cx="8229600" cy="5111750"/>
          </a:xfrm>
        </p:spPr>
        <p:txBody>
          <a:bodyPr/>
          <a:lstStyle/>
          <a:p>
            <a:r>
              <a:rPr lang="en-US" dirty="0" smtClean="0"/>
              <a:t>Recover from controls stop…</a:t>
            </a:r>
          </a:p>
          <a:p>
            <a:r>
              <a:rPr lang="en-US" dirty="0" smtClean="0"/>
              <a:t>Delivering </a:t>
            </a:r>
            <a:r>
              <a:rPr lang="en-US" dirty="0" smtClean="0"/>
              <a:t>integrated luminosity…</a:t>
            </a:r>
          </a:p>
          <a:p>
            <a:r>
              <a:rPr lang="en-US" dirty="0"/>
              <a:t>Pending:</a:t>
            </a:r>
          </a:p>
          <a:p>
            <a:pPr lvl="1"/>
            <a:r>
              <a:rPr lang="en-US" dirty="0"/>
              <a:t>Reconfiguration of the electrical </a:t>
            </a:r>
            <a:r>
              <a:rPr lang="en-US" dirty="0" smtClean="0"/>
              <a:t>network </a:t>
            </a:r>
            <a:r>
              <a:rPr lang="en-US" dirty="0" smtClean="0">
                <a:sym typeface="Wingdings"/>
              </a:rPr>
              <a:t> ongoing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Damper set-up for higher intensity (4 hours)</a:t>
            </a:r>
          </a:p>
          <a:p>
            <a:pPr lvl="1"/>
            <a:r>
              <a:rPr lang="en-US" dirty="0"/>
              <a:t>TI2 TCDI alignment checks (2 hours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Setting beta* limits on new TCT functions (before physics)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Ahead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7" t="14163" r="6092" b="50922"/>
          <a:stretch/>
        </p:blipFill>
        <p:spPr>
          <a:xfrm>
            <a:off x="251400" y="836640"/>
            <a:ext cx="8695610" cy="27363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Fill</a:t>
            </a:r>
            <a:r>
              <a:rPr lang="de-DE" dirty="0" smtClean="0"/>
              <a:t> #2105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5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after 11 </a:t>
            </a:r>
            <a:r>
              <a:rPr lang="de-DE" dirty="0" err="1"/>
              <a:t>h</a:t>
            </a:r>
            <a:r>
              <a:rPr lang="de-DE" dirty="0" err="1" smtClean="0"/>
              <a:t>ours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295" b="18424"/>
          <a:stretch/>
        </p:blipFill>
        <p:spPr>
          <a:xfrm>
            <a:off x="899490" y="692620"/>
            <a:ext cx="5400750" cy="2853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50" y="1844780"/>
            <a:ext cx="262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0h05 in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6300929" y="4725180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10h58 in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1682" b="8322"/>
          <a:stretch/>
        </p:blipFill>
        <p:spPr>
          <a:xfrm>
            <a:off x="899490" y="3646652"/>
            <a:ext cx="5400750" cy="26627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2411700" y="105267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411700" y="386106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32050" y="76463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32050" y="371704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168" y="458116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up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4139940" y="4221110"/>
            <a:ext cx="79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down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91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Ph.Baudrenghien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We could not investigate the RF with circulating beam (phase noise analyzer needed 30 min to warm-up and it was urgent to dump...). Without beam the RF noise was checked at 3.5 </a:t>
            </a:r>
            <a:r>
              <a:rPr lang="en-US" dirty="0" err="1"/>
              <a:t>TeV</a:t>
            </a:r>
            <a:r>
              <a:rPr lang="en-US" dirty="0"/>
              <a:t> conditions and then at 450 </a:t>
            </a:r>
            <a:r>
              <a:rPr lang="en-US" dirty="0" err="1"/>
              <a:t>GeV</a:t>
            </a:r>
            <a:r>
              <a:rPr lang="en-US" dirty="0"/>
              <a:t>. It was normal.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loss of B1 around 14:00 in the last fill shows the clear signature of </a:t>
            </a:r>
            <a:r>
              <a:rPr lang="en-US" dirty="0" err="1"/>
              <a:t>debunching</a:t>
            </a:r>
            <a:r>
              <a:rPr lang="en-US" dirty="0"/>
              <a:t>: we had ~ </a:t>
            </a:r>
            <a:r>
              <a:rPr lang="en-US" b="1" dirty="0">
                <a:solidFill>
                  <a:srgbClr val="FF0000"/>
                </a:solidFill>
              </a:rPr>
              <a:t>5E11 drop in </a:t>
            </a:r>
            <a:r>
              <a:rPr lang="en-US" b="1" dirty="0" err="1">
                <a:solidFill>
                  <a:srgbClr val="FF0000"/>
                </a:solidFill>
              </a:rPr>
              <a:t>FastBCT</a:t>
            </a:r>
            <a:r>
              <a:rPr lang="en-US" dirty="0"/>
              <a:t>, with an increase to 2E10 in abort gap population (5E11 uniformly spread around the ring gives ~ 2E10 in the 3 </a:t>
            </a:r>
            <a:r>
              <a:rPr lang="en-US" dirty="0" err="1"/>
              <a:t>microsec</a:t>
            </a:r>
            <a:r>
              <a:rPr lang="en-US" dirty="0"/>
              <a:t> long abort gap), followed by the same drop in DC-BCT and cleaning of the abort gap ~ 15 min later (= time for </a:t>
            </a:r>
            <a:r>
              <a:rPr lang="en-US" dirty="0" err="1"/>
              <a:t>debunched</a:t>
            </a:r>
            <a:r>
              <a:rPr lang="en-US" dirty="0"/>
              <a:t> beam to reach the inner momentum collimator jaw). See picture attached.</a:t>
            </a:r>
            <a:br>
              <a:rPr lang="en-US" dirty="0"/>
            </a:br>
            <a:r>
              <a:rPr lang="en-US" dirty="0"/>
              <a:t>If it comes back during the night with a large amplitude (check same signals on timber, abort gap population should not exceed 5E10), call both LLRF piquet and me. We keep investigating with next fill in any case.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51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5592" r="-1559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RF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236370" y="141272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9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9626" b="-39626"/>
          <a:stretch>
            <a:fillRect/>
          </a:stretch>
        </p:blipFill>
        <p:spPr>
          <a:xfrm>
            <a:off x="539750" y="1052513"/>
            <a:ext cx="8229600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?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716020" y="292493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3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?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25961" b="-25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51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099" r="-809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MKI </a:t>
            </a:r>
            <a:r>
              <a:rPr lang="de-DE" dirty="0" err="1" smtClean="0"/>
              <a:t>Heating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5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ntensity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attern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17h </a:t>
            </a:r>
            <a:r>
              <a:rPr lang="de-DE" dirty="0" err="1" smtClean="0"/>
              <a:t>fill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15-09-2011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273" t="37957" r="1147" b="31739"/>
          <a:stretch/>
        </p:blipFill>
        <p:spPr>
          <a:xfrm>
            <a:off x="323410" y="3650562"/>
            <a:ext cx="5400750" cy="2874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45" t="37877" r="50446" b="31666"/>
          <a:stretch/>
        </p:blipFill>
        <p:spPr>
          <a:xfrm>
            <a:off x="323410" y="770162"/>
            <a:ext cx="5400750" cy="2893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99" y="2060810"/>
            <a:ext cx="30430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Bunches </a:t>
            </a:r>
            <a:r>
              <a:rPr lang="de-DE" dirty="0" err="1" smtClean="0"/>
              <a:t>colliding</a:t>
            </a:r>
            <a:r>
              <a:rPr lang="de-DE" dirty="0" smtClean="0"/>
              <a:t> in </a:t>
            </a:r>
            <a:r>
              <a:rPr lang="de-DE" dirty="0" err="1" smtClean="0"/>
              <a:t>LHCb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losses</a:t>
            </a:r>
            <a:r>
              <a:rPr lang="de-DE" dirty="0" smtClean="0"/>
              <a:t>!</a:t>
            </a:r>
          </a:p>
          <a:p>
            <a:pPr algn="l"/>
            <a:r>
              <a:rPr lang="de-DE" dirty="0" smtClean="0">
                <a:sym typeface="Wingdings"/>
              </a:rPr>
              <a:t> </a:t>
            </a:r>
            <a:r>
              <a:rPr lang="de-DE" dirty="0" err="1" smtClean="0">
                <a:sym typeface="Wingdings"/>
              </a:rPr>
              <a:t>Lumi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burn</a:t>
            </a:r>
            <a:r>
              <a:rPr lang="de-DE" dirty="0" smtClean="0">
                <a:sym typeface="Wingdings"/>
              </a:rPr>
              <a:t>-off </a:t>
            </a:r>
            <a:r>
              <a:rPr lang="de-DE" dirty="0" err="1" smtClean="0">
                <a:sym typeface="Wingdings"/>
              </a:rPr>
              <a:t>is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lower</a:t>
            </a:r>
            <a:r>
              <a:rPr lang="de-DE" dirty="0" smtClean="0">
                <a:sym typeface="Wingdings"/>
              </a:rPr>
              <a:t> due </a:t>
            </a:r>
            <a:r>
              <a:rPr lang="de-DE" dirty="0" err="1" smtClean="0">
                <a:sym typeface="Wingdings"/>
              </a:rPr>
              <a:t>to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lower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luminosity</a:t>
            </a:r>
            <a:r>
              <a:rPr lang="de-DE" dirty="0" smtClean="0">
                <a:sym typeface="Wingdings"/>
              </a:rPr>
              <a:t>!?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32877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47693</TotalTime>
  <Words>788</Words>
  <Application>Microsoft Macintosh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Wednesday September 14th  </vt:lpstr>
      <vt:lpstr>Fill #2105</vt:lpstr>
      <vt:lpstr>Losses at start and after 11 hours</vt:lpstr>
      <vt:lpstr>RF noise issue?</vt:lpstr>
      <vt:lpstr>RF noise issue?</vt:lpstr>
      <vt:lpstr>RF noise issue?</vt:lpstr>
      <vt:lpstr>RF noise issue?</vt:lpstr>
      <vt:lpstr>MKI Heating</vt:lpstr>
      <vt:lpstr>Bunch intensity pattern end of 17h fill</vt:lpstr>
      <vt:lpstr>Intensity and luminosity</vt:lpstr>
      <vt:lpstr>Was a productive day seen by ATLAS...</vt:lpstr>
      <vt:lpstr>Week so far as seen from CMS</vt:lpstr>
      <vt:lpstr>2011 records</vt:lpstr>
      <vt:lpstr>PowerPoint Presentation</vt:lpstr>
      <vt:lpstr>Wed/Thu September 14th/15th </vt:lpstr>
      <vt:lpstr>Wed/Thu September 14th/15th </vt:lpstr>
      <vt:lpstr>Ahead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1888</cp:revision>
  <dcterms:created xsi:type="dcterms:W3CDTF">2010-10-13T07:44:28Z</dcterms:created>
  <dcterms:modified xsi:type="dcterms:W3CDTF">2011-09-15T06:20:32Z</dcterms:modified>
</cp:coreProperties>
</file>