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898" r:id="rId2"/>
    <p:sldId id="909" r:id="rId3"/>
    <p:sldId id="910" r:id="rId4"/>
    <p:sldId id="911" r:id="rId5"/>
    <p:sldId id="912" r:id="rId6"/>
    <p:sldId id="913" r:id="rId7"/>
    <p:sldId id="914" r:id="rId8"/>
    <p:sldId id="915" r:id="rId9"/>
    <p:sldId id="917" r:id="rId10"/>
    <p:sldId id="918" r:id="rId11"/>
    <p:sldId id="919" r:id="rId12"/>
    <p:sldId id="920" r:id="rId13"/>
    <p:sldId id="921" r:id="rId14"/>
    <p:sldId id="922" r:id="rId15"/>
    <p:sldId id="923" r:id="rId16"/>
    <p:sldId id="908" r:id="rId17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FF0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97" autoAdjust="0"/>
    <p:restoredTop sz="95238" autoAdjust="0"/>
  </p:normalViewPr>
  <p:slideViewPr>
    <p:cSldViewPr>
      <p:cViewPr varScale="1">
        <p:scale>
          <a:sx n="121" d="100"/>
          <a:sy n="121" d="100"/>
        </p:scale>
        <p:origin x="-120" y="-144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9/12/11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784078"/>
            <a:ext cx="8641200" cy="5525322"/>
          </a:xfrm>
        </p:spPr>
        <p:txBody>
          <a:bodyPr/>
          <a:lstStyle/>
          <a:p>
            <a:r>
              <a:rPr lang="en-US" dirty="0" smtClean="0"/>
              <a:t>08h15: Injection. </a:t>
            </a:r>
          </a:p>
          <a:p>
            <a:pPr lvl="1"/>
            <a:r>
              <a:rPr lang="en-US" dirty="0" smtClean="0"/>
              <a:t>Correction injection oscillations. </a:t>
            </a:r>
          </a:p>
          <a:p>
            <a:pPr lvl="1"/>
            <a:r>
              <a:rPr lang="en-US" dirty="0" smtClean="0"/>
              <a:t>Transfer line steering.</a:t>
            </a:r>
          </a:p>
          <a:p>
            <a:pPr lvl="1"/>
            <a:r>
              <a:rPr lang="en-US" dirty="0" smtClean="0"/>
              <a:t>Losses at 30% of dump threshold, limited by SPS scraping.</a:t>
            </a:r>
          </a:p>
          <a:p>
            <a:r>
              <a:rPr lang="en-US" dirty="0" smtClean="0"/>
              <a:t>12h35: Start ramp.</a:t>
            </a:r>
          </a:p>
          <a:p>
            <a:r>
              <a:rPr lang="en-US" dirty="0" smtClean="0"/>
              <a:t>13h15: Stable beams #2101.</a:t>
            </a:r>
          </a:p>
          <a:p>
            <a:r>
              <a:rPr lang="en-US" dirty="0" smtClean="0"/>
              <a:t>16h39: </a:t>
            </a:r>
            <a:r>
              <a:rPr lang="en-US" dirty="0"/>
              <a:t>Beam </a:t>
            </a:r>
            <a:r>
              <a:rPr lang="en-US" dirty="0" smtClean="0"/>
              <a:t>dump. Collected 30 pb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triggered </a:t>
            </a:r>
            <a:r>
              <a:rPr lang="en-US" dirty="0"/>
              <a:t>by bad temperature reading on TT891A on DFBAJ_HCM, which caused the CS CM to be lost for a short while, which caused the PIC to fire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Monday September 12</a:t>
            </a:r>
            <a:r>
              <a:rPr lang="en-GB" baseline="30000" dirty="0" smtClean="0"/>
              <a:t>th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</a:t>
            </a:r>
            <a:r>
              <a:rPr lang="en-US" dirty="0" smtClean="0"/>
              <a:t>-09-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23h18: </a:t>
            </a:r>
            <a:r>
              <a:rPr lang="de-DE" dirty="0" err="1" smtClean="0"/>
              <a:t>Injection</a:t>
            </a:r>
            <a:endParaRPr lang="de-DE" dirty="0" smtClean="0"/>
          </a:p>
          <a:p>
            <a:r>
              <a:rPr lang="de-DE" dirty="0" smtClean="0"/>
              <a:t>00h18: </a:t>
            </a:r>
            <a:r>
              <a:rPr lang="de-DE" dirty="0" err="1" smtClean="0"/>
              <a:t>Ramp</a:t>
            </a:r>
            <a:endParaRPr lang="de-DE" dirty="0" smtClean="0"/>
          </a:p>
          <a:p>
            <a:r>
              <a:rPr lang="de-DE" dirty="0" smtClean="0"/>
              <a:t>00h56: </a:t>
            </a: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beams</a:t>
            </a:r>
            <a:r>
              <a:rPr lang="de-DE" dirty="0" smtClean="0"/>
              <a:t> #2103.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Monday/Tuesday </a:t>
            </a:r>
            <a:r>
              <a:rPr lang="en-GB" dirty="0"/>
              <a:t>September </a:t>
            </a:r>
            <a:r>
              <a:rPr lang="en-GB" dirty="0" smtClean="0"/>
              <a:t>12</a:t>
            </a:r>
            <a:r>
              <a:rPr lang="en-GB" baseline="30000" dirty="0" smtClean="0"/>
              <a:t>th</a:t>
            </a:r>
            <a:r>
              <a:rPr lang="en-GB" dirty="0" smtClean="0"/>
              <a:t>/13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9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High </a:t>
            </a:r>
            <a:r>
              <a:rPr lang="de-DE" dirty="0" err="1" smtClean="0"/>
              <a:t>Luminosity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14247" r="-142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438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169" t="16779" r="-16169" b="59"/>
          <a:stretch/>
        </p:blipFill>
        <p:spPr>
          <a:xfrm>
            <a:off x="-468700" y="836640"/>
            <a:ext cx="10176640" cy="525673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Loss </a:t>
            </a:r>
            <a:r>
              <a:rPr lang="de-DE" dirty="0" err="1" smtClean="0"/>
              <a:t>Warnings</a:t>
            </a:r>
            <a:r>
              <a:rPr lang="de-DE" dirty="0" smtClean="0"/>
              <a:t> IR1 </a:t>
            </a:r>
            <a:r>
              <a:rPr lang="de-DE" dirty="0" err="1" smtClean="0"/>
              <a:t>and</a:t>
            </a:r>
            <a:r>
              <a:rPr lang="de-DE" dirty="0" smtClean="0"/>
              <a:t> IR5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427980" y="2420860"/>
            <a:ext cx="720100" cy="216000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884460" y="2348850"/>
            <a:ext cx="720100" cy="216000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99490" y="2420860"/>
            <a:ext cx="720100" cy="216000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76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Vacuum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-111" b="-1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3613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MKI </a:t>
            </a:r>
            <a:r>
              <a:rPr lang="de-DE" dirty="0" err="1" smtClean="0"/>
              <a:t>Temperature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8099" r="-8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6153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20" b="22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Performance in Last </a:t>
            </a:r>
            <a:r>
              <a:rPr lang="de-DE" dirty="0" err="1" smtClean="0"/>
              <a:t>Fills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9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836640"/>
            <a:ext cx="8229600" cy="5111750"/>
          </a:xfrm>
        </p:spPr>
        <p:txBody>
          <a:bodyPr/>
          <a:lstStyle/>
          <a:p>
            <a:r>
              <a:rPr lang="en-US" dirty="0" smtClean="0"/>
              <a:t>Delivering integrated luminosity…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Ahead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</a:t>
            </a:r>
            <a:r>
              <a:rPr lang="en-US" dirty="0" smtClean="0"/>
              <a:t>-09-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" t="9182" r="-109" b="54679"/>
          <a:stretch/>
        </p:blipFill>
        <p:spPr>
          <a:xfrm>
            <a:off x="366769" y="980660"/>
            <a:ext cx="8453821" cy="25923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Peak </a:t>
            </a:r>
            <a:r>
              <a:rPr lang="de-DE" dirty="0" err="1" smtClean="0"/>
              <a:t>luminosity</a:t>
            </a:r>
            <a:r>
              <a:rPr lang="de-DE" dirty="0" smtClean="0"/>
              <a:t> &gt; 3 × 10</a:t>
            </a:r>
            <a:r>
              <a:rPr lang="de-DE" baseline="30000" dirty="0" smtClean="0"/>
              <a:t>33</a:t>
            </a:r>
            <a:r>
              <a:rPr lang="de-DE" dirty="0" smtClean="0"/>
              <a:t> cm</a:t>
            </a:r>
            <a:r>
              <a:rPr lang="de-DE" baseline="30000" dirty="0" smtClean="0"/>
              <a:t>-2</a:t>
            </a:r>
            <a:r>
              <a:rPr lang="de-DE" dirty="0" smtClean="0"/>
              <a:t> s</a:t>
            </a:r>
            <a:r>
              <a:rPr lang="de-DE" baseline="30000" dirty="0" smtClean="0"/>
              <a:t>-1</a:t>
            </a:r>
            <a:endParaRPr lang="de-DE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7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955" b="37981"/>
          <a:stretch/>
        </p:blipFill>
        <p:spPr>
          <a:xfrm>
            <a:off x="467430" y="764630"/>
            <a:ext cx="8229600" cy="29599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Losses</a:t>
            </a:r>
            <a:r>
              <a:rPr lang="de-DE" dirty="0" smtClean="0"/>
              <a:t> &amp; </a:t>
            </a:r>
            <a:r>
              <a:rPr lang="de-DE" dirty="0" err="1" smtClean="0"/>
              <a:t>Lifetime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Start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143" b="57452"/>
          <a:stretch/>
        </p:blipFill>
        <p:spPr>
          <a:xfrm>
            <a:off x="567841" y="3789050"/>
            <a:ext cx="8036719" cy="277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2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10495" b="-1049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IR8 </a:t>
            </a:r>
            <a:r>
              <a:rPr lang="de-DE" dirty="0" err="1" smtClean="0"/>
              <a:t>Vacuum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5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665" r="-366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IR8 </a:t>
            </a:r>
            <a:r>
              <a:rPr lang="de-DE" dirty="0" err="1" smtClean="0"/>
              <a:t>Losses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6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784078"/>
            <a:ext cx="8641200" cy="5525322"/>
          </a:xfrm>
        </p:spPr>
        <p:txBody>
          <a:bodyPr/>
          <a:lstStyle/>
          <a:p>
            <a:r>
              <a:rPr lang="en-US" dirty="0" smtClean="0"/>
              <a:t>16h39: </a:t>
            </a:r>
            <a:r>
              <a:rPr lang="en-US" dirty="0"/>
              <a:t>Beam </a:t>
            </a:r>
            <a:r>
              <a:rPr lang="en-US" dirty="0" smtClean="0"/>
              <a:t>dump. Collected 30 pb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triggered </a:t>
            </a:r>
            <a:r>
              <a:rPr lang="en-US" dirty="0"/>
              <a:t>by bad temperature reading on TT891A on DFBAJ_HCM, which caused the CS CM to be lost for a short while, which caused the PIC to fire </a:t>
            </a:r>
            <a:endParaRPr lang="en-US" dirty="0" smtClean="0"/>
          </a:p>
          <a:p>
            <a:pPr lvl="1"/>
            <a:r>
              <a:rPr lang="en-US" dirty="0"/>
              <a:t>BLM </a:t>
            </a:r>
            <a:r>
              <a:rPr lang="en-US" dirty="0" smtClean="0"/>
              <a:t>intervention:</a:t>
            </a:r>
          </a:p>
          <a:p>
            <a:pPr lvl="2"/>
            <a:r>
              <a:rPr lang="en-US" dirty="0" smtClean="0"/>
              <a:t>Deployment </a:t>
            </a:r>
            <a:r>
              <a:rPr lang="en-US" dirty="0"/>
              <a:t>of the BLMLHC real-time server with changes on: </a:t>
            </a:r>
            <a:br>
              <a:rPr lang="en-US" dirty="0"/>
            </a:br>
            <a:r>
              <a:rPr lang="en-US" dirty="0"/>
              <a:t>- fix on the Study Capture buffer and </a:t>
            </a:r>
            <a:br>
              <a:rPr lang="en-US" dirty="0"/>
            </a:br>
            <a:r>
              <a:rPr lang="en-US" dirty="0"/>
              <a:t>- suppression of some of the debugging </a:t>
            </a:r>
            <a:r>
              <a:rPr lang="en-US" dirty="0" smtClean="0"/>
              <a:t>files.</a:t>
            </a:r>
          </a:p>
          <a:p>
            <a:pPr lvl="2"/>
            <a:r>
              <a:rPr lang="en-US" dirty="0" smtClean="0"/>
              <a:t>Several </a:t>
            </a:r>
            <a:r>
              <a:rPr lang="en-US" dirty="0"/>
              <a:t>events for Capture, XPOC (beamDumped1 &amp;2) and PM data have been sent to test the correct production of the data and their </a:t>
            </a:r>
            <a:r>
              <a:rPr lang="en-US" dirty="0" smtClean="0"/>
              <a:t>delivery.</a:t>
            </a:r>
          </a:p>
          <a:p>
            <a:pPr lvl="2"/>
            <a:r>
              <a:rPr lang="en-US" dirty="0" smtClean="0"/>
              <a:t>All </a:t>
            </a:r>
            <a:r>
              <a:rPr lang="en-US" dirty="0"/>
              <a:t>tests completed successfully (including the sanity checks)</a:t>
            </a:r>
            <a:r>
              <a:rPr lang="en-US" dirty="0" smtClean="0"/>
              <a:t>.</a:t>
            </a:r>
          </a:p>
          <a:p>
            <a:r>
              <a:rPr lang="en-US" dirty="0" smtClean="0"/>
              <a:t>19h05: Injection.</a:t>
            </a:r>
          </a:p>
          <a:p>
            <a:r>
              <a:rPr lang="en-US" dirty="0" smtClean="0"/>
              <a:t>20h11: Problem to load </a:t>
            </a:r>
            <a:r>
              <a:rPr lang="en-US" dirty="0"/>
              <a:t>ramp for TCTVA.4R1.</a:t>
            </a:r>
            <a:r>
              <a:rPr lang="en-US" dirty="0" smtClean="0"/>
              <a:t>B2.</a:t>
            </a:r>
          </a:p>
          <a:p>
            <a:r>
              <a:rPr lang="en-US" dirty="0" smtClean="0"/>
              <a:t>22h59: Fixed. Continue…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Monday September 12</a:t>
            </a:r>
            <a:r>
              <a:rPr lang="en-GB" baseline="30000" dirty="0" smtClean="0"/>
              <a:t>th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13</a:t>
            </a:r>
            <a:r>
              <a:rPr lang="en-US" dirty="0" smtClean="0"/>
              <a:t>-09-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4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12566" b="-1256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TCTVA.4R1.B2 </a:t>
            </a:r>
            <a:r>
              <a:rPr lang="de-DE" dirty="0" err="1" smtClean="0"/>
              <a:t>Issue</a:t>
            </a:r>
            <a:r>
              <a:rPr lang="de-DE" dirty="0" smtClean="0"/>
              <a:t>: PXI </a:t>
            </a:r>
            <a:r>
              <a:rPr lang="de-DE" dirty="0" err="1" smtClean="0"/>
              <a:t>Crate</a:t>
            </a:r>
            <a:r>
              <a:rPr lang="de-DE" dirty="0" smtClean="0"/>
              <a:t> Stuck...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3244335" y="2729892"/>
            <a:ext cx="720100" cy="36005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0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454" r="-45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Increase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450 </a:t>
            </a:r>
            <a:r>
              <a:rPr lang="de-DE" dirty="0" err="1" smtClean="0"/>
              <a:t>GeV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0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4247" r="-142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Vacuum</a:t>
            </a:r>
            <a:r>
              <a:rPr lang="de-DE" dirty="0" smtClean="0"/>
              <a:t> &amp; </a:t>
            </a:r>
            <a:r>
              <a:rPr lang="de-DE" dirty="0" err="1" smtClean="0"/>
              <a:t>Temperature</a:t>
            </a:r>
            <a:r>
              <a:rPr lang="de-DE" dirty="0" smtClean="0"/>
              <a:t> IR8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22-06-2011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14048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47047</TotalTime>
  <Words>348</Words>
  <Application>Microsoft Macintosh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Pixel</vt:lpstr>
      <vt:lpstr>Monday September 12th  </vt:lpstr>
      <vt:lpstr>Peak luminosity &gt; 3 × 1033 cm-2 s-1</vt:lpstr>
      <vt:lpstr>Losses &amp; Lifetime at Start of Physics</vt:lpstr>
      <vt:lpstr>IR8 Vacuum</vt:lpstr>
      <vt:lpstr>IR8 Losses</vt:lpstr>
      <vt:lpstr>Monday September 12th  </vt:lpstr>
      <vt:lpstr>TCTVA.4R1.B2 Issue: PXI Crate Stuck...</vt:lpstr>
      <vt:lpstr>Pressure Increase at 450 GeV</vt:lpstr>
      <vt:lpstr>Vacuum &amp; Temperature IR8</vt:lpstr>
      <vt:lpstr>Monday/Tuesday September 12th/13th </vt:lpstr>
      <vt:lpstr>High Luminosity</vt:lpstr>
      <vt:lpstr>Loss Warnings IR1 and IR5</vt:lpstr>
      <vt:lpstr>Vacuum</vt:lpstr>
      <vt:lpstr>MKI Temperature</vt:lpstr>
      <vt:lpstr>Performance in Last Fills</vt:lpstr>
      <vt:lpstr>Ahead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Ralph Assmann</cp:lastModifiedBy>
  <cp:revision>1838</cp:revision>
  <dcterms:created xsi:type="dcterms:W3CDTF">2010-10-13T07:44:28Z</dcterms:created>
  <dcterms:modified xsi:type="dcterms:W3CDTF">2011-09-13T05:25:30Z</dcterms:modified>
</cp:coreProperties>
</file>