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Default Extension="gif" ContentType="image/gif"/>
  <Override PartName="/ppt/notesSlides/notesSlide6.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1"/>
  </p:sldMasterIdLst>
  <p:notesMasterIdLst>
    <p:notesMasterId r:id="rId10"/>
  </p:notesMasterIdLst>
  <p:sldIdLst>
    <p:sldId id="683" r:id="rId2"/>
    <p:sldId id="707" r:id="rId3"/>
    <p:sldId id="711" r:id="rId4"/>
    <p:sldId id="698" r:id="rId5"/>
    <p:sldId id="708" r:id="rId6"/>
    <p:sldId id="709" r:id="rId7"/>
    <p:sldId id="710" r:id="rId8"/>
    <p:sldId id="690" r:id="rId9"/>
  </p:sldIdLst>
  <p:sldSz cx="9144000" cy="6858000" type="screen4x3"/>
  <p:notesSz cx="6797675" cy="9928225"/>
  <p:defaultTextStyle>
    <a:defPPr>
      <a:defRPr lang="en-GB"/>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00"/>
    <a:srgbClr val="960663"/>
    <a:srgbClr val="FF3300"/>
    <a:srgbClr val="FFFF66"/>
    <a:srgbClr val="FFFF00"/>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942" autoAdjust="0"/>
    <p:restoredTop sz="93882" autoAdjust="0"/>
  </p:normalViewPr>
  <p:slideViewPr>
    <p:cSldViewPr>
      <p:cViewPr varScale="1">
        <p:scale>
          <a:sx n="82" d="100"/>
          <a:sy n="82" d="100"/>
        </p:scale>
        <p:origin x="-1422"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80" d="100"/>
          <a:sy n="80" d="100"/>
        </p:scale>
        <p:origin x="-2022" y="-96"/>
      </p:cViewPr>
      <p:guideLst>
        <p:guide orient="horz" pos="3128"/>
        <p:guide pos="2141"/>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2946275" cy="496751"/>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defRPr sz="1200"/>
            </a:lvl1pPr>
          </a:lstStyle>
          <a:p>
            <a:pPr>
              <a:defRPr/>
            </a:pPr>
            <a:endParaRPr lang="en-GB" dirty="0"/>
          </a:p>
        </p:txBody>
      </p:sp>
      <p:sp>
        <p:nvSpPr>
          <p:cNvPr id="8195" name="Rectangle 3"/>
          <p:cNvSpPr>
            <a:spLocks noGrp="1" noChangeArrowheads="1"/>
          </p:cNvSpPr>
          <p:nvPr>
            <p:ph type="dt" idx="1"/>
          </p:nvPr>
        </p:nvSpPr>
        <p:spPr bwMode="auto">
          <a:xfrm>
            <a:off x="3849862" y="0"/>
            <a:ext cx="2946275" cy="496751"/>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a:defRPr sz="1200"/>
            </a:lvl1pPr>
          </a:lstStyle>
          <a:p>
            <a:pPr>
              <a:defRPr/>
            </a:pPr>
            <a:endParaRPr lang="en-GB" dirty="0"/>
          </a:p>
        </p:txBody>
      </p:sp>
      <p:sp>
        <p:nvSpPr>
          <p:cNvPr id="6148" name="Rectangle 4"/>
          <p:cNvSpPr>
            <a:spLocks noGrp="1" noRot="1" noChangeAspect="1" noChangeArrowheads="1" noTextEdit="1"/>
          </p:cNvSpPr>
          <p:nvPr>
            <p:ph type="sldImg" idx="2"/>
          </p:nvPr>
        </p:nvSpPr>
        <p:spPr bwMode="auto">
          <a:xfrm>
            <a:off x="917575" y="744538"/>
            <a:ext cx="4962525" cy="3722687"/>
          </a:xfrm>
          <a:prstGeom prst="rect">
            <a:avLst/>
          </a:prstGeom>
          <a:noFill/>
          <a:ln w="9525">
            <a:solidFill>
              <a:srgbClr val="000000"/>
            </a:solidFill>
            <a:miter lim="800000"/>
            <a:headEnd/>
            <a:tailEnd/>
          </a:ln>
        </p:spPr>
      </p:sp>
      <p:sp>
        <p:nvSpPr>
          <p:cNvPr id="8197" name="Rectangle 5"/>
          <p:cNvSpPr>
            <a:spLocks noGrp="1" noChangeArrowheads="1"/>
          </p:cNvSpPr>
          <p:nvPr>
            <p:ph type="body" sz="quarter" idx="3"/>
          </p:nvPr>
        </p:nvSpPr>
        <p:spPr bwMode="auto">
          <a:xfrm>
            <a:off x="678845" y="4716585"/>
            <a:ext cx="5439987" cy="4467363"/>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8198" name="Rectangle 6"/>
          <p:cNvSpPr>
            <a:spLocks noGrp="1" noChangeArrowheads="1"/>
          </p:cNvSpPr>
          <p:nvPr>
            <p:ph type="ftr" sz="quarter" idx="4"/>
          </p:nvPr>
        </p:nvSpPr>
        <p:spPr bwMode="auto">
          <a:xfrm>
            <a:off x="0" y="9429779"/>
            <a:ext cx="2946275" cy="496751"/>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defRPr sz="1200"/>
            </a:lvl1pPr>
          </a:lstStyle>
          <a:p>
            <a:pPr>
              <a:defRPr/>
            </a:pPr>
            <a:endParaRPr lang="en-GB" dirty="0"/>
          </a:p>
        </p:txBody>
      </p:sp>
      <p:sp>
        <p:nvSpPr>
          <p:cNvPr id="8199" name="Rectangle 7"/>
          <p:cNvSpPr>
            <a:spLocks noGrp="1" noChangeArrowheads="1"/>
          </p:cNvSpPr>
          <p:nvPr>
            <p:ph type="sldNum" sz="quarter" idx="5"/>
          </p:nvPr>
        </p:nvSpPr>
        <p:spPr bwMode="auto">
          <a:xfrm>
            <a:off x="3849862" y="9429779"/>
            <a:ext cx="2946275" cy="496751"/>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a:defRPr sz="1200"/>
            </a:lvl1pPr>
          </a:lstStyle>
          <a:p>
            <a:pPr>
              <a:defRPr/>
            </a:pPr>
            <a:fld id="{E9550DCE-C0F6-4BD3-85B0-042E7AADD9F5}" type="slidenum">
              <a:rPr lang="en-GB"/>
              <a:pPr>
                <a:defRPr/>
              </a:pPr>
              <a:t>‹#›</a:t>
            </a:fld>
            <a:endParaRPr lang="en-GB"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E9550DCE-C0F6-4BD3-85B0-042E7AADD9F5}" type="slidenum">
              <a:rPr lang="en-GB" smtClean="0"/>
              <a:pPr>
                <a:defRPr/>
              </a:pPr>
              <a:t>1</a:t>
            </a:fld>
            <a:endParaRPr lang="en-GB"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E9550DCE-C0F6-4BD3-85B0-042E7AADD9F5}" type="slidenum">
              <a:rPr lang="en-GB" smtClean="0"/>
              <a:pPr>
                <a:defRPr/>
              </a:pPr>
              <a:t>2</a:t>
            </a:fld>
            <a:endParaRPr lang="en-GB"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E9550DCE-C0F6-4BD3-85B0-042E7AADD9F5}" type="slidenum">
              <a:rPr lang="en-GB" smtClean="0"/>
              <a:pPr>
                <a:defRPr/>
              </a:pPr>
              <a:t>3</a:t>
            </a:fld>
            <a:endParaRPr lang="en-GB"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E9550DCE-C0F6-4BD3-85B0-042E7AADD9F5}" type="slidenum">
              <a:rPr lang="en-GB" smtClean="0"/>
              <a:pPr>
                <a:defRPr/>
              </a:pPr>
              <a:t>4</a:t>
            </a:fld>
            <a:endParaRPr lang="en-GB"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E9550DCE-C0F6-4BD3-85B0-042E7AADD9F5}" type="slidenum">
              <a:rPr lang="en-GB" smtClean="0"/>
              <a:pPr>
                <a:defRPr/>
              </a:pPr>
              <a:t>6</a:t>
            </a:fld>
            <a:endParaRPr lang="en-GB"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E9550DCE-C0F6-4BD3-85B0-042E7AADD9F5}" type="slidenum">
              <a:rPr lang="en-GB" smtClean="0"/>
              <a:pPr>
                <a:defRPr/>
              </a:pPr>
              <a:t>7</a:t>
            </a:fld>
            <a:endParaRPr lang="en-GB"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Title 6"/>
          <p:cNvSpPr>
            <a:spLocks noGrp="1"/>
          </p:cNvSpPr>
          <p:nvPr>
            <p:ph type="title"/>
          </p:nvPr>
        </p:nvSpPr>
        <p:spPr/>
        <p:txBody>
          <a:bodyPr/>
          <a:lstStyle/>
          <a:p>
            <a:r>
              <a:rPr lang="en-US" smtClean="0"/>
              <a:t>Click to edit Master title style</a:t>
            </a:r>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2 Content and Text">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228600" y="990600"/>
            <a:ext cx="4267200" cy="25527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quarter" idx="2"/>
          </p:nvPr>
        </p:nvSpPr>
        <p:spPr>
          <a:xfrm>
            <a:off x="228600" y="3695700"/>
            <a:ext cx="4267200" cy="25527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half" idx="3"/>
          </p:nvPr>
        </p:nvSpPr>
        <p:spPr>
          <a:xfrm>
            <a:off x="4648200" y="990600"/>
            <a:ext cx="4267200"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9" name="Title 8"/>
          <p:cNvSpPr>
            <a:spLocks noGrp="1"/>
          </p:cNvSpPr>
          <p:nvPr>
            <p:ph type="title"/>
          </p:nvPr>
        </p:nvSpPr>
        <p:spPr/>
        <p:txBody>
          <a:bodyPr/>
          <a:lstStyle/>
          <a:p>
            <a:r>
              <a:rPr lang="en-US" smtClean="0"/>
              <a:t>Click to edit Master title style</a:t>
            </a:r>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Title, 2 Content and Text">
    <p:spTree>
      <p:nvGrpSpPr>
        <p:cNvPr id="1" name=""/>
        <p:cNvGrpSpPr/>
        <p:nvPr/>
      </p:nvGrpSpPr>
      <p:grpSpPr>
        <a:xfrm>
          <a:off x="0" y="0"/>
          <a:ext cx="0" cy="0"/>
          <a:chOff x="0" y="0"/>
          <a:chExt cx="0" cy="0"/>
        </a:xfrm>
      </p:grpSpPr>
      <p:sp>
        <p:nvSpPr>
          <p:cNvPr id="5" name="Text Placeholder 4"/>
          <p:cNvSpPr>
            <a:spLocks noGrp="1"/>
          </p:cNvSpPr>
          <p:nvPr>
            <p:ph type="body" sz="half" idx="3"/>
          </p:nvPr>
        </p:nvSpPr>
        <p:spPr>
          <a:xfrm>
            <a:off x="4648200" y="990600"/>
            <a:ext cx="4267200"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9" name="Title 8"/>
          <p:cNvSpPr>
            <a:spLocks noGrp="1"/>
          </p:cNvSpPr>
          <p:nvPr>
            <p:ph type="title"/>
          </p:nvPr>
        </p:nvSpPr>
        <p:spPr/>
        <p:txBody>
          <a:bodyPr/>
          <a:lstStyle/>
          <a:p>
            <a:r>
              <a:rPr lang="en-US" smtClean="0"/>
              <a:t>Click to edit Master title style</a:t>
            </a:r>
            <a:endParaRPr lang="en-GB"/>
          </a:p>
        </p:txBody>
      </p:sp>
      <p:sp>
        <p:nvSpPr>
          <p:cNvPr id="6" name="Text Placeholder 4"/>
          <p:cNvSpPr>
            <a:spLocks noGrp="1"/>
          </p:cNvSpPr>
          <p:nvPr>
            <p:ph type="body" sz="half" idx="10"/>
          </p:nvPr>
        </p:nvSpPr>
        <p:spPr>
          <a:xfrm>
            <a:off x="152400" y="990600"/>
            <a:ext cx="4267200"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787CE7A-39B3-481F-AB86-8F8950C6EEA6}" type="datetimeFigureOut">
              <a:rPr lang="en-US" smtClean="0"/>
              <a:pPr/>
              <a:t>9/18/2011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6BCD098-AF97-4460-B818-4576B737524D}"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gif"/><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8" name="Straight Connector 7"/>
          <p:cNvCxnSpPr/>
          <p:nvPr/>
        </p:nvCxnSpPr>
        <p:spPr>
          <a:xfrm>
            <a:off x="228600" y="914400"/>
            <a:ext cx="8686800" cy="1588"/>
          </a:xfrm>
          <a:prstGeom prst="line">
            <a:avLst/>
          </a:prstGeom>
          <a:ln w="19050"/>
          <a:effectLst>
            <a:glow rad="63500">
              <a:schemeClr val="accent1">
                <a:satMod val="175000"/>
                <a:alpha val="40000"/>
              </a:schemeClr>
            </a:glow>
          </a:effectLst>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228600" y="6399212"/>
            <a:ext cx="8686800" cy="1588"/>
          </a:xfrm>
          <a:prstGeom prst="line">
            <a:avLst/>
          </a:prstGeom>
          <a:ln w="19050"/>
          <a:effectLst>
            <a:glow rad="63500">
              <a:schemeClr val="accent1">
                <a:satMod val="175000"/>
                <a:alpha val="40000"/>
              </a:schemeClr>
            </a:glow>
          </a:effectLst>
        </p:spPr>
        <p:style>
          <a:lnRef idx="1">
            <a:schemeClr val="accent1"/>
          </a:lnRef>
          <a:fillRef idx="0">
            <a:schemeClr val="accent1"/>
          </a:fillRef>
          <a:effectRef idx="0">
            <a:schemeClr val="accent1"/>
          </a:effectRef>
          <a:fontRef idx="minor">
            <a:schemeClr val="tx1"/>
          </a:fontRef>
        </p:style>
      </p:cxnSp>
      <p:pic>
        <p:nvPicPr>
          <p:cNvPr id="10" name="Picture 9" descr="newlhc logo1.gif"/>
          <p:cNvPicPr>
            <a:picLocks noChangeAspect="1"/>
          </p:cNvPicPr>
          <p:nvPr/>
        </p:nvPicPr>
        <p:blipFill>
          <a:blip r:embed="rId7" cstate="print"/>
          <a:stretch>
            <a:fillRect/>
          </a:stretch>
        </p:blipFill>
        <p:spPr>
          <a:xfrm>
            <a:off x="-681848" y="0"/>
            <a:ext cx="1357346" cy="1357346"/>
          </a:xfrm>
          <a:prstGeom prst="rect">
            <a:avLst/>
          </a:prstGeom>
          <a:effectLst>
            <a:glow rad="101600">
              <a:schemeClr val="accent1">
                <a:lumMod val="40000"/>
                <a:lumOff val="60000"/>
                <a:alpha val="40000"/>
              </a:schemeClr>
            </a:glow>
            <a:reflection blurRad="6350" stA="50000" endA="300" endPos="55000" dir="5400000" sy="-100000" algn="bl" rotWithShape="0"/>
            <a:softEdge rad="12700"/>
          </a:effectLst>
        </p:spPr>
      </p:pic>
      <p:pic>
        <p:nvPicPr>
          <p:cNvPr id="11" name="Picture 3" descr="newlhc logo1.gif"/>
          <p:cNvPicPr>
            <a:picLocks noChangeAspect="1"/>
          </p:cNvPicPr>
          <p:nvPr/>
        </p:nvPicPr>
        <p:blipFill>
          <a:blip r:embed="rId7" cstate="print"/>
          <a:stretch>
            <a:fillRect/>
          </a:stretch>
        </p:blipFill>
        <p:spPr>
          <a:xfrm>
            <a:off x="-681848" y="0"/>
            <a:ext cx="1357346" cy="1357346"/>
          </a:xfrm>
          <a:prstGeom prst="rect">
            <a:avLst/>
          </a:prstGeom>
          <a:effectLst>
            <a:glow rad="101600">
              <a:schemeClr val="accent1">
                <a:lumMod val="40000"/>
                <a:lumOff val="60000"/>
                <a:alpha val="40000"/>
              </a:schemeClr>
            </a:glow>
            <a:reflection blurRad="6350" stA="50000" endA="300" endPos="55000" dir="5400000" sy="-100000" algn="bl" rotWithShape="0"/>
            <a:softEdge rad="12700"/>
          </a:effectLst>
        </p:spPr>
      </p:pic>
      <p:sp>
        <p:nvSpPr>
          <p:cNvPr id="1030" name="Title Placeholder 1"/>
          <p:cNvSpPr>
            <a:spLocks noGrp="1"/>
          </p:cNvSpPr>
          <p:nvPr>
            <p:ph type="title"/>
          </p:nvPr>
        </p:nvSpPr>
        <p:spPr bwMode="auto">
          <a:xfrm>
            <a:off x="1600200" y="152400"/>
            <a:ext cx="7315200" cy="79216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31" name="Text Placeholder 2"/>
          <p:cNvSpPr>
            <a:spLocks noGrp="1"/>
          </p:cNvSpPr>
          <p:nvPr>
            <p:ph type="body" idx="1"/>
          </p:nvPr>
        </p:nvSpPr>
        <p:spPr bwMode="auto">
          <a:xfrm>
            <a:off x="228600" y="990600"/>
            <a:ext cx="8686800" cy="5257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2" name="Date Placeholder 3"/>
          <p:cNvSpPr>
            <a:spLocks noGrp="1"/>
          </p:cNvSpPr>
          <p:nvPr>
            <p:ph type="dt" sz="half" idx="2"/>
          </p:nvPr>
        </p:nvSpPr>
        <p:spPr>
          <a:xfrm>
            <a:off x="457200" y="6553200"/>
            <a:ext cx="2133600" cy="16827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j-lt"/>
              </a:defRPr>
            </a:lvl1pPr>
          </a:lstStyle>
          <a:p>
            <a:pPr>
              <a:defRPr/>
            </a:pPr>
            <a:fld id="{34F03B3A-2E00-4126-B497-7F355257D099}" type="datetime1">
              <a:rPr lang="en-US" smtClean="0"/>
              <a:pPr>
                <a:defRPr/>
              </a:pPr>
              <a:t>9/18/2011</a:t>
            </a:fld>
            <a:endParaRPr lang="en-US" dirty="0"/>
          </a:p>
        </p:txBody>
      </p:sp>
      <p:sp>
        <p:nvSpPr>
          <p:cNvPr id="13" name="Footer Placeholder 4"/>
          <p:cNvSpPr>
            <a:spLocks noGrp="1"/>
          </p:cNvSpPr>
          <p:nvPr>
            <p:ph type="ftr" sz="quarter" idx="3"/>
          </p:nvPr>
        </p:nvSpPr>
        <p:spPr>
          <a:xfrm>
            <a:off x="3124200" y="6553200"/>
            <a:ext cx="2895600" cy="168275"/>
          </a:xfrm>
          <a:prstGeom prst="rect">
            <a:avLst/>
          </a:prstGeom>
        </p:spPr>
        <p:txBody>
          <a:bodyPr vert="horz" wrap="square" lIns="91440" tIns="45720" rIns="91440" bIns="45720" numCol="1" anchor="ctr" anchorCtr="0" compatLnSpc="1">
            <a:prstTxWarp prst="textNoShape">
              <a:avLst/>
            </a:prstTxWarp>
          </a:bodyPr>
          <a:lstStyle>
            <a:lvl1pPr algn="ctr">
              <a:defRPr sz="1200">
                <a:solidFill>
                  <a:srgbClr val="898989"/>
                </a:solidFill>
                <a:latin typeface="+mn-lt"/>
              </a:defRPr>
            </a:lvl1pPr>
          </a:lstStyle>
          <a:p>
            <a:pPr>
              <a:defRPr/>
            </a:pPr>
            <a:r>
              <a:rPr lang="en-US" dirty="0" smtClean="0"/>
              <a:t>LHC status</a:t>
            </a:r>
            <a:endParaRPr lang="en-US" dirty="0"/>
          </a:p>
        </p:txBody>
      </p:sp>
      <p:sp>
        <p:nvSpPr>
          <p:cNvPr id="14" name="Slide Number Placeholder 5"/>
          <p:cNvSpPr>
            <a:spLocks noGrp="1"/>
          </p:cNvSpPr>
          <p:nvPr>
            <p:ph type="sldNum" sz="quarter" idx="4"/>
          </p:nvPr>
        </p:nvSpPr>
        <p:spPr>
          <a:xfrm>
            <a:off x="6553200" y="6553200"/>
            <a:ext cx="2133600" cy="16827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j-lt"/>
              </a:defRPr>
            </a:lvl1pPr>
          </a:lstStyle>
          <a:p>
            <a:pPr>
              <a:defRPr/>
            </a:pPr>
            <a:fld id="{1A8F772A-8CCA-4885-87BF-DE56416A2204}"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56" r:id="rId1"/>
    <p:sldLayoutId id="2147483657" r:id="rId2"/>
    <p:sldLayoutId id="2147483658" r:id="rId3"/>
    <p:sldLayoutId id="2147483659" r:id="rId4"/>
    <p:sldLayoutId id="2147483660" r:id="rId5"/>
  </p:sldLayoutIdLst>
  <p:hf sldNum="0" hdr="0" ftr="0" dt="0"/>
  <p:txStyles>
    <p:titleStyle>
      <a:lvl1pPr algn="r" rtl="0" eaLnBrk="0" fontAlgn="base" hangingPunct="0">
        <a:spcBef>
          <a:spcPct val="0"/>
        </a:spcBef>
        <a:spcAft>
          <a:spcPct val="0"/>
        </a:spcAft>
        <a:defRPr sz="3200">
          <a:solidFill>
            <a:schemeClr val="tx2"/>
          </a:solidFill>
          <a:latin typeface="+mj-lt"/>
          <a:ea typeface="+mj-ea"/>
          <a:cs typeface="+mj-cs"/>
        </a:defRPr>
      </a:lvl1pPr>
      <a:lvl2pPr algn="r" rtl="0" eaLnBrk="0" fontAlgn="base" hangingPunct="0">
        <a:spcBef>
          <a:spcPct val="0"/>
        </a:spcBef>
        <a:spcAft>
          <a:spcPct val="0"/>
        </a:spcAft>
        <a:defRPr sz="3200">
          <a:solidFill>
            <a:schemeClr val="tx2"/>
          </a:solidFill>
          <a:latin typeface="Trebuchet MS" pitchFamily="34" charset="0"/>
        </a:defRPr>
      </a:lvl2pPr>
      <a:lvl3pPr algn="r" rtl="0" eaLnBrk="0" fontAlgn="base" hangingPunct="0">
        <a:spcBef>
          <a:spcPct val="0"/>
        </a:spcBef>
        <a:spcAft>
          <a:spcPct val="0"/>
        </a:spcAft>
        <a:defRPr sz="3200">
          <a:solidFill>
            <a:schemeClr val="tx2"/>
          </a:solidFill>
          <a:latin typeface="Trebuchet MS" pitchFamily="34" charset="0"/>
        </a:defRPr>
      </a:lvl3pPr>
      <a:lvl4pPr algn="r" rtl="0" eaLnBrk="0" fontAlgn="base" hangingPunct="0">
        <a:spcBef>
          <a:spcPct val="0"/>
        </a:spcBef>
        <a:spcAft>
          <a:spcPct val="0"/>
        </a:spcAft>
        <a:defRPr sz="3200">
          <a:solidFill>
            <a:schemeClr val="tx2"/>
          </a:solidFill>
          <a:latin typeface="Trebuchet MS" pitchFamily="34" charset="0"/>
        </a:defRPr>
      </a:lvl4pPr>
      <a:lvl5pPr algn="r" rtl="0" eaLnBrk="0" fontAlgn="base" hangingPunct="0">
        <a:spcBef>
          <a:spcPct val="0"/>
        </a:spcBef>
        <a:spcAft>
          <a:spcPct val="0"/>
        </a:spcAft>
        <a:defRPr sz="3200">
          <a:solidFill>
            <a:schemeClr val="tx2"/>
          </a:solidFill>
          <a:latin typeface="Trebuchet MS" pitchFamily="34" charset="0"/>
        </a:defRPr>
      </a:lvl5pPr>
      <a:lvl6pPr marL="457200" algn="r" rtl="0" eaLnBrk="0" fontAlgn="base" hangingPunct="0">
        <a:spcBef>
          <a:spcPct val="0"/>
        </a:spcBef>
        <a:spcAft>
          <a:spcPct val="0"/>
        </a:spcAft>
        <a:defRPr sz="3200">
          <a:solidFill>
            <a:schemeClr val="tx2"/>
          </a:solidFill>
          <a:latin typeface="Trebuchet MS" pitchFamily="34" charset="0"/>
        </a:defRPr>
      </a:lvl6pPr>
      <a:lvl7pPr marL="914400" algn="r" rtl="0" eaLnBrk="0" fontAlgn="base" hangingPunct="0">
        <a:spcBef>
          <a:spcPct val="0"/>
        </a:spcBef>
        <a:spcAft>
          <a:spcPct val="0"/>
        </a:spcAft>
        <a:defRPr sz="3200">
          <a:solidFill>
            <a:schemeClr val="tx2"/>
          </a:solidFill>
          <a:latin typeface="Trebuchet MS" pitchFamily="34" charset="0"/>
        </a:defRPr>
      </a:lvl7pPr>
      <a:lvl8pPr marL="1371600" algn="r" rtl="0" eaLnBrk="0" fontAlgn="base" hangingPunct="0">
        <a:spcBef>
          <a:spcPct val="0"/>
        </a:spcBef>
        <a:spcAft>
          <a:spcPct val="0"/>
        </a:spcAft>
        <a:defRPr sz="3200">
          <a:solidFill>
            <a:schemeClr val="tx2"/>
          </a:solidFill>
          <a:latin typeface="Trebuchet MS" pitchFamily="34" charset="0"/>
        </a:defRPr>
      </a:lvl8pPr>
      <a:lvl9pPr marL="1828800" algn="r" rtl="0" eaLnBrk="0" fontAlgn="base" hangingPunct="0">
        <a:spcBef>
          <a:spcPct val="0"/>
        </a:spcBef>
        <a:spcAft>
          <a:spcPct val="0"/>
        </a:spcAft>
        <a:defRPr sz="3200">
          <a:solidFill>
            <a:schemeClr val="tx2"/>
          </a:solidFill>
          <a:latin typeface="Trebuchet MS" pitchFamily="34" charset="0"/>
        </a:defRPr>
      </a:lvl9pPr>
    </p:titleStyle>
    <p:bodyStyle>
      <a:lvl1pPr marL="342900" indent="-342900" algn="l" rtl="0" eaLnBrk="0" fontAlgn="base" hangingPunct="0">
        <a:spcBef>
          <a:spcPct val="20000"/>
        </a:spcBef>
        <a:spcAft>
          <a:spcPct val="0"/>
        </a:spcAft>
        <a:buFont typeface="Arial" charset="0"/>
        <a:buChar char="•"/>
        <a:defRPr sz="3200">
          <a:solidFill>
            <a:schemeClr val="tx2"/>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a:solidFill>
            <a:schemeClr val="tx2"/>
          </a:solidFill>
          <a:latin typeface="+mn-lt"/>
        </a:defRPr>
      </a:lvl2pPr>
      <a:lvl3pPr marL="1143000" indent="-228600" algn="l" rtl="0" eaLnBrk="0" fontAlgn="base" hangingPunct="0">
        <a:spcBef>
          <a:spcPct val="20000"/>
        </a:spcBef>
        <a:spcAft>
          <a:spcPct val="0"/>
        </a:spcAft>
        <a:buFont typeface="Arial" charset="0"/>
        <a:buChar char="•"/>
        <a:defRPr sz="2400">
          <a:solidFill>
            <a:schemeClr val="tx2"/>
          </a:solidFill>
          <a:latin typeface="+mn-lt"/>
        </a:defRPr>
      </a:lvl3pPr>
      <a:lvl4pPr marL="1600200" indent="-228600" algn="l" rtl="0" eaLnBrk="0" fontAlgn="base" hangingPunct="0">
        <a:spcBef>
          <a:spcPct val="20000"/>
        </a:spcBef>
        <a:spcAft>
          <a:spcPct val="0"/>
        </a:spcAft>
        <a:buFont typeface="Arial" charset="0"/>
        <a:buChar char="–"/>
        <a:defRPr sz="2000">
          <a:solidFill>
            <a:schemeClr val="tx2"/>
          </a:solidFill>
          <a:latin typeface="+mn-lt"/>
        </a:defRPr>
      </a:lvl4pPr>
      <a:lvl5pPr marL="2057400" indent="-228600" algn="l" rtl="0" eaLnBrk="0" fontAlgn="base" hangingPunct="0">
        <a:spcBef>
          <a:spcPct val="20000"/>
        </a:spcBef>
        <a:spcAft>
          <a:spcPct val="0"/>
        </a:spcAft>
        <a:buFont typeface="Arial" charset="0"/>
        <a:buChar char="»"/>
        <a:defRPr sz="2000">
          <a:solidFill>
            <a:schemeClr val="tx2"/>
          </a:solidFill>
          <a:latin typeface="+mn-lt"/>
        </a:defRPr>
      </a:lvl5pPr>
      <a:lvl6pPr marL="2514600" indent="-228600" algn="l" rtl="0" eaLnBrk="0" fontAlgn="base" hangingPunct="0">
        <a:spcBef>
          <a:spcPct val="20000"/>
        </a:spcBef>
        <a:spcAft>
          <a:spcPct val="0"/>
        </a:spcAft>
        <a:buFont typeface="Arial" charset="0"/>
        <a:buChar char="»"/>
        <a:defRPr sz="2000">
          <a:solidFill>
            <a:schemeClr val="tx2"/>
          </a:solidFill>
          <a:latin typeface="+mn-lt"/>
        </a:defRPr>
      </a:lvl6pPr>
      <a:lvl7pPr marL="2971800" indent="-228600" algn="l" rtl="0" eaLnBrk="0" fontAlgn="base" hangingPunct="0">
        <a:spcBef>
          <a:spcPct val="20000"/>
        </a:spcBef>
        <a:spcAft>
          <a:spcPct val="0"/>
        </a:spcAft>
        <a:buFont typeface="Arial" charset="0"/>
        <a:buChar char="»"/>
        <a:defRPr sz="2000">
          <a:solidFill>
            <a:schemeClr val="tx2"/>
          </a:solidFill>
          <a:latin typeface="+mn-lt"/>
        </a:defRPr>
      </a:lvl7pPr>
      <a:lvl8pPr marL="3429000" indent="-228600" algn="l" rtl="0" eaLnBrk="0" fontAlgn="base" hangingPunct="0">
        <a:spcBef>
          <a:spcPct val="20000"/>
        </a:spcBef>
        <a:spcAft>
          <a:spcPct val="0"/>
        </a:spcAft>
        <a:buFont typeface="Arial" charset="0"/>
        <a:buChar char="»"/>
        <a:defRPr sz="2000">
          <a:solidFill>
            <a:schemeClr val="tx2"/>
          </a:solidFill>
          <a:latin typeface="+mn-lt"/>
        </a:defRPr>
      </a:lvl8pPr>
      <a:lvl9pPr marL="3886200" indent="-228600" algn="l" rtl="0" eaLnBrk="0" fontAlgn="base" hangingPunct="0">
        <a:spcBef>
          <a:spcPct val="20000"/>
        </a:spcBef>
        <a:spcAft>
          <a:spcPct val="0"/>
        </a:spcAft>
        <a:buFont typeface="Arial" charset="0"/>
        <a:buChar char="»"/>
        <a:defRPr sz="2000">
          <a:solidFill>
            <a:schemeClr val="tx2"/>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5.xml"/><Relationship Id="rId1" Type="http://schemas.openxmlformats.org/officeDocument/2006/relationships/slideLayout" Target="../slideLayouts/slideLayout4.xml"/><Relationship Id="rId4" Type="http://schemas.openxmlformats.org/officeDocument/2006/relationships/image" Target="../media/image5.jpe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Sat 17/9 – Sun 18/9 </a:t>
            </a:r>
            <a:endParaRPr lang="en-US" dirty="0"/>
          </a:p>
        </p:txBody>
      </p:sp>
      <p:sp>
        <p:nvSpPr>
          <p:cNvPr id="8" name="Text Placeholder 7"/>
          <p:cNvSpPr>
            <a:spLocks noGrp="1"/>
          </p:cNvSpPr>
          <p:nvPr>
            <p:ph type="body" sz="half" idx="10"/>
          </p:nvPr>
        </p:nvSpPr>
        <p:spPr>
          <a:xfrm>
            <a:off x="152400" y="990600"/>
            <a:ext cx="8686800" cy="5257800"/>
          </a:xfrm>
        </p:spPr>
        <p:txBody>
          <a:bodyPr/>
          <a:lstStyle/>
          <a:p>
            <a:r>
              <a:rPr lang="en-US" sz="2400" dirty="0" smtClean="0"/>
              <a:t>07:00 </a:t>
            </a:r>
            <a:r>
              <a:rPr lang="en-US" sz="2400" dirty="0" err="1" smtClean="0"/>
              <a:t>Cryo</a:t>
            </a:r>
            <a:r>
              <a:rPr lang="en-US" sz="2400" dirty="0" smtClean="0"/>
              <a:t> problem in point 4</a:t>
            </a:r>
          </a:p>
          <a:p>
            <a:endParaRPr lang="en-US" sz="2400" dirty="0" smtClean="0"/>
          </a:p>
          <a:p>
            <a:r>
              <a:rPr lang="en-US" sz="2400" dirty="0" smtClean="0"/>
              <a:t>From E. </a:t>
            </a:r>
            <a:r>
              <a:rPr lang="en-US" sz="2400" dirty="0" smtClean="0"/>
              <a:t>Blanco:</a:t>
            </a:r>
            <a:r>
              <a:rPr lang="en-US" sz="2400" dirty="0" smtClean="0"/>
              <a:t> </a:t>
            </a:r>
            <a:r>
              <a:rPr lang="en-US" sz="2400" dirty="0" smtClean="0"/>
              <a:t>First </a:t>
            </a:r>
            <a:r>
              <a:rPr lang="en-US" sz="2400" dirty="0" smtClean="0"/>
              <a:t>beam dump caused by a </a:t>
            </a:r>
            <a:r>
              <a:rPr lang="en-US" sz="2400" dirty="0" err="1" smtClean="0"/>
              <a:t>cryo</a:t>
            </a:r>
            <a:r>
              <a:rPr lang="en-US" sz="2400" dirty="0" smtClean="0"/>
              <a:t> PLC not reachable anymore (UX45_QUI) and then 14 minutes later a </a:t>
            </a:r>
            <a:r>
              <a:rPr lang="en-US" sz="2400" dirty="0" err="1" smtClean="0"/>
              <a:t>WFip</a:t>
            </a:r>
            <a:r>
              <a:rPr lang="en-US" sz="2400" dirty="0" smtClean="0"/>
              <a:t> segment with </a:t>
            </a:r>
            <a:r>
              <a:rPr lang="en-US" sz="2400" dirty="0" smtClean="0"/>
              <a:t>problems:</a:t>
            </a:r>
            <a:endParaRPr lang="en-US" sz="1800" dirty="0" smtClean="0"/>
          </a:p>
          <a:p>
            <a:pPr lvl="1"/>
            <a:r>
              <a:rPr lang="en-US" sz="1800" dirty="0" smtClean="0"/>
              <a:t>We </a:t>
            </a:r>
            <a:r>
              <a:rPr lang="en-US" sz="1800" dirty="0" smtClean="0"/>
              <a:t>intervened in the tunnel (UX45) and replaced the PLC and let the </a:t>
            </a:r>
            <a:r>
              <a:rPr lang="en-US" sz="1800" dirty="0" err="1" smtClean="0"/>
              <a:t>cryo</a:t>
            </a:r>
            <a:r>
              <a:rPr lang="en-US" sz="1800" dirty="0" smtClean="0"/>
              <a:t> operators recover as soon as possible.  The diagnose is to confirm by Schneider once they analyze the dump, but it seems that a </a:t>
            </a:r>
            <a:r>
              <a:rPr lang="en-US" sz="1800" dirty="0" smtClean="0">
                <a:solidFill>
                  <a:srgbClr val="FF0000"/>
                </a:solidFill>
              </a:rPr>
              <a:t>SEU </a:t>
            </a:r>
            <a:r>
              <a:rPr lang="en-US" sz="1800" dirty="0" smtClean="0">
                <a:solidFill>
                  <a:srgbClr val="FF0000"/>
                </a:solidFill>
              </a:rPr>
              <a:t>can be likely the cause</a:t>
            </a:r>
            <a:r>
              <a:rPr lang="en-US" sz="1800" dirty="0" smtClean="0"/>
              <a:t>.</a:t>
            </a:r>
          </a:p>
          <a:p>
            <a:pPr lvl="1"/>
            <a:endParaRPr lang="en-US" sz="1800" dirty="0" smtClean="0"/>
          </a:p>
          <a:p>
            <a:pPr lvl="1"/>
            <a:r>
              <a:rPr lang="en-US" sz="1800" dirty="0" smtClean="0">
                <a:solidFill>
                  <a:srgbClr val="FF0000"/>
                </a:solidFill>
              </a:rPr>
              <a:t>Second the </a:t>
            </a:r>
            <a:r>
              <a:rPr lang="en-US" sz="1800" dirty="0" err="1" smtClean="0">
                <a:solidFill>
                  <a:srgbClr val="FF0000"/>
                </a:solidFill>
              </a:rPr>
              <a:t>WFip</a:t>
            </a:r>
            <a:r>
              <a:rPr lang="en-US" sz="1800" dirty="0" smtClean="0">
                <a:solidFill>
                  <a:srgbClr val="FF0000"/>
                </a:solidFill>
              </a:rPr>
              <a:t> problem was caused by an electrical problem (circuit-breaker down)</a:t>
            </a:r>
            <a:r>
              <a:rPr lang="en-US" sz="1800" dirty="0" smtClean="0"/>
              <a:t>. As it was in UX45 I’ve rearmed the breaker and everything went fine. By contrary ½ later it seems that breaker has gone down again. To diagnose by TE/CRG</a:t>
            </a:r>
            <a:r>
              <a:rPr lang="en-US" sz="1800" dirty="0" smtClean="0"/>
              <a:t>.</a:t>
            </a:r>
          </a:p>
          <a:p>
            <a:pPr lvl="1"/>
            <a:endParaRPr lang="en-US" sz="1800" dirty="0" smtClean="0"/>
          </a:p>
          <a:p>
            <a:r>
              <a:rPr lang="en-US" sz="2200" dirty="0" smtClean="0"/>
              <a:t>Recovery of sector 34 – 45 started at ~11:00</a:t>
            </a:r>
          </a:p>
          <a:p>
            <a:pPr lvl="0">
              <a:buNone/>
            </a:pPr>
            <a:r>
              <a:rPr lang="en-US" sz="2400" dirty="0" smtClean="0"/>
              <a:t/>
            </a:r>
            <a:br>
              <a:rPr lang="en-US" sz="2400" dirty="0" smtClean="0"/>
            </a:br>
            <a:endParaRPr lang="en-US" sz="2400" dirty="0" smtClean="0"/>
          </a:p>
          <a:p>
            <a:endParaRPr lang="en-US" sz="20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Sat 17/9 – Sun 18/9 </a:t>
            </a:r>
            <a:endParaRPr lang="en-US" dirty="0"/>
          </a:p>
        </p:txBody>
      </p:sp>
      <p:sp>
        <p:nvSpPr>
          <p:cNvPr id="8" name="Text Placeholder 7"/>
          <p:cNvSpPr>
            <a:spLocks noGrp="1"/>
          </p:cNvSpPr>
          <p:nvPr>
            <p:ph type="body" sz="half" idx="10"/>
          </p:nvPr>
        </p:nvSpPr>
        <p:spPr>
          <a:xfrm>
            <a:off x="152400" y="990600"/>
            <a:ext cx="8686800" cy="5257800"/>
          </a:xfrm>
        </p:spPr>
        <p:txBody>
          <a:bodyPr/>
          <a:lstStyle/>
          <a:p>
            <a:r>
              <a:rPr lang="en-US" sz="2400" dirty="0" smtClean="0"/>
              <a:t>Few more trips </a:t>
            </a:r>
            <a:r>
              <a:rPr lang="en-US" sz="2400" dirty="0" smtClean="0"/>
              <a:t>of the </a:t>
            </a:r>
            <a:r>
              <a:rPr lang="en-US" sz="2400" dirty="0" err="1" smtClean="0"/>
              <a:t>WFip</a:t>
            </a:r>
            <a:r>
              <a:rPr lang="en-US" sz="2400" dirty="0" smtClean="0"/>
              <a:t> </a:t>
            </a:r>
            <a:r>
              <a:rPr lang="en-US" sz="2400" dirty="0" smtClean="0"/>
              <a:t>rack circuit breaker affecting RF in Sector 45 </a:t>
            </a:r>
            <a:r>
              <a:rPr lang="en-US" sz="2400" dirty="0" smtClean="0">
                <a:sym typeface="Wingdings" pitchFamily="2" charset="2"/>
              </a:rPr>
              <a:t> intervention of TE/CRG – EN/EL (until evening).</a:t>
            </a:r>
            <a:endParaRPr lang="en-US" sz="2400" dirty="0" smtClean="0"/>
          </a:p>
          <a:p>
            <a:r>
              <a:rPr lang="en-US" sz="2400" dirty="0" smtClean="0"/>
              <a:t>Problem identified on a heater for the RF cryogenics. Temporary fix found</a:t>
            </a:r>
            <a:r>
              <a:rPr lang="en-US" sz="2400" dirty="0" smtClean="0"/>
              <a:t>.</a:t>
            </a:r>
            <a:endParaRPr lang="en-US" sz="2400" dirty="0" smtClean="0"/>
          </a:p>
          <a:p>
            <a:r>
              <a:rPr lang="en-US" sz="2400" dirty="0" smtClean="0"/>
              <a:t>Cavities in Sector 34/45 have reached a temperature of 70/84 K </a:t>
            </a:r>
            <a:r>
              <a:rPr lang="en-US" sz="2400" dirty="0" smtClean="0">
                <a:sym typeface="Wingdings" pitchFamily="2" charset="2"/>
              </a:rPr>
              <a:t> Contacted RF </a:t>
            </a:r>
            <a:r>
              <a:rPr lang="en-US" sz="2400" dirty="0" smtClean="0">
                <a:sym typeface="Wingdings" pitchFamily="2" charset="2"/>
              </a:rPr>
              <a:t>expert: short reconditioning only in case of need.</a:t>
            </a:r>
          </a:p>
          <a:p>
            <a:r>
              <a:rPr lang="en-US" sz="2400" dirty="0" smtClean="0">
                <a:sym typeface="Wingdings" pitchFamily="2" charset="2"/>
              </a:rPr>
              <a:t>Switched ON RF as soon as possible (5 AM)</a:t>
            </a:r>
          </a:p>
          <a:p>
            <a:r>
              <a:rPr lang="en-US" sz="2400" dirty="0" smtClean="0">
                <a:sym typeface="Wingdings" pitchFamily="2" charset="2"/>
              </a:rPr>
              <a:t>06:30: Frequent trips of cavity 2B2  Access to replace a controls power supply (completed by now)</a:t>
            </a:r>
          </a:p>
          <a:p>
            <a:r>
              <a:rPr lang="en-US" sz="2400" smtClean="0">
                <a:sym typeface="Wingdings" pitchFamily="2" charset="2"/>
              </a:rPr>
              <a:t>08:00 Got </a:t>
            </a:r>
            <a:r>
              <a:rPr lang="en-US" sz="2400" dirty="0" smtClean="0">
                <a:sym typeface="Wingdings" pitchFamily="2" charset="2"/>
              </a:rPr>
              <a:t>the OK from RF to go ahead</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Sat 17/9 – Sun 18/9 </a:t>
            </a:r>
            <a:endParaRPr lang="en-US" dirty="0"/>
          </a:p>
        </p:txBody>
      </p:sp>
      <p:sp>
        <p:nvSpPr>
          <p:cNvPr id="8" name="Text Placeholder 7"/>
          <p:cNvSpPr>
            <a:spLocks noGrp="1"/>
          </p:cNvSpPr>
          <p:nvPr>
            <p:ph type="body" sz="half" idx="10"/>
          </p:nvPr>
        </p:nvSpPr>
        <p:spPr>
          <a:xfrm>
            <a:off x="152400" y="990600"/>
            <a:ext cx="8686800" cy="5257800"/>
          </a:xfrm>
        </p:spPr>
        <p:txBody>
          <a:bodyPr/>
          <a:lstStyle/>
          <a:p>
            <a:r>
              <a:rPr lang="en-US" sz="2400" dirty="0" smtClean="0"/>
              <a:t>Over night shift crew started to </a:t>
            </a:r>
            <a:r>
              <a:rPr lang="en-US" sz="2400" dirty="0" smtClean="0">
                <a:sym typeface="Wingdings" pitchFamily="2" charset="2"/>
              </a:rPr>
              <a:t>s</a:t>
            </a:r>
            <a:r>
              <a:rPr lang="en-US" sz="2400" dirty="0" smtClean="0">
                <a:sym typeface="Wingdings" pitchFamily="2" charset="2"/>
              </a:rPr>
              <a:t>witch </a:t>
            </a:r>
            <a:r>
              <a:rPr lang="en-US" sz="2400" dirty="0" smtClean="0">
                <a:sym typeface="Wingdings" pitchFamily="2" charset="2"/>
              </a:rPr>
              <a:t>ON all the circuits as they become available</a:t>
            </a:r>
          </a:p>
          <a:p>
            <a:r>
              <a:rPr lang="en-US" sz="2400" dirty="0" err="1" smtClean="0">
                <a:sym typeface="Wingdings" pitchFamily="2" charset="2"/>
              </a:rPr>
              <a:t>Cryo</a:t>
            </a:r>
            <a:r>
              <a:rPr lang="en-US" sz="2400" dirty="0" smtClean="0">
                <a:sym typeface="Wingdings" pitchFamily="2" charset="2"/>
              </a:rPr>
              <a:t> conditions completely recovered at 08:30</a:t>
            </a:r>
          </a:p>
          <a:p>
            <a:r>
              <a:rPr lang="en-US" sz="2400" dirty="0" smtClean="0">
                <a:sym typeface="Wingdings" pitchFamily="2" charset="2"/>
              </a:rPr>
              <a:t>Pre-cycling</a:t>
            </a:r>
            <a:r>
              <a:rPr lang="en-US" sz="2000" dirty="0" smtClean="0"/>
              <a:t/>
            </a:r>
            <a:br>
              <a:rPr lang="en-US" sz="2000" dirty="0" smtClean="0"/>
            </a:br>
            <a:r>
              <a:rPr lang="en-US" sz="2000" dirty="0" smtClean="0"/>
              <a:t> </a:t>
            </a:r>
            <a:br>
              <a:rPr lang="en-US" sz="2000" dirty="0" smtClean="0"/>
            </a:br>
            <a:endParaRPr lang="en-US" sz="2000" dirty="0" smtClean="0"/>
          </a:p>
          <a:p>
            <a:endParaRPr lang="en-US" sz="2000" dirty="0" smtClean="0"/>
          </a:p>
          <a:p>
            <a:endParaRPr lang="en-US" sz="2400" dirty="0" smtClean="0">
              <a:sym typeface="Wingdings" pitchFamily="2" charset="2"/>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Accesses </a:t>
            </a:r>
            <a:endParaRPr lang="en-US" dirty="0"/>
          </a:p>
        </p:txBody>
      </p:sp>
      <p:sp>
        <p:nvSpPr>
          <p:cNvPr id="8" name="Text Placeholder 7"/>
          <p:cNvSpPr>
            <a:spLocks noGrp="1"/>
          </p:cNvSpPr>
          <p:nvPr>
            <p:ph type="body" sz="half" idx="10"/>
          </p:nvPr>
        </p:nvSpPr>
        <p:spPr>
          <a:xfrm>
            <a:off x="152400" y="990600"/>
            <a:ext cx="8686800" cy="5257800"/>
          </a:xfrm>
        </p:spPr>
        <p:txBody>
          <a:bodyPr/>
          <a:lstStyle/>
          <a:p>
            <a:pPr lvl="0"/>
            <a:r>
              <a:rPr lang="en-US" sz="2400" dirty="0" smtClean="0"/>
              <a:t>CMS Pump problem: faulty cable on a temperature measurement. Resolved. </a:t>
            </a:r>
          </a:p>
          <a:p>
            <a:pPr lvl="0"/>
            <a:r>
              <a:rPr lang="en-US" sz="2400" dirty="0" smtClean="0"/>
              <a:t>Collimator </a:t>
            </a:r>
            <a:r>
              <a:rPr lang="en-US" sz="2400" dirty="0" smtClean="0"/>
              <a:t>cooling </a:t>
            </a:r>
            <a:r>
              <a:rPr lang="en-US" sz="2400" dirty="0" smtClean="0"/>
              <a:t>to </a:t>
            </a:r>
            <a:r>
              <a:rPr lang="en-US" sz="2400" dirty="0" smtClean="0"/>
              <a:t>maximum </a:t>
            </a:r>
            <a:r>
              <a:rPr lang="en-US" sz="2400" dirty="0" smtClean="0"/>
              <a:t>possible (O. </a:t>
            </a:r>
            <a:r>
              <a:rPr lang="en-US" sz="2400" dirty="0" err="1" smtClean="0"/>
              <a:t>Aberle</a:t>
            </a:r>
            <a:r>
              <a:rPr lang="en-US" sz="2400" dirty="0" smtClean="0"/>
              <a:t>):</a:t>
            </a:r>
          </a:p>
          <a:p>
            <a:pPr lvl="1"/>
            <a:r>
              <a:rPr lang="en-US" sz="1800" i="1" dirty="0" smtClean="0"/>
              <a:t>“We </a:t>
            </a:r>
            <a:r>
              <a:rPr lang="en-US" sz="1800" i="1" dirty="0" smtClean="0"/>
              <a:t>(together with S. </a:t>
            </a:r>
            <a:r>
              <a:rPr lang="en-US" sz="1800" i="1" dirty="0" err="1" smtClean="0"/>
              <a:t>Gatard</a:t>
            </a:r>
            <a:r>
              <a:rPr lang="en-US" sz="1800" i="1" dirty="0" smtClean="0"/>
              <a:t> from RP) have been to Pt 7 and I have </a:t>
            </a:r>
            <a:r>
              <a:rPr lang="en-US" sz="1800" i="1" dirty="0" smtClean="0">
                <a:solidFill>
                  <a:srgbClr val="FF0000"/>
                </a:solidFill>
              </a:rPr>
              <a:t>opened the three TCP and the first 2 TCS on each side to the maximum valve position. There was not much stoke left</a:t>
            </a:r>
            <a:r>
              <a:rPr lang="en-US" sz="1800" i="1" dirty="0" smtClean="0"/>
              <a:t>. The operation during last winter stop of increasing the cooling to two third of nominal flow is the maximum we can do with the actual configuration, limited by the main distribution line. I measured a flow rate of 0.8 - 0.9 on the </a:t>
            </a:r>
            <a:r>
              <a:rPr lang="en-US" sz="1800" i="1" dirty="0" smtClean="0">
                <a:solidFill>
                  <a:srgbClr val="FF0000"/>
                </a:solidFill>
              </a:rPr>
              <a:t>TCSG.B5L7.B1, with no change in flow with the last opening of the valve. Compared to the winter stop value we might be even a bit </a:t>
            </a:r>
            <a:r>
              <a:rPr lang="en-US" sz="1800" i="1" dirty="0" smtClean="0">
                <a:solidFill>
                  <a:srgbClr val="FF0000"/>
                </a:solidFill>
              </a:rPr>
              <a:t>lower</a:t>
            </a:r>
            <a:r>
              <a:rPr lang="en-US" sz="1800" i="1" dirty="0" smtClean="0"/>
              <a:t>”</a:t>
            </a:r>
          </a:p>
          <a:p>
            <a:pPr lvl="0"/>
            <a:endParaRPr lang="en-US" sz="2400" i="1" dirty="0" smtClean="0"/>
          </a:p>
          <a:p>
            <a:pPr lvl="0"/>
            <a:r>
              <a:rPr lang="en-US" sz="2400" dirty="0" smtClean="0">
                <a:sym typeface="Wingdings" pitchFamily="2" charset="2"/>
              </a:rPr>
              <a:t>Temperature interlock </a:t>
            </a:r>
            <a:r>
              <a:rPr lang="en-US" sz="2400" dirty="0" smtClean="0">
                <a:sym typeface="Wingdings" pitchFamily="2" charset="2"/>
              </a:rPr>
              <a:t>levels for </a:t>
            </a:r>
            <a:r>
              <a:rPr lang="en-US" sz="2400" dirty="0" smtClean="0">
                <a:sym typeface="Wingdings" pitchFamily="2" charset="2"/>
              </a:rPr>
              <a:t>primary collimators and first two </a:t>
            </a:r>
            <a:r>
              <a:rPr lang="en-US" sz="2400" dirty="0" err="1" smtClean="0">
                <a:sym typeface="Wingdings" pitchFamily="2" charset="2"/>
              </a:rPr>
              <a:t>secondaries</a:t>
            </a:r>
            <a:r>
              <a:rPr lang="en-US" sz="2400" dirty="0" smtClean="0">
                <a:sym typeface="Wingdings" pitchFamily="2" charset="2"/>
              </a:rPr>
              <a:t> increased </a:t>
            </a:r>
            <a:r>
              <a:rPr lang="en-US" sz="2400" dirty="0" smtClean="0">
                <a:sym typeface="Wingdings" pitchFamily="2" charset="2"/>
              </a:rPr>
              <a:t>from 50 to 55 C after consultation with V. Baglin. </a:t>
            </a:r>
            <a:r>
              <a:rPr lang="en-US" sz="2000" dirty="0" smtClean="0"/>
              <a:t/>
            </a:r>
            <a:br>
              <a:rPr lang="en-US" sz="2000" dirty="0" smtClean="0"/>
            </a:br>
            <a:r>
              <a:rPr lang="en-US" sz="2400" dirty="0" smtClean="0"/>
              <a:t/>
            </a:r>
            <a:br>
              <a:rPr lang="en-US" sz="2400" dirty="0" smtClean="0"/>
            </a:br>
            <a:endParaRPr lang="en-US" sz="2400" dirty="0" smtClean="0"/>
          </a:p>
          <a:p>
            <a:endParaRPr lang="en-US" sz="20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half" idx="3"/>
          </p:nvPr>
        </p:nvSpPr>
        <p:spPr/>
        <p:txBody>
          <a:bodyPr/>
          <a:lstStyle/>
          <a:p>
            <a:endParaRPr lang="en-US"/>
          </a:p>
        </p:txBody>
      </p:sp>
      <p:sp>
        <p:nvSpPr>
          <p:cNvPr id="3" name="Title 2"/>
          <p:cNvSpPr>
            <a:spLocks noGrp="1"/>
          </p:cNvSpPr>
          <p:nvPr>
            <p:ph type="title"/>
          </p:nvPr>
        </p:nvSpPr>
        <p:spPr/>
        <p:txBody>
          <a:bodyPr/>
          <a:lstStyle/>
          <a:p>
            <a:r>
              <a:rPr lang="en-US" dirty="0" smtClean="0"/>
              <a:t>Collimators temperature and vacuum</a:t>
            </a:r>
            <a:endParaRPr lang="en-US" dirty="0"/>
          </a:p>
        </p:txBody>
      </p:sp>
      <p:sp>
        <p:nvSpPr>
          <p:cNvPr id="4" name="Text Placeholder 3"/>
          <p:cNvSpPr>
            <a:spLocks noGrp="1"/>
          </p:cNvSpPr>
          <p:nvPr>
            <p:ph type="body" sz="half" idx="10"/>
          </p:nvPr>
        </p:nvSpPr>
        <p:spPr/>
        <p:txBody>
          <a:bodyPr/>
          <a:lstStyle/>
          <a:p>
            <a:endParaRPr lang="en-US" dirty="0"/>
          </a:p>
        </p:txBody>
      </p:sp>
      <p:pic>
        <p:nvPicPr>
          <p:cNvPr id="1026" name="Picture 2" descr="\\cern.ch\dfs\Users\a\arduini\Documents\vacuumIR7.png"/>
          <p:cNvPicPr>
            <a:picLocks noChangeAspect="1" noChangeArrowheads="1"/>
          </p:cNvPicPr>
          <p:nvPr/>
        </p:nvPicPr>
        <p:blipFill>
          <a:blip r:embed="rId2" cstate="print"/>
          <a:srcRect/>
          <a:stretch>
            <a:fillRect/>
          </a:stretch>
        </p:blipFill>
        <p:spPr bwMode="auto">
          <a:xfrm>
            <a:off x="1095374" y="3569418"/>
            <a:ext cx="6448425" cy="2687554"/>
          </a:xfrm>
          <a:prstGeom prst="rect">
            <a:avLst/>
          </a:prstGeom>
          <a:noFill/>
        </p:spPr>
      </p:pic>
      <p:pic>
        <p:nvPicPr>
          <p:cNvPr id="1027" name="Picture 3" descr="\\cern.ch\dfs\Users\a\arduini\Documents\tempIR7.png"/>
          <p:cNvPicPr>
            <a:picLocks noChangeAspect="1" noChangeArrowheads="1"/>
          </p:cNvPicPr>
          <p:nvPr/>
        </p:nvPicPr>
        <p:blipFill>
          <a:blip r:embed="rId3" cstate="print"/>
          <a:srcRect/>
          <a:stretch>
            <a:fillRect/>
          </a:stretch>
        </p:blipFill>
        <p:spPr bwMode="auto">
          <a:xfrm>
            <a:off x="1066800" y="957261"/>
            <a:ext cx="6477000" cy="2699463"/>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Accesses </a:t>
            </a:r>
            <a:endParaRPr lang="en-US" dirty="0"/>
          </a:p>
        </p:txBody>
      </p:sp>
      <p:sp>
        <p:nvSpPr>
          <p:cNvPr id="8" name="Text Placeholder 7"/>
          <p:cNvSpPr>
            <a:spLocks noGrp="1"/>
          </p:cNvSpPr>
          <p:nvPr>
            <p:ph type="body" sz="half" idx="10"/>
          </p:nvPr>
        </p:nvSpPr>
        <p:spPr>
          <a:xfrm>
            <a:off x="152400" y="990600"/>
            <a:ext cx="8686800" cy="5257800"/>
          </a:xfrm>
        </p:spPr>
        <p:txBody>
          <a:bodyPr/>
          <a:lstStyle/>
          <a:p>
            <a:pPr lvl="0"/>
            <a:r>
              <a:rPr lang="en-US" sz="2000" dirty="0" smtClean="0"/>
              <a:t>Installation </a:t>
            </a:r>
            <a:r>
              <a:rPr lang="en-US" sz="2000" dirty="0" smtClean="0"/>
              <a:t>of anti-</a:t>
            </a:r>
            <a:r>
              <a:rPr lang="en-US" sz="2000" dirty="0" err="1" smtClean="0"/>
              <a:t>ecloud</a:t>
            </a:r>
            <a:r>
              <a:rPr lang="en-US" sz="2000" dirty="0" smtClean="0"/>
              <a:t> solenoid </a:t>
            </a:r>
            <a:r>
              <a:rPr lang="en-US" sz="2000" dirty="0" smtClean="0"/>
              <a:t>right of </a:t>
            </a:r>
            <a:r>
              <a:rPr lang="en-US" sz="2000" dirty="0" smtClean="0"/>
              <a:t>Pt </a:t>
            </a:r>
            <a:r>
              <a:rPr lang="en-US" sz="2000" dirty="0" smtClean="0"/>
              <a:t>2 </a:t>
            </a:r>
            <a:r>
              <a:rPr lang="en-US" sz="2000" dirty="0" smtClean="0">
                <a:sym typeface="Wingdings" pitchFamily="2" charset="2"/>
              </a:rPr>
              <a:t> 500 m of cables installed and solenoid </a:t>
            </a:r>
            <a:r>
              <a:rPr lang="en-US" sz="2000" dirty="0" smtClean="0">
                <a:sym typeface="Wingdings" pitchFamily="2" charset="2"/>
              </a:rPr>
              <a:t>powered (</a:t>
            </a:r>
            <a:r>
              <a:rPr lang="en-US" sz="2000" dirty="0" smtClean="0">
                <a:solidFill>
                  <a:srgbClr val="FF0000"/>
                </a:solidFill>
                <a:sym typeface="Wingdings" pitchFamily="2" charset="2"/>
              </a:rPr>
              <a:t>V. Baglin and team</a:t>
            </a:r>
            <a:r>
              <a:rPr lang="en-US" sz="2000" dirty="0" smtClean="0">
                <a:sym typeface="Wingdings" pitchFamily="2" charset="2"/>
              </a:rPr>
              <a:t>)</a:t>
            </a:r>
            <a:endParaRPr lang="en-US" sz="2000" dirty="0" smtClean="0">
              <a:sym typeface="Wingdings" pitchFamily="2" charset="2"/>
            </a:endParaRPr>
          </a:p>
          <a:p>
            <a:endParaRPr lang="en-US" sz="2000" dirty="0"/>
          </a:p>
        </p:txBody>
      </p:sp>
      <p:pic>
        <p:nvPicPr>
          <p:cNvPr id="1026" name="Picture 2"/>
          <p:cNvPicPr>
            <a:picLocks noChangeAspect="1" noChangeArrowheads="1"/>
          </p:cNvPicPr>
          <p:nvPr/>
        </p:nvPicPr>
        <p:blipFill>
          <a:blip r:embed="rId3" cstate="print"/>
          <a:srcRect/>
          <a:stretch>
            <a:fillRect/>
          </a:stretch>
        </p:blipFill>
        <p:spPr bwMode="auto">
          <a:xfrm>
            <a:off x="274320" y="2133600"/>
            <a:ext cx="4145280" cy="3108960"/>
          </a:xfrm>
          <a:prstGeom prst="rect">
            <a:avLst/>
          </a:prstGeom>
          <a:noFill/>
          <a:ln w="9525">
            <a:noFill/>
            <a:miter lim="800000"/>
            <a:headEnd/>
            <a:tailEnd/>
          </a:ln>
          <a:effectLst/>
        </p:spPr>
      </p:pic>
      <p:pic>
        <p:nvPicPr>
          <p:cNvPr id="1027" name="Picture 3"/>
          <p:cNvPicPr>
            <a:picLocks noChangeAspect="1" noChangeArrowheads="1"/>
          </p:cNvPicPr>
          <p:nvPr/>
        </p:nvPicPr>
        <p:blipFill>
          <a:blip r:embed="rId4" cstate="print"/>
          <a:srcRect/>
          <a:stretch>
            <a:fillRect/>
          </a:stretch>
        </p:blipFill>
        <p:spPr bwMode="auto">
          <a:xfrm>
            <a:off x="4724400" y="2133600"/>
            <a:ext cx="4145280" cy="310896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Accesses </a:t>
            </a:r>
            <a:endParaRPr lang="en-US" dirty="0"/>
          </a:p>
        </p:txBody>
      </p:sp>
      <p:sp>
        <p:nvSpPr>
          <p:cNvPr id="8" name="Text Placeholder 7"/>
          <p:cNvSpPr>
            <a:spLocks noGrp="1"/>
          </p:cNvSpPr>
          <p:nvPr>
            <p:ph type="body" sz="half" idx="10"/>
          </p:nvPr>
        </p:nvSpPr>
        <p:spPr>
          <a:xfrm>
            <a:off x="152400" y="990600"/>
            <a:ext cx="8686800" cy="5257800"/>
          </a:xfrm>
        </p:spPr>
        <p:txBody>
          <a:bodyPr/>
          <a:lstStyle/>
          <a:p>
            <a:pPr lvl="0"/>
            <a:r>
              <a:rPr lang="en-US" sz="2000" dirty="0" smtClean="0"/>
              <a:t>Electronics </a:t>
            </a:r>
            <a:r>
              <a:rPr lang="en-US" sz="2000" dirty="0" smtClean="0"/>
              <a:t>card replaced for the vacuum gauge at the MKI_C replaced</a:t>
            </a:r>
          </a:p>
          <a:p>
            <a:pPr lvl="0"/>
            <a:r>
              <a:rPr lang="en-US" sz="2000" dirty="0" smtClean="0"/>
              <a:t>RSS.A45.B1 </a:t>
            </a:r>
            <a:r>
              <a:rPr lang="en-US" sz="2000" dirty="0" smtClean="0"/>
              <a:t>power converter replaced</a:t>
            </a:r>
            <a:endParaRPr lang="en-US" sz="2000" dirty="0" smtClean="0"/>
          </a:p>
          <a:p>
            <a:pPr lvl="0"/>
            <a:r>
              <a:rPr lang="en-US" sz="2000" dirty="0" smtClean="0"/>
              <a:t>Temporary fix by CV of a water leak (UJ56) detected during EPC access</a:t>
            </a:r>
          </a:p>
          <a:p>
            <a:pPr lvl="0"/>
            <a:r>
              <a:rPr lang="en-US" sz="2000" dirty="0" smtClean="0"/>
              <a:t>Vacuum gauge control problem fixed in UJ47</a:t>
            </a:r>
          </a:p>
          <a:p>
            <a:pPr lvl="0"/>
            <a:r>
              <a:rPr lang="en-US" sz="2000" dirty="0" smtClean="0"/>
              <a:t>QPS intervention in Sector 78 </a:t>
            </a:r>
            <a:br>
              <a:rPr lang="en-US" sz="2000" dirty="0" smtClean="0"/>
            </a:br>
            <a:r>
              <a:rPr lang="en-US" sz="2400" dirty="0" smtClean="0"/>
              <a:t/>
            </a:r>
            <a:br>
              <a:rPr lang="en-US" sz="2400" dirty="0" smtClean="0"/>
            </a:br>
            <a:endParaRPr lang="en-US" sz="2400" dirty="0" smtClean="0"/>
          </a:p>
          <a:p>
            <a:endParaRPr lang="en-US" sz="20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p:txBody>
          <a:bodyPr/>
          <a:lstStyle/>
          <a:p>
            <a:r>
              <a:rPr lang="en-US" dirty="0" smtClean="0"/>
              <a:t>Go for physics</a:t>
            </a:r>
            <a:endParaRPr lang="en-US" dirty="0" smtClean="0"/>
          </a:p>
        </p:txBody>
      </p:sp>
      <p:sp>
        <p:nvSpPr>
          <p:cNvPr id="5" name="Title 4"/>
          <p:cNvSpPr>
            <a:spLocks noGrp="1"/>
          </p:cNvSpPr>
          <p:nvPr>
            <p:ph type="title"/>
          </p:nvPr>
        </p:nvSpPr>
        <p:spPr/>
        <p:txBody>
          <a:bodyPr/>
          <a:lstStyle/>
          <a:p>
            <a:r>
              <a:rPr lang="en-US" dirty="0" smtClean="0"/>
              <a:t>Plans</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LHCpresentations">
  <a:themeElements>
    <a:clrScheme name="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Theme">
      <a:majorFont>
        <a:latin typeface="Trebuchet MS"/>
        <a:ea typeface=""/>
        <a:cs typeface=""/>
      </a:majorFont>
      <a:minorFont>
        <a:latin typeface="Trebuchet M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24445</TotalTime>
  <Words>445</Words>
  <Application>Microsoft Office PowerPoint</Application>
  <PresentationFormat>On-screen Show (4:3)</PresentationFormat>
  <Paragraphs>44</Paragraphs>
  <Slides>8</Slides>
  <Notes>6</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LHCpresentations</vt:lpstr>
      <vt:lpstr>Sat 17/9 – Sun 18/9 </vt:lpstr>
      <vt:lpstr>Sat 17/9 – Sun 18/9 </vt:lpstr>
      <vt:lpstr>Sat 17/9 – Sun 18/9 </vt:lpstr>
      <vt:lpstr>Accesses </vt:lpstr>
      <vt:lpstr>Collimators temperature and vacuum</vt:lpstr>
      <vt:lpstr>Accesses </vt:lpstr>
      <vt:lpstr>Accesses </vt:lpstr>
      <vt:lpstr>Plans</vt:lpstr>
    </vt:vector>
  </TitlesOfParts>
  <Company>CERN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Gianluigi Arduini</dc:creator>
  <cp:lastModifiedBy>arduini</cp:lastModifiedBy>
  <cp:revision>2198</cp:revision>
  <dcterms:created xsi:type="dcterms:W3CDTF">2010-04-25T23:23:07Z</dcterms:created>
  <dcterms:modified xsi:type="dcterms:W3CDTF">2011-09-18T06:49:47Z</dcterms:modified>
</cp:coreProperties>
</file>