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9"/>
  </p:notesMasterIdLst>
  <p:sldIdLst>
    <p:sldId id="863" r:id="rId2"/>
    <p:sldId id="913" r:id="rId3"/>
    <p:sldId id="914" r:id="rId4"/>
    <p:sldId id="915" r:id="rId5"/>
    <p:sldId id="909" r:id="rId6"/>
    <p:sldId id="911" r:id="rId7"/>
    <p:sldId id="910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9/7/11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Tue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7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-Sep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Joerg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Wenninger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Week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36:    </a:t>
            </a:r>
            <a:endParaRPr lang="en-US" sz="24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sz="24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974850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Todo’s: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12+b injection.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Special fill 84b for LR BB.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Loss maps ‘a gogo’.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Intensity ramp up.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also: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Define ALFA and TOTEM RP settings, prepare them in LSA.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D34EDEB-5CDF-45D2-9C5E-FC5C40FD665F}" type="datetime1">
              <a:rPr lang="en-US" smtClean="0"/>
              <a:pPr/>
              <a:t>9/7/11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/>
              <a:t>Tue Morning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477" y="1295400"/>
            <a:ext cx="4459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Complete Loss maps at injection</a:t>
            </a:r>
            <a:endParaRPr lang="en-US" sz="24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066800"/>
            <a:ext cx="2649300" cy="217774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5800" y="3962400"/>
            <a:ext cx="41148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Dump via QPS trigger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sine </a:t>
            </a:r>
            <a:r>
              <a:rPr lang="en-US" dirty="0" smtClean="0">
                <a:solidFill>
                  <a:srgbClr val="0000FF"/>
                </a:solidFill>
              </a:rPr>
              <a:t>like modulation from Q feedback </a:t>
            </a:r>
            <a:r>
              <a:rPr lang="en-US" dirty="0" smtClean="0"/>
              <a:t>made the U_RES of RQTF.A67.B2 add up and pass the threshold, and dump the beams at flat top with </a:t>
            </a:r>
            <a:r>
              <a:rPr lang="en-US" dirty="0" err="1" smtClean="0"/>
              <a:t>b</a:t>
            </a:r>
            <a:r>
              <a:rPr lang="en-US" dirty="0" smtClean="0"/>
              <a:t>*=1.5m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429000"/>
            <a:ext cx="361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Some minor (?) problems: </a:t>
            </a:r>
            <a:endParaRPr lang="en-US" sz="24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810000"/>
            <a:ext cx="2921000" cy="22727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D34EDEB-5CDF-45D2-9C5E-FC5C40FD665F}" type="datetime1">
              <a:rPr lang="en-US" smtClean="0"/>
              <a:pPr/>
              <a:t>9/7/11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/>
              <a:t>Tue Late: </a:t>
            </a:r>
            <a:r>
              <a:rPr lang="en-US" dirty="0" smtClean="0">
                <a:solidFill>
                  <a:srgbClr val="0000FF"/>
                </a:solidFill>
              </a:rPr>
              <a:t>Injection needs TLC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477" y="1295400"/>
            <a:ext cx="3184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Injection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optimisation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 </a:t>
            </a:r>
            <a:endParaRPr lang="en-US" sz="24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1371600"/>
            <a:ext cx="50430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B1: </a:t>
            </a:r>
            <a:r>
              <a:rPr lang="en-US" dirty="0" err="1" smtClean="0"/>
              <a:t>recentered</a:t>
            </a:r>
            <a:r>
              <a:rPr lang="en-US" dirty="0" smtClean="0"/>
              <a:t> TCLIA.</a:t>
            </a:r>
            <a:r>
              <a:rPr lang="en-US" dirty="0" smtClean="0"/>
              <a:t>4R2</a:t>
            </a:r>
          </a:p>
          <a:p>
            <a:r>
              <a:rPr lang="en-US" dirty="0" smtClean="0"/>
              <a:t>B2: we </a:t>
            </a:r>
            <a:r>
              <a:rPr lang="en-US" dirty="0" smtClean="0"/>
              <a:t>increase</a:t>
            </a:r>
            <a:r>
              <a:rPr lang="en-US" dirty="0" smtClean="0"/>
              <a:t> for </a:t>
            </a:r>
            <a:r>
              <a:rPr lang="en-US" dirty="0" smtClean="0"/>
              <a:t>TCLIA.4L8</a:t>
            </a:r>
            <a:r>
              <a:rPr lang="en-US" dirty="0" smtClean="0"/>
              <a:t>  the </a:t>
            </a:r>
            <a:r>
              <a:rPr lang="en-US" dirty="0" smtClean="0"/>
              <a:t>setting from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6.8 </a:t>
            </a:r>
            <a:r>
              <a:rPr lang="en-US" dirty="0" smtClean="0"/>
              <a:t>sig to 7.1 sig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23622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...we cannot trim in these settings for the 36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injection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813" y="2286000"/>
            <a:ext cx="2896787" cy="205269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04800" y="4494073"/>
            <a:ext cx="8534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Dump Classification: Beam Losses during injection</a:t>
            </a:r>
            <a:r>
              <a:rPr lang="en-US" dirty="0" smtClean="0"/>
              <a:t>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* Beams </a:t>
            </a:r>
            <a:r>
              <a:rPr lang="en-US" b="1" i="1" dirty="0" smtClean="0">
                <a:solidFill>
                  <a:srgbClr val="FF0000"/>
                </a:solidFill>
              </a:rPr>
              <a:t>dumped when injecting 36 bunches in </a:t>
            </a:r>
            <a:r>
              <a:rPr lang="en-US" b="1" i="1" dirty="0" smtClean="0">
                <a:solidFill>
                  <a:srgbClr val="FF0000"/>
                </a:solidFill>
              </a:rPr>
              <a:t>B1 </a:t>
            </a:r>
            <a:r>
              <a:rPr lang="en-US" b="1" i="1" dirty="0" smtClean="0">
                <a:solidFill>
                  <a:srgbClr val="0000FF"/>
                </a:solidFill>
              </a:rPr>
              <a:t>(in three shifts !!)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Brought </a:t>
            </a:r>
            <a:r>
              <a:rPr lang="en-US" dirty="0" smtClean="0"/>
              <a:t>the 36 </a:t>
            </a:r>
            <a:r>
              <a:rPr lang="en-US" dirty="0" err="1" smtClean="0"/>
              <a:t>b</a:t>
            </a:r>
            <a:r>
              <a:rPr lang="en-US" dirty="0" smtClean="0"/>
              <a:t> in with more scraping in the SPS and</a:t>
            </a:r>
            <a:r>
              <a:rPr lang="en-US" dirty="0" smtClean="0"/>
              <a:t> slightly </a:t>
            </a:r>
            <a:r>
              <a:rPr lang="en-US" dirty="0" smtClean="0"/>
              <a:t>bigger TCLIA </a:t>
            </a:r>
            <a:r>
              <a:rPr lang="en-US" dirty="0" smtClean="0"/>
              <a:t>gap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Dumped </a:t>
            </a:r>
            <a:r>
              <a:rPr lang="en-US" dirty="0" smtClean="0"/>
              <a:t>again during 2nd injection of 36b train (103% losses)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/>
              <a:t>Tue Late: </a:t>
            </a:r>
            <a:r>
              <a:rPr lang="en-US" dirty="0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ong </a:t>
            </a:r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ange Beam Beam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477" y="1295400"/>
            <a:ext cx="85362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special fill 84 bunches:  to investigate the long range bb situation</a:t>
            </a:r>
          </a:p>
          <a:p>
            <a:endParaRPr lang="en-US" sz="12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dirty="0" smtClean="0">
                <a:latin typeface="Times New Roman"/>
                <a:cs typeface="Times New Roman"/>
              </a:rPr>
              <a:t>reminder: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x</a:t>
            </a:r>
            <a:r>
              <a:rPr lang="en-US" sz="2000" b="1" i="1" dirty="0" smtClean="0">
                <a:latin typeface="Times New Roman"/>
                <a:cs typeface="Times New Roman"/>
              </a:rPr>
              <a:t>-angle 120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urad</a:t>
            </a:r>
            <a:r>
              <a:rPr lang="en-US" sz="2000" b="1" i="1" dirty="0" smtClean="0">
                <a:latin typeface="Times New Roman"/>
                <a:cs typeface="Times New Roman"/>
              </a:rPr>
              <a:t>, beta = 1m,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collis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at standard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400" b="1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971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“Lifetime </a:t>
            </a:r>
            <a:r>
              <a:rPr lang="en-US" dirty="0" smtClean="0"/>
              <a:t>evolution - incredibly flat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en-US" dirty="0" smtClean="0"/>
              <a:t>try to guess when we started colliding !</a:t>
            </a:r>
            <a:r>
              <a:rPr lang="en-US" dirty="0" smtClean="0"/>
              <a:t> “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 t="11799" b="56915"/>
          <a:stretch>
            <a:fillRect/>
          </a:stretch>
        </p:blipFill>
        <p:spPr>
          <a:xfrm>
            <a:off x="3505200" y="2981038"/>
            <a:ext cx="5257800" cy="15147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rcRect t="9719" b="59123"/>
          <a:stretch>
            <a:fillRect/>
          </a:stretch>
        </p:blipFill>
        <p:spPr>
          <a:xfrm>
            <a:off x="152400" y="4876413"/>
            <a:ext cx="5943600" cy="175298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324600" y="5181600"/>
            <a:ext cx="250740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homework  </a:t>
            </a:r>
          </a:p>
          <a:p>
            <a:r>
              <a:rPr lang="en-US" b="1" i="1" dirty="0" smtClean="0">
                <a:latin typeface="Times New Roman"/>
                <a:cs typeface="Times New Roman"/>
              </a:rPr>
              <a:t>scale the expected </a:t>
            </a:r>
            <a:r>
              <a:rPr lang="en-US" b="1" i="1" dirty="0" err="1" smtClean="0">
                <a:latin typeface="Times New Roman"/>
                <a:cs typeface="Times New Roman"/>
              </a:rPr>
              <a:t>lumi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b="1" i="1" dirty="0" smtClean="0">
                <a:latin typeface="Times New Roman"/>
                <a:cs typeface="Times New Roman"/>
              </a:rPr>
              <a:t>for 1380 bunches </a:t>
            </a:r>
          </a:p>
          <a:p>
            <a:endParaRPr lang="en-US" sz="1300" b="1" i="1" dirty="0" smtClean="0">
              <a:latin typeface="Times New Roman"/>
              <a:cs typeface="Times New Roman"/>
            </a:endParaRPr>
          </a:p>
          <a:p>
            <a:r>
              <a:rPr lang="en-US" sz="800" b="1" i="1" dirty="0" smtClean="0">
                <a:latin typeface="Times New Roman"/>
                <a:cs typeface="Times New Roman"/>
              </a:rPr>
              <a:t>2721</a:t>
            </a:r>
            <a:endParaRPr lang="en-US" sz="800" b="1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792163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/>
              <a:t>validation / loss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906190" cy="4861600"/>
          </a:xfrm>
        </p:spPr>
        <p:txBody>
          <a:bodyPr/>
          <a:lstStyle/>
          <a:p>
            <a:r>
              <a:rPr lang="en-US" sz="2000" b="1" dirty="0" smtClean="0">
                <a:latin typeface="Times New Roman"/>
                <a:cs typeface="Times New Roman"/>
              </a:rPr>
              <a:t>Loss maps injection.</a:t>
            </a:r>
          </a:p>
          <a:p>
            <a:pPr lvl="1"/>
            <a:r>
              <a:rPr lang="en-US" sz="2000" b="1" dirty="0" err="1" smtClean="0">
                <a:latin typeface="Times New Roman"/>
                <a:cs typeface="Times New Roman"/>
              </a:rPr>
              <a:t>Betatron</a:t>
            </a:r>
            <a:r>
              <a:rPr lang="en-US" sz="2000" b="1" dirty="0" smtClean="0">
                <a:latin typeface="Times New Roman"/>
                <a:cs typeface="Times New Roman"/>
              </a:rPr>
              <a:t> H + V, off-momentum +/-, </a:t>
            </a:r>
            <a:r>
              <a:rPr lang="en-US" sz="2000" b="1" dirty="0" err="1" smtClean="0">
                <a:latin typeface="Times New Roman"/>
                <a:cs typeface="Times New Roman"/>
              </a:rPr>
              <a:t>asynch</a:t>
            </a:r>
            <a:r>
              <a:rPr lang="en-US" sz="2000" b="1" dirty="0" smtClean="0">
                <a:latin typeface="Times New Roman"/>
                <a:cs typeface="Times New Roman"/>
              </a:rPr>
              <a:t> dump.</a:t>
            </a:r>
          </a:p>
          <a:p>
            <a:pPr lvl="1"/>
            <a:r>
              <a:rPr lang="en-US" sz="2000" b="1" dirty="0" smtClean="0">
                <a:latin typeface="Times New Roman"/>
                <a:cs typeface="Times New Roman"/>
              </a:rPr>
              <a:t>Fresh beams for each test.</a:t>
            </a:r>
          </a:p>
          <a:p>
            <a:pPr lvl="1"/>
            <a:r>
              <a:rPr lang="en-US" sz="2000" b="1" dirty="0" smtClean="0">
                <a:latin typeface="Times New Roman"/>
                <a:cs typeface="Times New Roman"/>
              </a:rPr>
              <a:t>Swap H and V tunes for H loss map.</a:t>
            </a:r>
          </a:p>
          <a:p>
            <a:r>
              <a:rPr lang="en-US" sz="2000" b="1" dirty="0" smtClean="0">
                <a:latin typeface="Times New Roman"/>
                <a:cs typeface="Times New Roman"/>
              </a:rPr>
              <a:t>Loss maps at flat top (</a:t>
            </a:r>
            <a:r>
              <a:rPr lang="en-US" sz="2000" b="1" dirty="0" err="1" smtClean="0">
                <a:latin typeface="Times New Roman"/>
                <a:cs typeface="Times New Roman"/>
              </a:rPr>
              <a:t>unsqueezed</a:t>
            </a:r>
            <a:r>
              <a:rPr lang="en-US" sz="2000" b="1" dirty="0" smtClean="0">
                <a:latin typeface="Times New Roman"/>
                <a:cs typeface="Times New Roman"/>
              </a:rPr>
              <a:t>) – 1 fill.</a:t>
            </a:r>
          </a:p>
          <a:p>
            <a:pPr lvl="1"/>
            <a:r>
              <a:rPr lang="en-US" sz="2000" b="1" dirty="0" err="1" smtClean="0">
                <a:latin typeface="Times New Roman"/>
                <a:cs typeface="Times New Roman"/>
              </a:rPr>
              <a:t>Betatron</a:t>
            </a:r>
            <a:r>
              <a:rPr lang="en-US" sz="2000" b="1" dirty="0" smtClean="0">
                <a:latin typeface="Times New Roman"/>
                <a:cs typeface="Times New Roman"/>
              </a:rPr>
              <a:t> H + V,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asynch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dump.</a:t>
            </a:r>
          </a:p>
          <a:p>
            <a:r>
              <a:rPr lang="en-US" sz="2000" b="1" dirty="0" smtClean="0">
                <a:latin typeface="Times New Roman"/>
                <a:cs typeface="Times New Roman"/>
              </a:rPr>
              <a:t>Loss maps end of squeeze to 1m (</a:t>
            </a:r>
            <a:r>
              <a:rPr lang="en-US" sz="2000" b="1" u="sng" dirty="0" smtClean="0">
                <a:latin typeface="Times New Roman"/>
                <a:cs typeface="Times New Roman"/>
              </a:rPr>
              <a:t>separated</a:t>
            </a:r>
            <a:r>
              <a:rPr lang="en-US" sz="2000" b="1" dirty="0" smtClean="0">
                <a:latin typeface="Times New Roman"/>
                <a:cs typeface="Times New Roman"/>
              </a:rPr>
              <a:t> !) – 1 fill.</a:t>
            </a:r>
          </a:p>
          <a:p>
            <a:pPr lvl="1"/>
            <a:r>
              <a:rPr lang="en-US" sz="2000" b="1" dirty="0" err="1" smtClean="0">
                <a:latin typeface="Times New Roman"/>
                <a:cs typeface="Times New Roman"/>
              </a:rPr>
              <a:t>Betatron</a:t>
            </a:r>
            <a:r>
              <a:rPr lang="en-US" sz="2000" b="1" dirty="0" smtClean="0">
                <a:latin typeface="Times New Roman"/>
                <a:cs typeface="Times New Roman"/>
              </a:rPr>
              <a:t> H + V, </a:t>
            </a:r>
            <a:r>
              <a:rPr lang="en-US" sz="2000" b="1" dirty="0" err="1" smtClean="0">
                <a:latin typeface="Times New Roman"/>
                <a:cs typeface="Times New Roman"/>
              </a:rPr>
              <a:t>asynch</a:t>
            </a:r>
            <a:r>
              <a:rPr lang="en-US" sz="2000" b="1" dirty="0" smtClean="0">
                <a:latin typeface="Times New Roman"/>
                <a:cs typeface="Times New Roman"/>
              </a:rPr>
              <a:t> dump.</a:t>
            </a:r>
          </a:p>
          <a:p>
            <a:r>
              <a:rPr lang="en-US" sz="2000" b="1" dirty="0" smtClean="0">
                <a:latin typeface="Times New Roman"/>
                <a:cs typeface="Times New Roman"/>
              </a:rPr>
              <a:t>Loss maps with collisions – 1 fill.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ALFA and TOTEM RPs in beam.</a:t>
            </a:r>
          </a:p>
          <a:p>
            <a:pPr lvl="1"/>
            <a:r>
              <a:rPr lang="en-US" sz="2000" b="1" dirty="0" err="1" smtClean="0">
                <a:latin typeface="Times New Roman"/>
                <a:cs typeface="Times New Roman"/>
              </a:rPr>
              <a:t>Betatron</a:t>
            </a:r>
            <a:r>
              <a:rPr lang="en-US" sz="2000" b="1" dirty="0" smtClean="0">
                <a:latin typeface="Times New Roman"/>
                <a:cs typeface="Times New Roman"/>
              </a:rPr>
              <a:t> H + V, </a:t>
            </a:r>
            <a:r>
              <a:rPr lang="en-US" sz="2000" b="1" dirty="0" err="1" smtClean="0">
                <a:latin typeface="Times New Roman"/>
                <a:cs typeface="Times New Roman"/>
              </a:rPr>
              <a:t>asynch</a:t>
            </a:r>
            <a:r>
              <a:rPr lang="en-US" sz="2000" b="1" dirty="0" smtClean="0">
                <a:latin typeface="Times New Roman"/>
                <a:cs typeface="Times New Roman"/>
              </a:rPr>
              <a:t> dump.</a:t>
            </a:r>
          </a:p>
          <a:p>
            <a:r>
              <a:rPr lang="en-US" sz="2000" b="1" dirty="0" smtClean="0">
                <a:latin typeface="Times New Roman"/>
                <a:cs typeface="Times New Roman"/>
              </a:rPr>
              <a:t>Loss maps with collisions – 1 fill. 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ALFA and TOTEM RPs in beam –1-2 hours (data taking test)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lvl="1"/>
            <a:r>
              <a:rPr lang="en-US" sz="2000" b="1" dirty="0" smtClean="0">
                <a:latin typeface="Times New Roman"/>
                <a:cs typeface="Times New Roman"/>
              </a:rPr>
              <a:t>Off-momentum test </a:t>
            </a:r>
            <a:r>
              <a:rPr lang="en-US" sz="2000" b="1" dirty="0" err="1" smtClean="0">
                <a:latin typeface="Times New Roman"/>
                <a:cs typeface="Times New Roman"/>
              </a:rPr>
              <a:t>dp</a:t>
            </a:r>
            <a:r>
              <a:rPr lang="en-US" sz="2000" b="1" dirty="0" smtClean="0">
                <a:latin typeface="Times New Roman"/>
                <a:cs typeface="Times New Roman"/>
              </a:rPr>
              <a:t>/p + (RF frequency trim -500 Hz).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724400" y="2667000"/>
            <a:ext cx="2209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77260" y="2362200"/>
            <a:ext cx="28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being done at the moment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100280"/>
            <a:ext cx="586174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7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 matrix</a:t>
            </a:r>
          </a:p>
          <a:p>
            <a:pPr lvl="1"/>
            <a:r>
              <a:rPr lang="en-US" dirty="0" smtClean="0"/>
              <a:t>Injection to be done also with injection protection (</a:t>
            </a:r>
            <a:r>
              <a:rPr lang="en-US" dirty="0" err="1" smtClean="0"/>
              <a:t>betatron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15088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3581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2750" y="36576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7200" y="3581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5146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2150" y="29072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5181600"/>
            <a:ext cx="207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 to be validated 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intensity 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736095"/>
          </a:xfrm>
        </p:spPr>
        <p:txBody>
          <a:bodyPr/>
          <a:lstStyle/>
          <a:p>
            <a:r>
              <a:rPr lang="en-US" dirty="0" smtClean="0"/>
              <a:t>Injection checkout to</a:t>
            </a:r>
            <a:r>
              <a:rPr lang="en-US" dirty="0" smtClean="0"/>
              <a:t> 12 ... 144b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Ramp </a:t>
            </a:r>
            <a:r>
              <a:rPr lang="en-US" dirty="0" smtClean="0"/>
              <a:t>up for stable beams:</a:t>
            </a:r>
          </a:p>
          <a:p>
            <a:pPr lvl="1"/>
            <a:r>
              <a:rPr lang="en-US" dirty="0" smtClean="0"/>
              <a:t>264 </a:t>
            </a:r>
            <a:r>
              <a:rPr lang="en-US" dirty="0" smtClean="0"/>
              <a:t>– ≈ 5h</a:t>
            </a:r>
          </a:p>
          <a:p>
            <a:pPr lvl="1"/>
            <a:r>
              <a:rPr lang="en-US" dirty="0" smtClean="0"/>
              <a:t>480 </a:t>
            </a:r>
            <a:r>
              <a:rPr lang="en-US" dirty="0" smtClean="0"/>
              <a:t>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31084</TotalTime>
  <Words>546</Words>
  <Application>Microsoft Macintosh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Slide 1</vt:lpstr>
      <vt:lpstr>Tue Morning</vt:lpstr>
      <vt:lpstr>Tue Late: Injection needs TLC</vt:lpstr>
      <vt:lpstr>Tue Late: Long Range Beam Beam</vt:lpstr>
      <vt:lpstr> validation / loss maps</vt:lpstr>
      <vt:lpstr>Slide 6</vt:lpstr>
      <vt:lpstr>Part 3: intensity ramp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2093</cp:revision>
  <dcterms:created xsi:type="dcterms:W3CDTF">2011-09-07T03:56:26Z</dcterms:created>
  <dcterms:modified xsi:type="dcterms:W3CDTF">2011-09-07T05:29:48Z</dcterms:modified>
</cp:coreProperties>
</file>