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15"/>
  </p:notesMasterIdLst>
  <p:handoutMasterIdLst>
    <p:handoutMasterId r:id="rId16"/>
  </p:handoutMasterIdLst>
  <p:sldIdLst>
    <p:sldId id="1212" r:id="rId2"/>
    <p:sldId id="1213" r:id="rId3"/>
    <p:sldId id="1202" r:id="rId4"/>
    <p:sldId id="1211" r:id="rId5"/>
    <p:sldId id="1214" r:id="rId6"/>
    <p:sldId id="1215" r:id="rId7"/>
    <p:sldId id="1205" r:id="rId8"/>
    <p:sldId id="1206" r:id="rId9"/>
    <p:sldId id="1207" r:id="rId10"/>
    <p:sldId id="1216" r:id="rId11"/>
    <p:sldId id="1208" r:id="rId12"/>
    <p:sldId id="1209" r:id="rId13"/>
    <p:sldId id="1210" r:id="rId14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9900"/>
    <a:srgbClr val="DEDC8C"/>
    <a:srgbClr val="E3D0AF"/>
    <a:srgbClr val="0000FF"/>
    <a:srgbClr val="FF0000"/>
    <a:srgbClr val="FFFF99"/>
    <a:srgbClr val="CC0066"/>
    <a:srgbClr val="99FF99"/>
    <a:srgbClr val="FFCC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50" autoAdjust="0"/>
    <p:restoredTop sz="95262" autoAdjust="0"/>
  </p:normalViewPr>
  <p:slideViewPr>
    <p:cSldViewPr>
      <p:cViewPr>
        <p:scale>
          <a:sx n="90" d="100"/>
          <a:sy n="90" d="100"/>
        </p:scale>
        <p:origin x="-558" y="-540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9/4/2011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04/06/2011</a:t>
            </a:r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9:00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9:00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04/06/2011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9:00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04/06/2011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9:00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04/06/2011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9:00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04/06/2011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04/06/2011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9:00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LHC 8:30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/>
              <a:t>05/09/2011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9:00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04/06/2011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9:00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04/06/2011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9:00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04/06/2011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9:00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04/06/2011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9:00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04/06/2011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9:00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04/06/2011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9:00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04/06/2011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9:00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04/06/2011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539440" y="2996940"/>
            <a:ext cx="8425170" cy="25923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35 – Technical Stop and Restart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908650"/>
            <a:ext cx="8229600" cy="4320600"/>
          </a:xfrm>
        </p:spPr>
        <p:txBody>
          <a:bodyPr/>
          <a:lstStyle/>
          <a:p>
            <a:r>
              <a:rPr lang="en-US" dirty="0" smtClean="0"/>
              <a:t>Monday morning @ 6:00: Begin of Technical Stop #4 after MD period</a:t>
            </a:r>
          </a:p>
          <a:p>
            <a:pPr lvl="1"/>
            <a:r>
              <a:rPr lang="en-US" dirty="0" smtClean="0"/>
              <a:t>Coordination Julie Coupard</a:t>
            </a:r>
          </a:p>
          <a:p>
            <a:r>
              <a:rPr lang="en-US" dirty="0" smtClean="0"/>
              <a:t>Friday afternoon </a:t>
            </a:r>
            <a:r>
              <a:rPr lang="en-GB" dirty="0" smtClean="0"/>
              <a:t>17:30 Machine Closed – DSO OK</a:t>
            </a:r>
          </a:p>
          <a:p>
            <a:pPr lvl="1"/>
            <a:r>
              <a:rPr lang="en-US" dirty="0" smtClean="0"/>
              <a:t>Coordination Jorg Wenninger, Jan Uythoven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Very smooth start-up without any significant hardware problems!</a:t>
            </a:r>
          </a:p>
          <a:p>
            <a:pPr lvl="1"/>
            <a:r>
              <a:rPr lang="en-US" dirty="0" smtClean="0"/>
              <a:t>Some controls problems remain to be sorted out – data publication/subscription</a:t>
            </a:r>
          </a:p>
          <a:p>
            <a:pPr lvl="1"/>
            <a:r>
              <a:rPr lang="en-US" dirty="0" smtClean="0"/>
              <a:t>Special at this start-up</a:t>
            </a:r>
          </a:p>
          <a:p>
            <a:pPr lvl="2"/>
            <a:r>
              <a:rPr lang="en-US" dirty="0" smtClean="0"/>
              <a:t>Preparation for </a:t>
            </a:r>
            <a:r>
              <a:rPr lang="en-US" dirty="0" smtClean="0">
                <a:sym typeface="Symbol"/>
              </a:rPr>
              <a:t>* = 1 m at IP1/5</a:t>
            </a:r>
          </a:p>
          <a:p>
            <a:pPr lvl="2"/>
            <a:r>
              <a:rPr lang="en-US" dirty="0" smtClean="0">
                <a:sym typeface="Symbol"/>
              </a:rPr>
              <a:t>Alice polarity reversal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05/09/2011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TDI alignment &amp; angle set-up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05/09/2011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1539" y="980660"/>
            <a:ext cx="7960922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 B : ALICE polarity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764630"/>
            <a:ext cx="8229600" cy="5400750"/>
          </a:xfrm>
        </p:spPr>
        <p:txBody>
          <a:bodyPr/>
          <a:lstStyle/>
          <a:p>
            <a:r>
              <a:rPr lang="en-US" dirty="0" smtClean="0"/>
              <a:t>Step 4: TCTs IR2 at injection.</a:t>
            </a:r>
          </a:p>
          <a:p>
            <a:pPr lvl="1"/>
            <a:r>
              <a:rPr lang="en-US" dirty="0" smtClean="0"/>
              <a:t>Setup TCTs in IR2 at injection.</a:t>
            </a:r>
          </a:p>
          <a:p>
            <a:r>
              <a:rPr lang="en-US" dirty="0" smtClean="0"/>
              <a:t>Step 5: Checkout cycle, 2 probes/beam.</a:t>
            </a:r>
          </a:p>
          <a:p>
            <a:pPr lvl="1"/>
            <a:r>
              <a:rPr lang="en-US" dirty="0" smtClean="0"/>
              <a:t>Check Xing angle IR2 along the cycle.</a:t>
            </a:r>
          </a:p>
          <a:p>
            <a:pPr lvl="1"/>
            <a:r>
              <a:rPr lang="en-US" dirty="0" smtClean="0"/>
              <a:t>Correct orbit if necessary.</a:t>
            </a:r>
          </a:p>
          <a:p>
            <a:pPr lvl="1"/>
            <a:r>
              <a:rPr lang="en-US" dirty="0" smtClean="0"/>
              <a:t>TCTs IR2 ‘open’.</a:t>
            </a:r>
          </a:p>
          <a:p>
            <a:r>
              <a:rPr lang="en-US" dirty="0" smtClean="0"/>
              <a:t>Step 6: TCT IR2 alignment cycle, 2 nominal b/beam.</a:t>
            </a:r>
          </a:p>
          <a:p>
            <a:pPr lvl="1"/>
            <a:r>
              <a:rPr lang="en-US" dirty="0" smtClean="0"/>
              <a:t>TCT alignment on flat top and in collision.</a:t>
            </a:r>
          </a:p>
          <a:p>
            <a:pPr lvl="1"/>
            <a:r>
              <a:rPr lang="en-US" dirty="0" smtClean="0"/>
              <a:t>Collision orbit, reference.</a:t>
            </a:r>
          </a:p>
          <a:p>
            <a:pPr lvl="1"/>
            <a:r>
              <a:rPr lang="en-US" dirty="0" smtClean="0"/>
              <a:t>Loss map H+V and </a:t>
            </a:r>
            <a:r>
              <a:rPr lang="en-US" dirty="0" err="1" smtClean="0"/>
              <a:t>asynch</a:t>
            </a:r>
            <a:r>
              <a:rPr lang="en-US" dirty="0" smtClean="0"/>
              <a:t>. dump.</a:t>
            </a:r>
          </a:p>
          <a:p>
            <a:r>
              <a:rPr lang="en-US" dirty="0" smtClean="0"/>
              <a:t>(Step 7: TCT IR2 functions, positions and interlocks 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50590" y="908650"/>
            <a:ext cx="470000" cy="400110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2h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88530" y="1700760"/>
            <a:ext cx="470000" cy="400110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4h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460540" y="3140960"/>
            <a:ext cx="470000" cy="400110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6h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11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smtClean="0"/>
              <a:t>05/09/2011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 rot="20413260">
            <a:off x="158282" y="1137206"/>
            <a:ext cx="569387" cy="4001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008000"/>
                </a:solidFill>
                <a:sym typeface="Symbol"/>
              </a:rPr>
              <a:t>OK</a:t>
            </a:r>
            <a:endParaRPr lang="en-GB" b="1" dirty="0">
              <a:solidFill>
                <a:srgbClr val="008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 rot="20413260">
            <a:off x="230292" y="2433386"/>
            <a:ext cx="569387" cy="4001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008000"/>
                </a:solidFill>
                <a:sym typeface="Symbol"/>
              </a:rPr>
              <a:t>OK</a:t>
            </a:r>
            <a:endParaRPr lang="en-GB" b="1" dirty="0">
              <a:solidFill>
                <a:srgbClr val="008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1450" y="5517290"/>
            <a:ext cx="7489040" cy="40011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Setting functions for the whole operational cycle were generated.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 rot="20413260">
            <a:off x="158281" y="3729567"/>
            <a:ext cx="569387" cy="4001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008000"/>
                </a:solidFill>
                <a:sym typeface="Symbol"/>
              </a:rPr>
              <a:t>OK</a:t>
            </a:r>
            <a:endParaRPr lang="en-GB" b="1" dirty="0">
              <a:solidFill>
                <a:srgbClr val="008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 rot="20413260">
            <a:off x="50903" y="4809717"/>
            <a:ext cx="569387" cy="4001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008000"/>
                </a:solidFill>
                <a:sym typeface="Symbol"/>
              </a:rPr>
              <a:t>OK</a:t>
            </a:r>
            <a:endParaRPr lang="en-GB" b="1" dirty="0">
              <a:solidFill>
                <a:srgbClr val="008000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3563860" y="4509150"/>
            <a:ext cx="1656230" cy="0"/>
          </a:xfrm>
          <a:prstGeom prst="line">
            <a:avLst/>
          </a:prstGeom>
          <a:solidFill>
            <a:schemeClr val="accent1"/>
          </a:solidFill>
          <a:ln w="19050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80660"/>
            <a:ext cx="8353160" cy="1295895"/>
          </a:xfrm>
        </p:spPr>
        <p:txBody>
          <a:bodyPr/>
          <a:lstStyle/>
          <a:p>
            <a:r>
              <a:rPr lang="en-US" dirty="0" smtClean="0"/>
              <a:t>Validations (loss maps, </a:t>
            </a:r>
            <a:r>
              <a:rPr lang="en-US" dirty="0" err="1" smtClean="0"/>
              <a:t>asynch</a:t>
            </a:r>
            <a:r>
              <a:rPr lang="en-US" dirty="0" smtClean="0"/>
              <a:t> dump checks) – to be confirmed with collimation team (</a:t>
            </a:r>
            <a:r>
              <a:rPr lang="en-US" dirty="0" err="1" smtClean="0"/>
              <a:t>Dp</a:t>
            </a:r>
            <a:r>
              <a:rPr lang="en-US" dirty="0" smtClean="0"/>
              <a:t>/p)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23410" y="2204830"/>
          <a:ext cx="86412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200"/>
                <a:gridCol w="1440200"/>
                <a:gridCol w="1440200"/>
                <a:gridCol w="1440200"/>
                <a:gridCol w="1440200"/>
                <a:gridCol w="1440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Betatron</a:t>
                      </a:r>
                      <a:r>
                        <a:rPr lang="en-US" baseline="0" dirty="0" smtClean="0"/>
                        <a:t>  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Betatron</a:t>
                      </a:r>
                      <a:r>
                        <a:rPr lang="en-US" dirty="0" smtClean="0"/>
                        <a:t> 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Dp</a:t>
                      </a:r>
                      <a:r>
                        <a:rPr lang="en-US" dirty="0" smtClean="0"/>
                        <a:t>/p 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Dp</a:t>
                      </a:r>
                      <a:r>
                        <a:rPr lang="en-US" dirty="0" smtClean="0"/>
                        <a:t>/p 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Dump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Injection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X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X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X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X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X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Flat top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8000"/>
                          </a:solidFill>
                        </a:rPr>
                        <a:t>X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8000"/>
                          </a:solidFill>
                        </a:rPr>
                        <a:t>X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X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Squeezed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X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X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X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Collisions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OK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X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OK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X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X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9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smtClean="0"/>
              <a:t>05/09/2011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475570" y="4653170"/>
            <a:ext cx="5904820" cy="101566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/>
              <a:t>betatron</a:t>
            </a:r>
            <a:r>
              <a:rPr lang="en-US" dirty="0" smtClean="0"/>
              <a:t> and off-momentum (+500Hz) loss maps </a:t>
            </a:r>
            <a:r>
              <a:rPr lang="en-US" dirty="0" smtClean="0"/>
              <a:t>were done in </a:t>
            </a:r>
            <a:r>
              <a:rPr lang="en-US" dirty="0" smtClean="0"/>
              <a:t>physics, at </a:t>
            </a:r>
            <a:r>
              <a:rPr lang="en-US" dirty="0" err="1" smtClean="0"/>
              <a:t>betastar</a:t>
            </a:r>
            <a:r>
              <a:rPr lang="en-US" dirty="0" smtClean="0"/>
              <a:t>=1m with relaxed collimator settings. Loss maps </a:t>
            </a:r>
            <a:r>
              <a:rPr lang="en-US" dirty="0" smtClean="0"/>
              <a:t>look good.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Block D: Intensity </a:t>
            </a:r>
            <a:r>
              <a:rPr lang="en-US" dirty="0" smtClean="0"/>
              <a:t>ramp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1124680"/>
            <a:ext cx="8229600" cy="2736095"/>
          </a:xfrm>
        </p:spPr>
        <p:txBody>
          <a:bodyPr/>
          <a:lstStyle/>
          <a:p>
            <a:r>
              <a:rPr lang="en-US" dirty="0" smtClean="0"/>
              <a:t>Proposed ramp up for stable beams:</a:t>
            </a:r>
          </a:p>
          <a:p>
            <a:pPr lvl="1"/>
            <a:r>
              <a:rPr lang="en-US" dirty="0" smtClean="0"/>
              <a:t>48b – short fill</a:t>
            </a:r>
          </a:p>
          <a:p>
            <a:pPr lvl="1"/>
            <a:r>
              <a:rPr lang="en-US" dirty="0" smtClean="0"/>
              <a:t>264 – short fill</a:t>
            </a:r>
          </a:p>
          <a:p>
            <a:pPr lvl="1"/>
            <a:r>
              <a:rPr lang="en-US" dirty="0" smtClean="0"/>
              <a:t>480 – short fill</a:t>
            </a:r>
          </a:p>
          <a:p>
            <a:pPr lvl="1"/>
            <a:r>
              <a:rPr lang="en-US" dirty="0" smtClean="0"/>
              <a:t>912 – long fill</a:t>
            </a:r>
          </a:p>
          <a:p>
            <a:pPr lvl="1"/>
            <a:r>
              <a:rPr lang="en-US" dirty="0" smtClean="0"/>
              <a:t>1380 – finally !!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13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 bwMode="auto">
          <a:xfrm flipV="1">
            <a:off x="683460" y="1628750"/>
            <a:ext cx="2520350" cy="288040"/>
          </a:xfrm>
          <a:prstGeom prst="line">
            <a:avLst/>
          </a:prstGeom>
          <a:solidFill>
            <a:schemeClr val="accent1"/>
          </a:solidFill>
          <a:ln w="25400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TextBox 8"/>
          <p:cNvSpPr txBox="1"/>
          <p:nvPr/>
        </p:nvSpPr>
        <p:spPr>
          <a:xfrm rot="21001426">
            <a:off x="2987780" y="4509150"/>
            <a:ext cx="5256730" cy="70788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Coordinators this week:</a:t>
            </a:r>
            <a:br>
              <a:rPr lang="en-US" dirty="0" smtClean="0"/>
            </a:br>
            <a:r>
              <a:rPr lang="en-US" dirty="0" smtClean="0"/>
              <a:t>Jorg Wenninger (again) &amp; Bernhard Holzer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11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smtClean="0"/>
              <a:t>05/09/2011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ym typeface="Symbol"/>
              </a:rPr>
              <a:t>* = 1 m in IPs 1 and 5: The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80660"/>
            <a:ext cx="8229600" cy="5111750"/>
          </a:xfrm>
        </p:spPr>
        <p:txBody>
          <a:bodyPr/>
          <a:lstStyle/>
          <a:p>
            <a:r>
              <a:rPr lang="en-US" dirty="0" smtClean="0"/>
              <a:t>During MD period optics with </a:t>
            </a:r>
            <a:r>
              <a:rPr lang="en-US" dirty="0" smtClean="0">
                <a:sym typeface="Symbol"/>
              </a:rPr>
              <a:t>* = 1 m was tested using</a:t>
            </a:r>
          </a:p>
          <a:p>
            <a:pPr lvl="1"/>
            <a:r>
              <a:rPr lang="en-US" dirty="0" smtClean="0">
                <a:sym typeface="Symbol"/>
              </a:rPr>
              <a:t>Tight collimator settings</a:t>
            </a:r>
          </a:p>
          <a:p>
            <a:pPr lvl="1"/>
            <a:r>
              <a:rPr lang="en-US" dirty="0" smtClean="0">
                <a:sym typeface="Symbol"/>
              </a:rPr>
              <a:t>Reduced crossing angles from 120 </a:t>
            </a:r>
            <a:r>
              <a:rPr lang="en-US" dirty="0" err="1" smtClean="0">
                <a:sym typeface="Symbol"/>
              </a:rPr>
              <a:t>rad</a:t>
            </a:r>
            <a:r>
              <a:rPr lang="en-US" dirty="0" smtClean="0">
                <a:sym typeface="Symbol"/>
              </a:rPr>
              <a:t> to 100 </a:t>
            </a:r>
            <a:r>
              <a:rPr lang="en-US" dirty="0" err="1" smtClean="0">
                <a:sym typeface="Symbol"/>
              </a:rPr>
              <a:t>rad</a:t>
            </a:r>
            <a:endParaRPr lang="en-US" dirty="0" smtClean="0">
              <a:sym typeface="Symbol"/>
            </a:endParaRPr>
          </a:p>
          <a:p>
            <a:pPr lvl="1"/>
            <a:r>
              <a:rPr lang="en-US" dirty="0" smtClean="0">
                <a:sym typeface="Symbol"/>
              </a:rPr>
              <a:t>Beam was unstable during squeeze</a:t>
            </a:r>
          </a:p>
          <a:p>
            <a:r>
              <a:rPr lang="en-US" dirty="0" smtClean="0">
                <a:sym typeface="Symbol"/>
              </a:rPr>
              <a:t>During same MD period the physical aperture around the triplets in the IPs was found to be larger than initially assumed</a:t>
            </a:r>
          </a:p>
          <a:p>
            <a:r>
              <a:rPr lang="en-US" dirty="0" smtClean="0">
                <a:sym typeface="Symbol"/>
              </a:rPr>
              <a:t>Decision in LMC last week</a:t>
            </a:r>
          </a:p>
          <a:p>
            <a:pPr lvl="1"/>
            <a:r>
              <a:rPr lang="en-US" dirty="0" smtClean="0">
                <a:sym typeface="Symbol"/>
              </a:rPr>
              <a:t>Continue running with same collimator settings as before the TS</a:t>
            </a:r>
          </a:p>
          <a:p>
            <a:pPr lvl="2"/>
            <a:r>
              <a:rPr lang="en-US" dirty="0" smtClean="0">
                <a:sym typeface="Symbol"/>
              </a:rPr>
              <a:t>TCTs IR1, 5 and 8 @ 11.8 </a:t>
            </a:r>
          </a:p>
          <a:p>
            <a:pPr lvl="1"/>
            <a:r>
              <a:rPr lang="en-US" dirty="0" smtClean="0">
                <a:sym typeface="Symbol"/>
              </a:rPr>
              <a:t>Stay with the crossing angle of 120 </a:t>
            </a:r>
            <a:r>
              <a:rPr lang="en-US" dirty="0" err="1" smtClean="0">
                <a:sym typeface="Symbol"/>
              </a:rPr>
              <a:t>rad</a:t>
            </a:r>
            <a:endParaRPr lang="en-US" dirty="0" smtClean="0">
              <a:sym typeface="Symbol"/>
            </a:endParaRPr>
          </a:p>
          <a:p>
            <a:pPr lvl="1"/>
            <a:r>
              <a:rPr lang="en-US" dirty="0" smtClean="0">
                <a:sym typeface="Symbol"/>
              </a:rPr>
              <a:t>Confirm the additional physical aperture</a:t>
            </a:r>
          </a:p>
          <a:p>
            <a:r>
              <a:rPr lang="en-US" dirty="0" smtClean="0">
                <a:sym typeface="Symbol"/>
              </a:rPr>
              <a:t>Start-up program after TS based on this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05/09/2011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Start-up: Friday 2</a:t>
            </a:r>
            <a:r>
              <a:rPr lang="en-GB" baseline="30000" dirty="0" smtClean="0"/>
              <a:t>nd</a:t>
            </a:r>
            <a:r>
              <a:rPr lang="en-GB" dirty="0" smtClean="0"/>
              <a:t> September &amp; Night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00" y="836640"/>
            <a:ext cx="8892600" cy="5544770"/>
          </a:xfrm>
        </p:spPr>
        <p:txBody>
          <a:bodyPr/>
          <a:lstStyle/>
          <a:p>
            <a:r>
              <a:rPr lang="en-GB" sz="2000" dirty="0" smtClean="0"/>
              <a:t>Friday 17:30 Machine Closed – DSO OK</a:t>
            </a:r>
          </a:p>
          <a:p>
            <a:r>
              <a:rPr lang="en-GB" sz="2000" dirty="0" smtClean="0"/>
              <a:t>Friday 19:30 BIS loop closed. Dry dump. XPOC OK.</a:t>
            </a:r>
          </a:p>
          <a:p>
            <a:r>
              <a:rPr lang="en-GB" sz="2000" dirty="0" smtClean="0"/>
              <a:t>Friday 22:50 Both beams injected, probes</a:t>
            </a:r>
          </a:p>
          <a:p>
            <a:pPr lvl="1"/>
            <a:r>
              <a:rPr lang="en-GB" sz="1800" dirty="0" smtClean="0"/>
              <a:t>Injection not clean – later ok without touching the LHC</a:t>
            </a:r>
            <a:endParaRPr lang="en-GB" sz="2000" dirty="0" smtClean="0"/>
          </a:p>
          <a:p>
            <a:r>
              <a:rPr lang="en-GB" sz="2000" dirty="0" smtClean="0"/>
              <a:t>Friday 02:45 Beam losses during the first ramp after TS</a:t>
            </a:r>
          </a:p>
          <a:p>
            <a:pPr lvl="1"/>
            <a:r>
              <a:rPr lang="en-GB" sz="1800" dirty="0" smtClean="0"/>
              <a:t>Orbit feedback not working properly, problems Tune feedback, beams lost in the squeeze....sorted out during the night</a:t>
            </a:r>
          </a:p>
          <a:p>
            <a:pPr lvl="1"/>
            <a:r>
              <a:rPr lang="en-GB" sz="1800" dirty="0" smtClean="0"/>
              <a:t>Dump at 3.5 </a:t>
            </a:r>
            <a:r>
              <a:rPr lang="en-GB" sz="1800" dirty="0" err="1" smtClean="0"/>
              <a:t>TeV</a:t>
            </a:r>
            <a:r>
              <a:rPr lang="en-GB" sz="1800" dirty="0" smtClean="0"/>
              <a:t>: OK</a:t>
            </a:r>
          </a:p>
          <a:p>
            <a:r>
              <a:rPr lang="en-GB" sz="2200" dirty="0" smtClean="0"/>
              <a:t>Saturday </a:t>
            </a:r>
            <a:r>
              <a:rPr lang="en-US" sz="2000" dirty="0" smtClean="0"/>
              <a:t>12:00 Ramp and squeeze for TCT alignment with </a:t>
            </a:r>
            <a:r>
              <a:rPr lang="en-US" sz="2000" dirty="0" smtClean="0">
                <a:sym typeface="Symbol"/>
              </a:rPr>
              <a:t>* = 1 m</a:t>
            </a:r>
          </a:p>
          <a:p>
            <a:endParaRPr lang="en-US" sz="2000" dirty="0" smtClean="0">
              <a:sym typeface="Symbol"/>
            </a:endParaRPr>
          </a:p>
          <a:p>
            <a:endParaRPr lang="en-US" sz="2000" dirty="0" smtClean="0">
              <a:sym typeface="Symbol"/>
            </a:endParaRPr>
          </a:p>
          <a:p>
            <a:endParaRPr lang="en-US" sz="2000" dirty="0" smtClean="0">
              <a:sym typeface="Symbol"/>
            </a:endParaRPr>
          </a:p>
          <a:p>
            <a:endParaRPr lang="en-US" sz="2000" dirty="0" smtClean="0">
              <a:sym typeface="Symbol"/>
            </a:endParaRPr>
          </a:p>
          <a:p>
            <a:r>
              <a:rPr lang="en-US" sz="2000" dirty="0" smtClean="0">
                <a:sym typeface="Symbol"/>
              </a:rPr>
              <a:t>Sunday morning: Change of Alice Polarity reversal</a:t>
            </a:r>
            <a:endParaRPr lang="en-GB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LHC 8:30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 smtClean="0"/>
              <a:t>05/09/2011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699740" y="4797190"/>
            <a:ext cx="3960550" cy="4001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Start of “Master Plan”</a:t>
            </a:r>
            <a:endParaRPr lang="en-US" dirty="0"/>
          </a:p>
        </p:txBody>
      </p:sp>
      <p:sp>
        <p:nvSpPr>
          <p:cNvPr id="8" name="Down Arrow 7"/>
          <p:cNvSpPr/>
          <p:nvPr/>
        </p:nvSpPr>
        <p:spPr bwMode="auto">
          <a:xfrm>
            <a:off x="4211950" y="4077090"/>
            <a:ext cx="360050" cy="576080"/>
          </a:xfrm>
          <a:prstGeom prst="downArrow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on Aperture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5590"/>
            <a:ext cx="8229600" cy="5111750"/>
          </a:xfrm>
        </p:spPr>
        <p:txBody>
          <a:bodyPr/>
          <a:lstStyle/>
          <a:p>
            <a:pPr marL="342900" lvl="1" indent="-342900"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dirty="0" smtClean="0">
                <a:solidFill>
                  <a:srgbClr val="FF0000"/>
                </a:solidFill>
              </a:rPr>
              <a:t>Aperture confirmed at 1 m – there is enough aperture for 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*=</a:t>
            </a:r>
            <a:r>
              <a:rPr lang="en-US" dirty="0" smtClean="0">
                <a:solidFill>
                  <a:srgbClr val="FF0000"/>
                </a:solidFill>
              </a:rPr>
              <a:t>1m &amp; 120 µ</a:t>
            </a:r>
            <a:r>
              <a:rPr lang="en-US" dirty="0" err="1" smtClean="0">
                <a:solidFill>
                  <a:srgbClr val="FF0000"/>
                </a:solidFill>
              </a:rPr>
              <a:t>rad</a:t>
            </a:r>
            <a:r>
              <a:rPr lang="en-US" dirty="0" smtClean="0">
                <a:solidFill>
                  <a:srgbClr val="FF0000"/>
                </a:solidFill>
              </a:rPr>
              <a:t> Xing angles, with around 2 sigma additional margin.</a:t>
            </a:r>
            <a:endParaRPr lang="en-US" sz="2000" dirty="0" smtClean="0"/>
          </a:p>
          <a:p>
            <a:r>
              <a:rPr lang="en-US" sz="2000" dirty="0" smtClean="0"/>
              <a:t>We can conclude that for the squeezed/separated case we found &gt;16 </a:t>
            </a:r>
            <a:r>
              <a:rPr lang="en-US" sz="2000" dirty="0" err="1" smtClean="0"/>
              <a:t>sigmas</a:t>
            </a:r>
            <a:r>
              <a:rPr lang="en-US" sz="2000" dirty="0" smtClean="0"/>
              <a:t> in the separation plane. the crossing plane was only addressed in collision conditions. </a:t>
            </a:r>
          </a:p>
          <a:p>
            <a:r>
              <a:rPr lang="en-US" sz="2000" dirty="0" smtClean="0"/>
              <a:t>IP1 (V): triplet at 14.8 -&gt; 15.3 </a:t>
            </a:r>
            <a:r>
              <a:rPr lang="en-US" sz="2000" dirty="0" err="1" smtClean="0"/>
              <a:t>sigmas</a:t>
            </a:r>
            <a:r>
              <a:rPr lang="en-US" sz="2000" dirty="0" smtClean="0"/>
              <a:t> (collision and </a:t>
            </a:r>
            <a:r>
              <a:rPr lang="en-US" sz="2000" dirty="0" err="1" smtClean="0"/>
              <a:t>lumi</a:t>
            </a:r>
            <a:r>
              <a:rPr lang="en-US" sz="2000" dirty="0" smtClean="0"/>
              <a:t> scans IN) </a:t>
            </a:r>
            <a:br>
              <a:rPr lang="en-US" sz="2000" dirty="0" smtClean="0"/>
            </a:br>
            <a:r>
              <a:rPr lang="en-US" sz="2000" dirty="0" smtClean="0"/>
              <a:t>IP5 (H): triplet at 15.3 -&gt; 15.8 </a:t>
            </a:r>
            <a:r>
              <a:rPr lang="en-US" sz="2000" dirty="0" err="1" smtClean="0"/>
              <a:t>sigmas</a:t>
            </a:r>
            <a:r>
              <a:rPr lang="en-US" sz="2000" dirty="0" smtClean="0"/>
              <a:t> (collision and </a:t>
            </a:r>
            <a:r>
              <a:rPr lang="en-US" sz="2000" dirty="0" err="1" smtClean="0"/>
              <a:t>lumi</a:t>
            </a:r>
            <a:r>
              <a:rPr lang="en-US" sz="2000" dirty="0" smtClean="0"/>
              <a:t> scans IN) 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IP1 (H): triplet at above 16.0 </a:t>
            </a:r>
            <a:r>
              <a:rPr lang="en-US" sz="2000" dirty="0" err="1" smtClean="0"/>
              <a:t>sigmas</a:t>
            </a:r>
            <a:r>
              <a:rPr lang="en-US" sz="2000" dirty="0" smtClean="0"/>
              <a:t> (squeezed, separated) </a:t>
            </a:r>
            <a:br>
              <a:rPr lang="en-US" sz="2000" dirty="0" smtClean="0"/>
            </a:br>
            <a:r>
              <a:rPr lang="en-US" sz="2000" dirty="0" smtClean="0"/>
              <a:t>IP5 (V): triplet at above 16.0 </a:t>
            </a:r>
            <a:r>
              <a:rPr lang="en-US" sz="2000" dirty="0" err="1" smtClean="0"/>
              <a:t>sigmas</a:t>
            </a:r>
            <a:r>
              <a:rPr lang="en-US" sz="2000" dirty="0" smtClean="0"/>
              <a:t> (squeezed, separated) </a:t>
            </a:r>
          </a:p>
          <a:p>
            <a:r>
              <a:rPr lang="en-US" sz="2000" dirty="0" err="1" smtClean="0"/>
              <a:t>Betatron</a:t>
            </a:r>
            <a:r>
              <a:rPr lang="en-US" sz="2000" dirty="0" smtClean="0"/>
              <a:t> loss maps with TCTs at collision settings + 2sigma step out: Only small losses on the TCTs, and no losses on the triplets... 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Loss maps show a peak in the Q10-R1. To be followed up. 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05/09/2011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Probing TCT – Triplet aperture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05/09/2011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460" y="1484730"/>
            <a:ext cx="7779377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95420" y="692620"/>
            <a:ext cx="82091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 the step of TCT gap between 14.8 and 15.3 </a:t>
            </a:r>
            <a:r>
              <a:rPr lang="en-US" dirty="0" err="1" smtClean="0"/>
              <a:t>sigmas</a:t>
            </a:r>
            <a:r>
              <a:rPr lang="en-US" dirty="0" smtClean="0"/>
              <a:t>, the losses move from the TCT to the MQX (light-orange line). </a:t>
            </a:r>
            <a:br>
              <a:rPr lang="en-US" dirty="0" smtClean="0"/>
            </a:b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475570" y="3429000"/>
            <a:ext cx="1440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Corrector = aperture bump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39690" y="1916790"/>
            <a:ext cx="864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92D050"/>
                </a:solidFill>
              </a:rPr>
              <a:t>BLM TCT</a:t>
            </a:r>
            <a:endParaRPr lang="en-GB" dirty="0">
              <a:solidFill>
                <a:srgbClr val="92D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80140" y="1916790"/>
            <a:ext cx="9361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E3D0AF"/>
                </a:solidFill>
              </a:rPr>
              <a:t>BLM triplet</a:t>
            </a:r>
            <a:endParaRPr lang="en-GB" dirty="0">
              <a:solidFill>
                <a:srgbClr val="E3D0A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23910" y="2996940"/>
            <a:ext cx="12961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DEDC8C"/>
                </a:solidFill>
              </a:rPr>
              <a:t>TCT position</a:t>
            </a:r>
            <a:endParaRPr lang="en-GB" dirty="0">
              <a:solidFill>
                <a:srgbClr val="DEDC8C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commissioning 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440" y="764630"/>
            <a:ext cx="8229600" cy="511175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Configuration: 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  <a:latin typeface="Symbol" pitchFamily="18" charset="2"/>
              </a:rPr>
              <a:t>b</a:t>
            </a:r>
            <a:r>
              <a:rPr lang="en-US" dirty="0" smtClean="0">
                <a:solidFill>
                  <a:srgbClr val="008000"/>
                </a:solidFill>
              </a:rPr>
              <a:t>* =1m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8000"/>
                </a:solidFill>
              </a:rPr>
              <a:t>120 </a:t>
            </a:r>
            <a:r>
              <a:rPr lang="en-US" dirty="0" err="1" smtClean="0">
                <a:solidFill>
                  <a:srgbClr val="008000"/>
                </a:solidFill>
                <a:latin typeface="Symbol" pitchFamily="18" charset="2"/>
              </a:rPr>
              <a:t>m</a:t>
            </a:r>
            <a:r>
              <a:rPr lang="en-US" dirty="0" err="1" smtClean="0">
                <a:solidFill>
                  <a:srgbClr val="008000"/>
                </a:solidFill>
              </a:rPr>
              <a:t>rad</a:t>
            </a:r>
            <a:r>
              <a:rPr lang="en-US" dirty="0" smtClean="0">
                <a:solidFill>
                  <a:srgbClr val="008000"/>
                </a:solidFill>
              </a:rPr>
              <a:t> Xing angles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IR3+6+7 collimators at standard settings</a:t>
            </a:r>
            <a:r>
              <a:rPr lang="en-US" dirty="0" smtClean="0"/>
              <a:t>, TCTs 11.8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 (IR1+5+8)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Block A: Aperture at 1m and 120 </a:t>
            </a:r>
            <a:r>
              <a:rPr lang="en-US" dirty="0" err="1" smtClean="0">
                <a:latin typeface="Symbol" pitchFamily="18" charset="2"/>
              </a:rPr>
              <a:t>m</a:t>
            </a:r>
            <a:r>
              <a:rPr lang="en-US" dirty="0" err="1" smtClean="0"/>
              <a:t>rad</a:t>
            </a:r>
            <a:endParaRPr lang="en-US" dirty="0" smtClean="0"/>
          </a:p>
          <a:p>
            <a:r>
              <a:rPr lang="en-US" dirty="0" smtClean="0"/>
              <a:t>Block B: ALICE polarity reversal</a:t>
            </a:r>
          </a:p>
          <a:p>
            <a:r>
              <a:rPr lang="en-US" dirty="0" smtClean="0"/>
              <a:t>Block C: Validation = loss maps</a:t>
            </a:r>
          </a:p>
          <a:p>
            <a:r>
              <a:rPr lang="en-US" dirty="0" smtClean="0"/>
              <a:t>Block D: Intensity ramp 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LMC - beta* 1 m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D34EDEB-5CDF-45D2-9C5E-FC5C40FD665F}" type="datetime1">
              <a:rPr lang="en-US" smtClean="0"/>
              <a:pPr/>
              <a:t>9/4/2011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 A : aperture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560" y="980660"/>
            <a:ext cx="7293470" cy="4608640"/>
          </a:xfrm>
        </p:spPr>
        <p:txBody>
          <a:bodyPr/>
          <a:lstStyle/>
          <a:p>
            <a:r>
              <a:rPr lang="en-US" sz="2000" dirty="0" smtClean="0"/>
              <a:t>Fill 1: 1 probe/beam, </a:t>
            </a:r>
            <a:r>
              <a:rPr lang="en-US" sz="2000" u="sng" dirty="0" smtClean="0"/>
              <a:t>checkout cycle</a:t>
            </a:r>
            <a:r>
              <a:rPr lang="en-US" sz="2000" dirty="0" smtClean="0"/>
              <a:t>.</a:t>
            </a:r>
          </a:p>
          <a:p>
            <a:pPr lvl="1"/>
            <a:r>
              <a:rPr lang="en-US" sz="1800" dirty="0" smtClean="0"/>
              <a:t>b* 1 m and Xing angle 120 </a:t>
            </a:r>
            <a:r>
              <a:rPr lang="en-US" sz="1800" dirty="0" err="1" smtClean="0">
                <a:latin typeface="Symbol" pitchFamily="18" charset="2"/>
              </a:rPr>
              <a:t>m</a:t>
            </a:r>
            <a:r>
              <a:rPr lang="en-US" sz="1800" dirty="0" err="1" smtClean="0"/>
              <a:t>rad</a:t>
            </a:r>
            <a:r>
              <a:rPr lang="en-US" sz="1800" dirty="0" smtClean="0"/>
              <a:t>.</a:t>
            </a:r>
          </a:p>
          <a:p>
            <a:pPr lvl="1"/>
            <a:r>
              <a:rPr lang="en-US" sz="1800" dirty="0" smtClean="0"/>
              <a:t>Standard collimator settings IR6+7.</a:t>
            </a:r>
          </a:p>
          <a:p>
            <a:pPr lvl="1"/>
            <a:r>
              <a:rPr lang="en-US" sz="1800" dirty="0" smtClean="0"/>
              <a:t>TCTs IR1/5 to be adapted to 120 </a:t>
            </a:r>
            <a:r>
              <a:rPr lang="en-US" sz="1800" dirty="0" err="1" smtClean="0">
                <a:latin typeface="Symbol" pitchFamily="18" charset="2"/>
              </a:rPr>
              <a:t>m</a:t>
            </a:r>
            <a:r>
              <a:rPr lang="en-US" sz="1800" dirty="0" err="1" smtClean="0"/>
              <a:t>rad</a:t>
            </a:r>
            <a:r>
              <a:rPr lang="en-US" sz="1800" dirty="0" smtClean="0"/>
              <a:t> (setup on 100 </a:t>
            </a:r>
            <a:r>
              <a:rPr lang="en-US" sz="1800" dirty="0" err="1" smtClean="0">
                <a:latin typeface="Symbol" pitchFamily="18" charset="2"/>
              </a:rPr>
              <a:t>m</a:t>
            </a:r>
            <a:r>
              <a:rPr lang="en-US" sz="1800" dirty="0" err="1" smtClean="0"/>
              <a:t>rad</a:t>
            </a:r>
            <a:r>
              <a:rPr lang="en-US" sz="1800" dirty="0" smtClean="0"/>
              <a:t>).</a:t>
            </a:r>
          </a:p>
          <a:p>
            <a:r>
              <a:rPr lang="en-US" sz="2000" dirty="0" smtClean="0"/>
              <a:t>Fill 2: 2 </a:t>
            </a:r>
            <a:r>
              <a:rPr lang="en-US" sz="2000" dirty="0" err="1" smtClean="0"/>
              <a:t>nominals</a:t>
            </a:r>
            <a:r>
              <a:rPr lang="en-US" sz="2000" dirty="0" smtClean="0"/>
              <a:t>/beam, </a:t>
            </a:r>
            <a:r>
              <a:rPr lang="en-US" sz="2000" u="sng" dirty="0" smtClean="0"/>
              <a:t>TCT alignment, orbit</a:t>
            </a:r>
            <a:r>
              <a:rPr lang="en-US" sz="2000" dirty="0" smtClean="0"/>
              <a:t>.</a:t>
            </a:r>
          </a:p>
          <a:p>
            <a:pPr lvl="1"/>
            <a:r>
              <a:rPr lang="en-US" sz="1800" dirty="0" smtClean="0"/>
              <a:t>TCTs IR1/5 alignment on 120 </a:t>
            </a:r>
            <a:r>
              <a:rPr lang="en-US" sz="1800" dirty="0" err="1" smtClean="0">
                <a:latin typeface="Symbol" pitchFamily="18" charset="2"/>
              </a:rPr>
              <a:t>m</a:t>
            </a:r>
            <a:r>
              <a:rPr lang="en-US" sz="1800" dirty="0" err="1" smtClean="0"/>
              <a:t>rad</a:t>
            </a:r>
            <a:r>
              <a:rPr lang="en-US" sz="1800" dirty="0" smtClean="0"/>
              <a:t>, separated and in collision.</a:t>
            </a:r>
          </a:p>
          <a:p>
            <a:pPr lvl="1"/>
            <a:r>
              <a:rPr lang="en-US" sz="1800" dirty="0" smtClean="0"/>
              <a:t>Collision (re-)optimization with 120 </a:t>
            </a:r>
            <a:r>
              <a:rPr lang="en-US" sz="1800" dirty="0" err="1" smtClean="0">
                <a:latin typeface="Symbol" pitchFamily="18" charset="2"/>
              </a:rPr>
              <a:t>m</a:t>
            </a:r>
            <a:r>
              <a:rPr lang="en-US" sz="1800" dirty="0" err="1" smtClean="0"/>
              <a:t>rad</a:t>
            </a:r>
            <a:r>
              <a:rPr lang="en-US" sz="1800" dirty="0" smtClean="0"/>
              <a:t>, reference orbit.</a:t>
            </a:r>
          </a:p>
          <a:p>
            <a:pPr lvl="1"/>
            <a:r>
              <a:rPr lang="en-US" sz="1800" dirty="0" smtClean="0"/>
              <a:t>End with loss map (H+V) and </a:t>
            </a:r>
            <a:r>
              <a:rPr lang="en-US" sz="1800" dirty="0" err="1" smtClean="0"/>
              <a:t>asynch</a:t>
            </a:r>
            <a:r>
              <a:rPr lang="en-US" sz="1800" dirty="0" smtClean="0"/>
              <a:t> dump. TCTs are 11.8</a:t>
            </a:r>
            <a:r>
              <a:rPr lang="en-US" sz="1800" dirty="0" smtClean="0">
                <a:latin typeface="Symbol" pitchFamily="18" charset="2"/>
              </a:rPr>
              <a:t>s</a:t>
            </a:r>
            <a:r>
              <a:rPr lang="en-US" sz="1800" dirty="0" smtClean="0"/>
              <a:t>.</a:t>
            </a:r>
          </a:p>
          <a:p>
            <a:r>
              <a:rPr lang="en-US" sz="2000" dirty="0" smtClean="0"/>
              <a:t>Fill 3: 1 probe/beam, </a:t>
            </a:r>
            <a:r>
              <a:rPr lang="en-US" sz="2000" u="sng" dirty="0" smtClean="0"/>
              <a:t>aperture check @ 1 m</a:t>
            </a:r>
            <a:r>
              <a:rPr lang="en-US" sz="2000" dirty="0" smtClean="0"/>
              <a:t>.</a:t>
            </a:r>
          </a:p>
          <a:p>
            <a:pPr lvl="1"/>
            <a:r>
              <a:rPr lang="en-US" sz="1800" dirty="0" smtClean="0"/>
              <a:t>Repeat aperture measurement at 1 m.</a:t>
            </a:r>
          </a:p>
          <a:p>
            <a:pPr lvl="1"/>
            <a:r>
              <a:rPr lang="en-US" sz="1800" dirty="0" smtClean="0"/>
              <a:t>End with a loss map H, TCTs at 14</a:t>
            </a:r>
            <a:r>
              <a:rPr lang="en-US" sz="1800" dirty="0" smtClean="0">
                <a:latin typeface="Symbol" pitchFamily="18" charset="2"/>
              </a:rPr>
              <a:t>s</a:t>
            </a:r>
            <a:r>
              <a:rPr lang="en-US" sz="1800" dirty="0" smtClean="0"/>
              <a:t>.</a:t>
            </a:r>
          </a:p>
          <a:p>
            <a:r>
              <a:rPr lang="en-US" sz="2000" dirty="0" smtClean="0"/>
              <a:t>Fill 4: 1 probe/beam, aperture check with loss map.</a:t>
            </a:r>
          </a:p>
          <a:p>
            <a:pPr lvl="1"/>
            <a:r>
              <a:rPr lang="en-US" sz="1800" dirty="0" smtClean="0"/>
              <a:t>Loss map with TCTs at X</a:t>
            </a:r>
            <a:r>
              <a:rPr lang="en-US" sz="1800" dirty="0" smtClean="0">
                <a:latin typeface="Symbol" pitchFamily="18" charset="2"/>
              </a:rPr>
              <a:t>s</a:t>
            </a:r>
            <a:r>
              <a:rPr lang="en-US" sz="1800" dirty="0" smtClean="0"/>
              <a:t>, X = 13…14.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94610" y="1052670"/>
            <a:ext cx="470000" cy="400110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4h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460540" y="2564880"/>
            <a:ext cx="470000" cy="400110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6h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422600" y="4221110"/>
            <a:ext cx="470000" cy="400110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8h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388530" y="5373270"/>
            <a:ext cx="470000" cy="400110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5h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 rot="20413260">
            <a:off x="357198" y="1605068"/>
            <a:ext cx="569387" cy="4001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008000"/>
                </a:solidFill>
                <a:sym typeface="Symbol"/>
              </a:rPr>
              <a:t>OK</a:t>
            </a:r>
            <a:endParaRPr lang="en-GB" b="1" dirty="0">
              <a:solidFill>
                <a:srgbClr val="008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 rot="20413260">
            <a:off x="-5808" y="3638455"/>
            <a:ext cx="2137124" cy="132343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008000"/>
                </a:solidFill>
                <a:sym typeface="Symbol"/>
              </a:rPr>
              <a:t>OK, </a:t>
            </a:r>
            <a:r>
              <a:rPr lang="en-GB" b="1" dirty="0" smtClean="0">
                <a:solidFill>
                  <a:srgbClr val="FF9900"/>
                </a:solidFill>
                <a:sym typeface="Symbol"/>
              </a:rPr>
              <a:t>crossing </a:t>
            </a:r>
            <a:br>
              <a:rPr lang="en-GB" b="1" dirty="0" smtClean="0">
                <a:solidFill>
                  <a:srgbClr val="FF9900"/>
                </a:solidFill>
                <a:sym typeface="Symbol"/>
              </a:rPr>
            </a:br>
            <a:r>
              <a:rPr lang="en-GB" b="1" dirty="0" smtClean="0">
                <a:solidFill>
                  <a:srgbClr val="FF9900"/>
                </a:solidFill>
                <a:sym typeface="Symbol"/>
              </a:rPr>
              <a:t>plane separated</a:t>
            </a:r>
            <a:br>
              <a:rPr lang="en-GB" b="1" dirty="0" smtClean="0">
                <a:solidFill>
                  <a:srgbClr val="FF9900"/>
                </a:solidFill>
                <a:sym typeface="Symbol"/>
              </a:rPr>
            </a:br>
            <a:r>
              <a:rPr lang="en-GB" b="1" dirty="0" smtClean="0">
                <a:solidFill>
                  <a:srgbClr val="FF9900"/>
                </a:solidFill>
                <a:sym typeface="Symbol"/>
              </a:rPr>
              <a:t>beams </a:t>
            </a:r>
            <a:r>
              <a:rPr lang="en-GB" b="1" dirty="0" smtClean="0">
                <a:solidFill>
                  <a:srgbClr val="FF9900"/>
                </a:solidFill>
                <a:sym typeface="Symbol"/>
              </a:rPr>
              <a:t>missing</a:t>
            </a:r>
            <a:r>
              <a:rPr lang="en-GB" b="1" dirty="0" smtClean="0">
                <a:solidFill>
                  <a:schemeClr val="bg2">
                    <a:lumMod val="40000"/>
                    <a:lumOff val="60000"/>
                  </a:schemeClr>
                </a:solidFill>
                <a:sym typeface="Symbol"/>
              </a:rPr>
              <a:t>*</a:t>
            </a:r>
            <a:r>
              <a:rPr lang="en-GB" b="1" dirty="0" smtClean="0">
                <a:solidFill>
                  <a:schemeClr val="bg2">
                    <a:lumMod val="40000"/>
                    <a:lumOff val="60000"/>
                  </a:schemeClr>
                </a:solidFill>
                <a:sym typeface="Symbol"/>
              </a:rPr>
              <a:t/>
            </a:r>
            <a:br>
              <a:rPr lang="en-GB" b="1" dirty="0" smtClean="0">
                <a:solidFill>
                  <a:schemeClr val="bg2">
                    <a:lumMod val="40000"/>
                    <a:lumOff val="60000"/>
                  </a:schemeClr>
                </a:solidFill>
                <a:sym typeface="Symbol"/>
              </a:rPr>
            </a:br>
            <a:r>
              <a:rPr lang="en-GB" b="1" dirty="0" smtClean="0">
                <a:solidFill>
                  <a:srgbClr val="FF9900"/>
                </a:solidFill>
                <a:sym typeface="Symbol"/>
              </a:rPr>
              <a:t>Q10-R1 ?</a:t>
            </a:r>
            <a:endParaRPr lang="en-GB" b="1" dirty="0">
              <a:solidFill>
                <a:srgbClr val="FF99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20413260">
            <a:off x="446321" y="2865446"/>
            <a:ext cx="569387" cy="4001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008000"/>
                </a:solidFill>
                <a:sym typeface="Symbol"/>
              </a:rPr>
              <a:t>OK</a:t>
            </a:r>
            <a:endParaRPr lang="en-GB" b="1" dirty="0">
              <a:solidFill>
                <a:srgbClr val="008000"/>
              </a:solidFill>
            </a:endParaRPr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dirty="0" smtClean="0"/>
              <a:t>LHC 8:30 meeting</a:t>
            </a:r>
            <a:endParaRPr lang="en-US" dirty="0"/>
          </a:p>
        </p:txBody>
      </p:sp>
      <p:sp>
        <p:nvSpPr>
          <p:cNvPr id="18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smtClean="0"/>
              <a:t>05/09/2011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907630" y="5589300"/>
            <a:ext cx="6192860" cy="101566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* Tried missing aperture measurement during last night: fill </a:t>
            </a:r>
            <a:r>
              <a:rPr lang="en-US" dirty="0" smtClean="0"/>
              <a:t>was dumped by a trip of an RQTD circuit, most likely triggered by the QFB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6372250" y="4365130"/>
            <a:ext cx="1224170" cy="40011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NOW</a:t>
            </a:r>
            <a:endParaRPr lang="en-GB" dirty="0"/>
          </a:p>
        </p:txBody>
      </p:sp>
      <p:cxnSp>
        <p:nvCxnSpPr>
          <p:cNvPr id="20" name="Straight Connector 19"/>
          <p:cNvCxnSpPr/>
          <p:nvPr/>
        </p:nvCxnSpPr>
        <p:spPr bwMode="auto">
          <a:xfrm flipV="1">
            <a:off x="1691600" y="4941210"/>
            <a:ext cx="5760800" cy="360050"/>
          </a:xfrm>
          <a:prstGeom prst="line">
            <a:avLst/>
          </a:prstGeom>
          <a:solidFill>
            <a:schemeClr val="accent1"/>
          </a:solidFill>
          <a:ln w="38100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 A: long range BB check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440" y="980660"/>
            <a:ext cx="8075350" cy="5111750"/>
          </a:xfrm>
        </p:spPr>
        <p:txBody>
          <a:bodyPr/>
          <a:lstStyle/>
          <a:p>
            <a:r>
              <a:rPr lang="en-US" dirty="0" smtClean="0"/>
              <a:t>Fill 5: 84b with highly asymmetric BB filling pattern (also used for 1 m with 100 </a:t>
            </a:r>
            <a:r>
              <a:rPr lang="en-US" dirty="0" err="1" smtClean="0">
                <a:latin typeface="Symbol" pitchFamily="18" charset="2"/>
              </a:rPr>
              <a:t>m</a:t>
            </a:r>
            <a:r>
              <a:rPr lang="en-US" dirty="0" err="1" smtClean="0"/>
              <a:t>rad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Bring the beam up to collisions.</a:t>
            </a:r>
          </a:p>
          <a:p>
            <a:pPr lvl="1"/>
            <a:r>
              <a:rPr lang="en-US" dirty="0" smtClean="0"/>
              <a:t>Verify stability and beam-beam effects.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60540" y="1628750"/>
            <a:ext cx="470000" cy="400110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6h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9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smtClean="0"/>
              <a:t>05/09/2011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051650" y="4149100"/>
            <a:ext cx="5760800" cy="40011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Foreseen for this afternoon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 B : ALICE polarity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764630"/>
            <a:ext cx="8229600" cy="5400750"/>
          </a:xfrm>
        </p:spPr>
        <p:txBody>
          <a:bodyPr/>
          <a:lstStyle/>
          <a:p>
            <a:r>
              <a:rPr lang="en-US" dirty="0" smtClean="0"/>
              <a:t>Step 1: adjust injection, reference.</a:t>
            </a:r>
          </a:p>
          <a:p>
            <a:pPr lvl="1"/>
            <a:r>
              <a:rPr lang="en-US" dirty="0" smtClean="0"/>
              <a:t>ALICE on ‘old’ polarity.</a:t>
            </a:r>
          </a:p>
          <a:p>
            <a:pPr lvl="1"/>
            <a:r>
              <a:rPr lang="en-US" dirty="0" smtClean="0"/>
              <a:t>Injection steering with 12b, then copy to probe and check it.</a:t>
            </a:r>
          </a:p>
          <a:p>
            <a:r>
              <a:rPr lang="en-US" dirty="0" smtClean="0"/>
              <a:t>Step 2: revert ALICE polarity.</a:t>
            </a:r>
          </a:p>
          <a:p>
            <a:pPr lvl="1"/>
            <a:r>
              <a:rPr lang="en-US" dirty="0" smtClean="0"/>
              <a:t>Check/correct orbit.</a:t>
            </a:r>
          </a:p>
          <a:p>
            <a:pPr lvl="1"/>
            <a:r>
              <a:rPr lang="en-US" dirty="0" smtClean="0"/>
              <a:t>Check/steer injection oscillations with probe, repeat with nominal.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Step 2’: re-steer TI2 </a:t>
            </a:r>
            <a:r>
              <a:rPr lang="en-US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if necessary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lvl="1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TDI coarse</a:t>
            </a:r>
          </a:p>
          <a:p>
            <a:pPr lvl="1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TL setup, TCDI alignment and verification.</a:t>
            </a:r>
          </a:p>
          <a:p>
            <a:r>
              <a:rPr lang="en-US" dirty="0" smtClean="0"/>
              <a:t>Step 3: TDI/TCLI alignment.</a:t>
            </a:r>
          </a:p>
          <a:p>
            <a:pPr lvl="1"/>
            <a:r>
              <a:rPr lang="en-US" dirty="0" smtClean="0"/>
              <a:t>TDI/TCLI alignment with 1 nominal b.</a:t>
            </a:r>
          </a:p>
          <a:p>
            <a:pPr lvl="1"/>
            <a:r>
              <a:rPr lang="en-US" dirty="0" smtClean="0"/>
              <a:t>Check TDI,TCLI setup – check protection.</a:t>
            </a:r>
          </a:p>
          <a:p>
            <a:pPr lvl="1"/>
            <a:r>
              <a:rPr lang="en-US" dirty="0" smtClean="0"/>
              <a:t>Check injection 12b</a:t>
            </a:r>
            <a:r>
              <a:rPr lang="en-US" dirty="0" smtClean="0">
                <a:solidFill>
                  <a:srgbClr val="FF0000"/>
                </a:solidFill>
              </a:rPr>
              <a:t>.      Later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60540" y="908650"/>
            <a:ext cx="470000" cy="400110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2h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460540" y="2020750"/>
            <a:ext cx="470000" cy="400110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4h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389206" y="3501010"/>
            <a:ext cx="612668" cy="400110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12h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494610" y="4653170"/>
            <a:ext cx="470000" cy="400110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8h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20413260">
            <a:off x="230292" y="1281225"/>
            <a:ext cx="569387" cy="4001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008000"/>
                </a:solidFill>
                <a:sym typeface="Symbol"/>
              </a:rPr>
              <a:t>OK</a:t>
            </a:r>
            <a:endParaRPr lang="en-GB" b="1" dirty="0">
              <a:solidFill>
                <a:srgbClr val="008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20413260">
            <a:off x="302303" y="2649416"/>
            <a:ext cx="569387" cy="4001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008000"/>
                </a:solidFill>
                <a:sym typeface="Symbol"/>
              </a:rPr>
              <a:t>OK</a:t>
            </a:r>
            <a:endParaRPr lang="en-GB" b="1" dirty="0">
              <a:solidFill>
                <a:srgbClr val="008000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15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smtClean="0"/>
              <a:t>05/09/2011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 bwMode="auto">
          <a:xfrm flipV="1">
            <a:off x="179390" y="3429000"/>
            <a:ext cx="8281150" cy="1296180"/>
          </a:xfrm>
          <a:prstGeom prst="line">
            <a:avLst/>
          </a:prstGeom>
          <a:solidFill>
            <a:schemeClr val="accent1"/>
          </a:solidFill>
          <a:ln w="38100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 rot="20413260">
            <a:off x="302302" y="5248673"/>
            <a:ext cx="569387" cy="4001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008000"/>
                </a:solidFill>
                <a:sym typeface="Symbol"/>
              </a:rPr>
              <a:t>OK</a:t>
            </a:r>
            <a:endParaRPr lang="en-GB" b="1" dirty="0">
              <a:solidFill>
                <a:srgbClr val="008000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 bwMode="auto">
          <a:xfrm>
            <a:off x="971500" y="5949350"/>
            <a:ext cx="2808390" cy="0"/>
          </a:xfrm>
          <a:prstGeom prst="line">
            <a:avLst/>
          </a:prstGeom>
          <a:solidFill>
            <a:schemeClr val="accent1"/>
          </a:solidFill>
          <a:ln w="19050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49113</TotalTime>
  <Words>1096</Words>
  <Application>Microsoft Office PowerPoint</Application>
  <PresentationFormat>On-screen Show (4:3)</PresentationFormat>
  <Paragraphs>210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Pixel</vt:lpstr>
      <vt:lpstr>Week 35 – Technical Stop and Restart</vt:lpstr>
      <vt:lpstr>* = 1 m in IPs 1 and 5: The Context</vt:lpstr>
      <vt:lpstr>Start-up: Friday 2nd September &amp; Night</vt:lpstr>
      <vt:lpstr>Conclusions on Aperture so far</vt:lpstr>
      <vt:lpstr>Probing TCT – Triplet aperture</vt:lpstr>
      <vt:lpstr>The commissioning blocks</vt:lpstr>
      <vt:lpstr>Block A : aperture check</vt:lpstr>
      <vt:lpstr>Block A: long range BB check </vt:lpstr>
      <vt:lpstr>Block B : ALICE polarity</vt:lpstr>
      <vt:lpstr>TDI alignment &amp; angle set-up</vt:lpstr>
      <vt:lpstr>Block B : ALICE polarity continued</vt:lpstr>
      <vt:lpstr>Block C</vt:lpstr>
      <vt:lpstr>Block D: Intensity ramp up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NICE</cp:lastModifiedBy>
  <cp:revision>3025</cp:revision>
  <dcterms:created xsi:type="dcterms:W3CDTF">2010-07-26T05:43:59Z</dcterms:created>
  <dcterms:modified xsi:type="dcterms:W3CDTF">2011-09-05T07:39:32Z</dcterms:modified>
</cp:coreProperties>
</file>