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4"/>
  </p:notesMasterIdLst>
  <p:handoutMasterIdLst>
    <p:handoutMasterId r:id="rId15"/>
  </p:handoutMasterIdLst>
  <p:sldIdLst>
    <p:sldId id="1093" r:id="rId2"/>
    <p:sldId id="1102" r:id="rId3"/>
    <p:sldId id="1094" r:id="rId4"/>
    <p:sldId id="1103" r:id="rId5"/>
    <p:sldId id="1101" r:id="rId6"/>
    <p:sldId id="1104" r:id="rId7"/>
    <p:sldId id="1095" r:id="rId8"/>
    <p:sldId id="1096" r:id="rId9"/>
    <p:sldId id="1097" r:id="rId10"/>
    <p:sldId id="1098" r:id="rId11"/>
    <p:sldId id="1099" r:id="rId12"/>
    <p:sldId id="1100" r:id="rId13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0000"/>
    <a:srgbClr val="CC0066"/>
    <a:srgbClr val="0000FF"/>
    <a:srgbClr val="FFCC99"/>
    <a:srgbClr val="99FF99"/>
    <a:srgbClr val="FFCCCC"/>
    <a:srgbClr val="9FCA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9" d="100"/>
          <a:sy n="79" d="100"/>
        </p:scale>
        <p:origin x="-1290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9/4/2011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9/4/2011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9/4/2011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9/4/2011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9/4/2011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9/4/2011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9/4/2011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9/4/2011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9/4/2011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9/4/2011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9/4/2011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9/4/2011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9/4/2011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9/4/2011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9/4/2011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425170" cy="5040700"/>
          </a:xfrm>
        </p:spPr>
        <p:txBody>
          <a:bodyPr/>
          <a:lstStyle/>
          <a:p>
            <a:r>
              <a:rPr lang="en-US" dirty="0" smtClean="0"/>
              <a:t>10:00 Beam back after MKE4 reconditioning.</a:t>
            </a:r>
          </a:p>
          <a:p>
            <a:r>
              <a:rPr lang="en-US" dirty="0" smtClean="0"/>
              <a:t>12:00 Ramp for TCT alignment @ 1m.</a:t>
            </a:r>
          </a:p>
          <a:p>
            <a:r>
              <a:rPr lang="en-US" dirty="0" smtClean="0"/>
              <a:t>14:30 Alignment starting with separated beams.</a:t>
            </a:r>
          </a:p>
          <a:p>
            <a:pPr lvl="1"/>
            <a:r>
              <a:rPr lang="en-US" dirty="0" smtClean="0"/>
              <a:t>Lost time to solve a problem of loss spikes preventing the alignment. Solved when sending of RT packets was disabled for the feedback – seems this actually inducing current changes on some converters.</a:t>
            </a:r>
          </a:p>
          <a:p>
            <a:r>
              <a:rPr lang="en-US" dirty="0" smtClean="0"/>
              <a:t>16:00 Colliding, re-optimizing ATLAS &amp; CMS.</a:t>
            </a:r>
          </a:p>
          <a:p>
            <a:r>
              <a:rPr lang="en-US" dirty="0" smtClean="0"/>
              <a:t>19:00 Alignment finished.</a:t>
            </a:r>
          </a:p>
          <a:p>
            <a:r>
              <a:rPr lang="en-US" dirty="0" smtClean="0"/>
              <a:t>Loss maps, </a:t>
            </a:r>
            <a:r>
              <a:rPr lang="en-US" dirty="0" err="1" smtClean="0"/>
              <a:t>asynch</a:t>
            </a:r>
            <a:r>
              <a:rPr lang="en-US" dirty="0" smtClean="0"/>
              <a:t>. dump test.</a:t>
            </a:r>
          </a:p>
          <a:p>
            <a:pPr lvl="1"/>
            <a:r>
              <a:rPr lang="en-US" dirty="0" smtClean="0"/>
              <a:t>Unfortunately TCP in IR3 left at 8 sigma (instead 12 sigma).</a:t>
            </a:r>
          </a:p>
          <a:p>
            <a:pPr lvl="1"/>
            <a:r>
              <a:rPr lang="en-US" dirty="0" smtClean="0"/>
              <a:t>Else looking good.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9/4/2011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B : ALICE polarity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400750"/>
          </a:xfrm>
        </p:spPr>
        <p:txBody>
          <a:bodyPr/>
          <a:lstStyle/>
          <a:p>
            <a:r>
              <a:rPr lang="en-US" dirty="0" smtClean="0"/>
              <a:t>Step 4: TCTs IR2 at injection.</a:t>
            </a:r>
          </a:p>
          <a:p>
            <a:pPr lvl="1"/>
            <a:r>
              <a:rPr lang="en-US" dirty="0" smtClean="0"/>
              <a:t>Setup TCTs in IR2 at injection.</a:t>
            </a:r>
          </a:p>
          <a:p>
            <a:r>
              <a:rPr lang="en-US" dirty="0" smtClean="0"/>
              <a:t>Step 5: Checkout cycle, 2 probes/beam.</a:t>
            </a:r>
          </a:p>
          <a:p>
            <a:pPr lvl="1"/>
            <a:r>
              <a:rPr lang="en-US" dirty="0" smtClean="0"/>
              <a:t>Check Xing angle IR2 along the cycle.</a:t>
            </a:r>
          </a:p>
          <a:p>
            <a:pPr lvl="1"/>
            <a:r>
              <a:rPr lang="en-US" dirty="0" smtClean="0"/>
              <a:t>Correct orbit if necessary.</a:t>
            </a:r>
          </a:p>
          <a:p>
            <a:pPr lvl="1"/>
            <a:r>
              <a:rPr lang="en-US" dirty="0" smtClean="0"/>
              <a:t>TCTs IR2 ‘open’.</a:t>
            </a:r>
          </a:p>
          <a:p>
            <a:r>
              <a:rPr lang="en-US" dirty="0" smtClean="0"/>
              <a:t>Step 6: TCT IR2 alignment cycle, 2 nominal b/beam.</a:t>
            </a:r>
          </a:p>
          <a:p>
            <a:pPr lvl="1"/>
            <a:r>
              <a:rPr lang="en-US" dirty="0" smtClean="0"/>
              <a:t>TCT alignment on flat top and in collision.</a:t>
            </a:r>
          </a:p>
          <a:p>
            <a:pPr lvl="1"/>
            <a:r>
              <a:rPr lang="en-US" dirty="0" smtClean="0"/>
              <a:t>Collision orbit, reference.</a:t>
            </a:r>
          </a:p>
          <a:p>
            <a:pPr lvl="1"/>
            <a:r>
              <a:rPr lang="en-US" dirty="0" smtClean="0"/>
              <a:t>Loss map H+V and </a:t>
            </a:r>
            <a:r>
              <a:rPr lang="en-US" dirty="0" err="1" smtClean="0"/>
              <a:t>asynch</a:t>
            </a:r>
            <a:r>
              <a:rPr lang="en-US" dirty="0" smtClean="0"/>
              <a:t>. dump.</a:t>
            </a:r>
          </a:p>
          <a:p>
            <a:r>
              <a:rPr lang="en-US" dirty="0" smtClean="0"/>
              <a:t>(Step 7: TCT IR2 functions, positions and interlocks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9/4/2011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50590" y="9086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8530" y="170076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60540" y="314096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6h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353160" cy="1295895"/>
          </a:xfrm>
        </p:spPr>
        <p:txBody>
          <a:bodyPr/>
          <a:lstStyle/>
          <a:p>
            <a:r>
              <a:rPr lang="en-US" dirty="0" smtClean="0"/>
              <a:t>Validations (loss maps, </a:t>
            </a:r>
            <a:r>
              <a:rPr lang="en-US" dirty="0" err="1" smtClean="0"/>
              <a:t>asynch</a:t>
            </a:r>
            <a:r>
              <a:rPr lang="en-US" dirty="0" smtClean="0"/>
              <a:t> dump checks) – to be confirmed with collimation team (</a:t>
            </a:r>
            <a:r>
              <a:rPr lang="en-US" dirty="0" err="1" smtClean="0"/>
              <a:t>Dp</a:t>
            </a:r>
            <a:r>
              <a:rPr lang="en-US" dirty="0" smtClean="0"/>
              <a:t>/p)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9/4/2011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410" y="2204830"/>
          <a:ext cx="864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200"/>
                <a:gridCol w="1440200"/>
                <a:gridCol w="1440200"/>
                <a:gridCol w="1440200"/>
                <a:gridCol w="1440200"/>
                <a:gridCol w="144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baseline="0" dirty="0" smtClean="0"/>
                        <a:t> 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dirty="0" smtClean="0"/>
                        <a:t>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Flat 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Squeezed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Collisions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 D: Intensity </a:t>
            </a:r>
            <a:r>
              <a:rPr lang="en-US" dirty="0" smtClean="0"/>
              <a:t>ramp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124680"/>
            <a:ext cx="8229600" cy="2736095"/>
          </a:xfrm>
        </p:spPr>
        <p:txBody>
          <a:bodyPr/>
          <a:lstStyle/>
          <a:p>
            <a:r>
              <a:rPr lang="en-US" dirty="0" smtClean="0"/>
              <a:t>Proposed ramp up for stable beams:</a:t>
            </a:r>
          </a:p>
          <a:p>
            <a:pPr lvl="1"/>
            <a:r>
              <a:rPr lang="en-US" dirty="0" smtClean="0"/>
              <a:t>48b – short fill</a:t>
            </a:r>
          </a:p>
          <a:p>
            <a:pPr lvl="1"/>
            <a:r>
              <a:rPr lang="en-US" dirty="0" smtClean="0"/>
              <a:t>264 – short fill</a:t>
            </a:r>
          </a:p>
          <a:p>
            <a:pPr lvl="1"/>
            <a:r>
              <a:rPr lang="en-US" dirty="0" smtClean="0"/>
              <a:t>480 – short fill</a:t>
            </a:r>
          </a:p>
          <a:p>
            <a:pPr lvl="1"/>
            <a:r>
              <a:rPr lang="en-US" dirty="0" smtClean="0"/>
              <a:t>912 – long fill</a:t>
            </a:r>
          </a:p>
          <a:p>
            <a:pPr lvl="1"/>
            <a:r>
              <a:rPr lang="en-US" dirty="0" smtClean="0"/>
              <a:t>1380 – finally 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9/4/2011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B2 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9/4/2011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480" y="836640"/>
            <a:ext cx="7141050" cy="567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7201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No losses at BLMs behind TCTs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1547580" y="4725180"/>
            <a:ext cx="360050" cy="1080150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762240" y="4732780"/>
            <a:ext cx="360050" cy="1080150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425170" cy="5040700"/>
          </a:xfrm>
        </p:spPr>
        <p:txBody>
          <a:bodyPr/>
          <a:lstStyle/>
          <a:p>
            <a:r>
              <a:rPr lang="en-US" dirty="0" smtClean="0"/>
              <a:t>22:00 Re-injecting. Some time lost trying to tune the probe for aperture measurements in the SPS.</a:t>
            </a:r>
          </a:p>
          <a:p>
            <a:r>
              <a:rPr lang="en-US" dirty="0" smtClean="0"/>
              <a:t>Functions updated for TCTs in IR1&amp;5.</a:t>
            </a:r>
          </a:p>
          <a:p>
            <a:r>
              <a:rPr lang="en-US" dirty="0" smtClean="0"/>
              <a:t>We accidentally went “too far” to collisions, while we wanted to measure aperture at end of squeeze.</a:t>
            </a:r>
          </a:p>
          <a:p>
            <a:r>
              <a:rPr lang="en-US" dirty="0" smtClean="0"/>
              <a:t>Aperture </a:t>
            </a:r>
            <a:r>
              <a:rPr lang="en-US" dirty="0" smtClean="0"/>
              <a:t>in collision (with </a:t>
            </a:r>
            <a:r>
              <a:rPr lang="en-US" dirty="0" err="1" smtClean="0"/>
              <a:t>lumi</a:t>
            </a:r>
            <a:r>
              <a:rPr lang="en-US" dirty="0" smtClean="0"/>
              <a:t> knob) – Xing plane:</a:t>
            </a:r>
          </a:p>
          <a:p>
            <a:pPr lvl="1"/>
            <a:r>
              <a:rPr lang="en-US" dirty="0" smtClean="0"/>
              <a:t>IR1 (V) : 14.8-15.3 sigma</a:t>
            </a:r>
          </a:p>
          <a:p>
            <a:pPr lvl="1"/>
            <a:r>
              <a:rPr lang="en-US" dirty="0" smtClean="0"/>
              <a:t>IR5 (H) : 15.3-15.8 sigma</a:t>
            </a:r>
          </a:p>
          <a:p>
            <a:r>
              <a:rPr lang="en-US" dirty="0" smtClean="0"/>
              <a:t>Loss maps with TCTs </a:t>
            </a:r>
            <a:r>
              <a:rPr lang="en-US" dirty="0" smtClean="0"/>
              <a:t>at </a:t>
            </a:r>
            <a:r>
              <a:rPr lang="en-US" dirty="0" smtClean="0"/>
              <a:t>13</a:t>
            </a:r>
            <a:r>
              <a:rPr lang="en-US" dirty="0" smtClean="0"/>
              <a:t>.8 </a:t>
            </a:r>
            <a:r>
              <a:rPr lang="en-US" dirty="0" smtClean="0"/>
              <a:t>sigma – look OK.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9/4/2011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425170" cy="5040700"/>
          </a:xfrm>
        </p:spPr>
        <p:txBody>
          <a:bodyPr/>
          <a:lstStyle/>
          <a:p>
            <a:r>
              <a:rPr lang="en-US" dirty="0" smtClean="0"/>
              <a:t>04:00: Refill for second aperture check.</a:t>
            </a:r>
          </a:p>
          <a:p>
            <a:r>
              <a:rPr lang="en-US" dirty="0" smtClean="0"/>
              <a:t>Aperture measured in separation plane (with separated beams) - more difficult to find.</a:t>
            </a:r>
          </a:p>
          <a:p>
            <a:pPr lvl="1"/>
            <a:r>
              <a:rPr lang="en-US" dirty="0" smtClean="0"/>
              <a:t>IR1 H: &gt; 16 sigma.</a:t>
            </a:r>
          </a:p>
          <a:p>
            <a:pPr lvl="1"/>
            <a:r>
              <a:rPr lang="en-US" dirty="0" smtClean="0"/>
              <a:t>IR5 V : &gt;16 sigma.</a:t>
            </a:r>
          </a:p>
          <a:p>
            <a:r>
              <a:rPr lang="en-US" dirty="0" smtClean="0"/>
              <a:t>07:30: Loss maps with TCTs at collision setting + 2 sigma (11.8 + 2 sigma).</a:t>
            </a:r>
          </a:p>
          <a:p>
            <a:pPr lvl="1"/>
            <a:r>
              <a:rPr lang="en-US" dirty="0" smtClean="0"/>
              <a:t>Look good at first sight.</a:t>
            </a:r>
          </a:p>
          <a:p>
            <a:pPr lvl="1"/>
            <a:r>
              <a:rPr lang="en-US" dirty="0" smtClean="0"/>
              <a:t>Some losses at Q10 in IR1 to be checked.</a:t>
            </a:r>
          </a:p>
          <a:p>
            <a:r>
              <a:rPr lang="en-US" dirty="0" err="1" smtClean="0"/>
              <a:t>Prel</a:t>
            </a:r>
            <a:r>
              <a:rPr lang="en-US" dirty="0" smtClean="0"/>
              <a:t>. conclusion: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Aperture confirmed at 1 m – we have enough aperture for 1m &amp; 120 </a:t>
            </a:r>
            <a:r>
              <a:rPr lang="en-US" dirty="0" err="1" smtClean="0">
                <a:solidFill>
                  <a:srgbClr val="FF0000"/>
                </a:solidFill>
              </a:rPr>
              <a:t>urad</a:t>
            </a:r>
            <a:r>
              <a:rPr lang="en-US" dirty="0" smtClean="0">
                <a:solidFill>
                  <a:srgbClr val="FF0000"/>
                </a:solidFill>
              </a:rPr>
              <a:t> Xing </a:t>
            </a:r>
            <a:r>
              <a:rPr lang="en-US" dirty="0" smtClean="0">
                <a:solidFill>
                  <a:srgbClr val="FF0000"/>
                </a:solidFill>
              </a:rPr>
              <a:t>angles, with around 2 sigma add.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argin,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9/4/2011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 feed-downs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836640"/>
            <a:ext cx="8229600" cy="5111750"/>
          </a:xfrm>
        </p:spPr>
        <p:txBody>
          <a:bodyPr/>
          <a:lstStyle/>
          <a:p>
            <a:r>
              <a:rPr lang="en-US" dirty="0" smtClean="0"/>
              <a:t>No HW problems so far – best recovery.</a:t>
            </a:r>
          </a:p>
          <a:p>
            <a:r>
              <a:rPr lang="en-US" dirty="0" smtClean="0"/>
              <a:t>Lot’s of “small” controls issues with LSA (interference with INCA SW), FIDEL, sequencer, XPOC, DB publication (affects Handshakes), machine DIP-CMW servers etc.</a:t>
            </a:r>
          </a:p>
          <a:p>
            <a:pPr lvl="1"/>
            <a:r>
              <a:rPr lang="en-US" dirty="0" smtClean="0"/>
              <a:t>Made a few SW rollbacks.</a:t>
            </a:r>
          </a:p>
          <a:p>
            <a:pPr lvl="1"/>
            <a:r>
              <a:rPr lang="en-US" dirty="0" smtClean="0"/>
              <a:t>Some of the problems are not understood. To be looked at on Monday…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9/4/2011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Day/afternoon:</a:t>
            </a:r>
          </a:p>
          <a:p>
            <a:pPr lvl="1"/>
            <a:r>
              <a:rPr lang="en-US" dirty="0" smtClean="0"/>
              <a:t>Start with ALICE reversal.</a:t>
            </a:r>
          </a:p>
          <a:p>
            <a:pPr lvl="1"/>
            <a:r>
              <a:rPr lang="en-US" dirty="0" smtClean="0"/>
              <a:t>Schedule such that we make a test ramp before the night – may shift the protection validation to Monday.</a:t>
            </a:r>
          </a:p>
          <a:p>
            <a:r>
              <a:rPr lang="en-US" dirty="0" smtClean="0"/>
              <a:t>Night:</a:t>
            </a:r>
          </a:p>
          <a:p>
            <a:pPr lvl="1"/>
            <a:r>
              <a:rPr lang="en-US" dirty="0" smtClean="0"/>
              <a:t>Aperture with separated beams in Xing plane – systematic.</a:t>
            </a:r>
          </a:p>
          <a:p>
            <a:pPr lvl="1"/>
            <a:r>
              <a:rPr lang="en-US" dirty="0" smtClean="0"/>
              <a:t>Loss maps.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9/4/2011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A : aperture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smtClean="0"/>
              <a:t>Fill 1: 1 probe/beam, </a:t>
            </a:r>
            <a:r>
              <a:rPr lang="en-US" u="sng" dirty="0" smtClean="0"/>
              <a:t>checkout cycle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b* 1 m and Xing angle 120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Standard collimator settings IR6+7.</a:t>
            </a:r>
          </a:p>
          <a:p>
            <a:pPr lvl="1"/>
            <a:r>
              <a:rPr lang="en-US" dirty="0" smtClean="0"/>
              <a:t>TCTs IR1/5 to be adapted to 120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 (setup on 100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Fill 2: 2 </a:t>
            </a:r>
            <a:r>
              <a:rPr lang="en-US" dirty="0" err="1" smtClean="0"/>
              <a:t>nominals</a:t>
            </a:r>
            <a:r>
              <a:rPr lang="en-US" dirty="0" smtClean="0"/>
              <a:t>/beam, </a:t>
            </a:r>
            <a:r>
              <a:rPr lang="en-US" u="sng" dirty="0" smtClean="0"/>
              <a:t>TCT alignment, orbit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TCTs IR1/5 alignment on 120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, separated and in collision.</a:t>
            </a:r>
          </a:p>
          <a:p>
            <a:pPr lvl="1"/>
            <a:r>
              <a:rPr lang="en-US" dirty="0" smtClean="0"/>
              <a:t>Collision (re-)optimization with 120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, reference orbit.</a:t>
            </a:r>
          </a:p>
          <a:p>
            <a:pPr lvl="1"/>
            <a:r>
              <a:rPr lang="en-US" dirty="0" smtClean="0"/>
              <a:t>End with loss map (H+V) and </a:t>
            </a:r>
            <a:r>
              <a:rPr lang="en-US" dirty="0" err="1" smtClean="0"/>
              <a:t>asynch</a:t>
            </a:r>
            <a:r>
              <a:rPr lang="en-US" dirty="0" smtClean="0"/>
              <a:t> dump. TCTs at 11.8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Fill 3: 1 probe/beam, </a:t>
            </a:r>
            <a:r>
              <a:rPr lang="en-US" u="sng" dirty="0" smtClean="0"/>
              <a:t>aperture check @ 1 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Repeat aperture measurement at 1 m.</a:t>
            </a:r>
          </a:p>
          <a:p>
            <a:pPr lvl="1"/>
            <a:r>
              <a:rPr lang="en-US" dirty="0" smtClean="0"/>
              <a:t>End with a loss map H, TCTs at 14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Fill 4: 1 probe/beam, aperture check with loss map.</a:t>
            </a:r>
          </a:p>
          <a:p>
            <a:pPr lvl="1"/>
            <a:r>
              <a:rPr lang="en-US" dirty="0" smtClean="0"/>
              <a:t>Loss map with TCTs at X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, X = 13…14.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9/4/2011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94610" y="105267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60540" y="256488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22600" y="422111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8530" y="537327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80390" y="1628750"/>
            <a:ext cx="926857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DONE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77861" y="3140960"/>
            <a:ext cx="1075936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~DONE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55534" y="4653170"/>
            <a:ext cx="1821332" cy="86177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~DONE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(repeat parts)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A: long range BB check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980660"/>
            <a:ext cx="8075350" cy="5111750"/>
          </a:xfrm>
        </p:spPr>
        <p:txBody>
          <a:bodyPr/>
          <a:lstStyle/>
          <a:p>
            <a:r>
              <a:rPr lang="en-US" dirty="0" smtClean="0"/>
              <a:t>Fill 5: 84b with highly asymmetric BB filling pattern (also used for 1 m with 100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Bring the beam up to collisions.</a:t>
            </a:r>
          </a:p>
          <a:p>
            <a:pPr lvl="1"/>
            <a:r>
              <a:rPr lang="en-US" dirty="0" smtClean="0"/>
              <a:t>Verify stability and beam-beam effects.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9/4/2011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60540" y="16287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6h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B : ALICE polarity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400750"/>
          </a:xfrm>
        </p:spPr>
        <p:txBody>
          <a:bodyPr/>
          <a:lstStyle/>
          <a:p>
            <a:r>
              <a:rPr lang="en-US" dirty="0" smtClean="0"/>
              <a:t>Step 1: adjust injection, reference.</a:t>
            </a:r>
          </a:p>
          <a:p>
            <a:pPr lvl="1"/>
            <a:r>
              <a:rPr lang="en-US" dirty="0" smtClean="0"/>
              <a:t>ALICE on ‘old’ polarity.</a:t>
            </a:r>
          </a:p>
          <a:p>
            <a:pPr lvl="1"/>
            <a:r>
              <a:rPr lang="en-US" dirty="0" smtClean="0"/>
              <a:t>Injection steering with 12b, then copy to probe and check it.</a:t>
            </a:r>
          </a:p>
          <a:p>
            <a:r>
              <a:rPr lang="en-US" dirty="0" smtClean="0"/>
              <a:t>Step 2: revert ALICE polarity.</a:t>
            </a:r>
          </a:p>
          <a:p>
            <a:pPr lvl="1"/>
            <a:r>
              <a:rPr lang="en-US" dirty="0" smtClean="0"/>
              <a:t>Check/correct orbit.</a:t>
            </a:r>
          </a:p>
          <a:p>
            <a:pPr lvl="1"/>
            <a:r>
              <a:rPr lang="en-US" dirty="0" smtClean="0"/>
              <a:t>Check/steer injection oscillations with probe, repeat with nominal.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Step 2’: re-steer TI2 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necessary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TDI coarse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TL setup, TCDI alignment and verification.</a:t>
            </a:r>
          </a:p>
          <a:p>
            <a:r>
              <a:rPr lang="en-US" dirty="0" smtClean="0"/>
              <a:t>Step 3: TDI/TCLI alignment.</a:t>
            </a:r>
          </a:p>
          <a:p>
            <a:pPr lvl="1"/>
            <a:r>
              <a:rPr lang="en-US" dirty="0" smtClean="0"/>
              <a:t>TDI/TCLI alignment with 1 nominal b.</a:t>
            </a:r>
          </a:p>
          <a:p>
            <a:pPr lvl="1"/>
            <a:r>
              <a:rPr lang="en-US" dirty="0" smtClean="0"/>
              <a:t>Check TDI,TCLI setup.</a:t>
            </a:r>
          </a:p>
          <a:p>
            <a:pPr lvl="1"/>
            <a:r>
              <a:rPr lang="en-US" dirty="0" smtClean="0"/>
              <a:t>Check injection 12b.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9/4/2011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60540" y="9086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60540" y="20207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9206" y="3501010"/>
            <a:ext cx="612668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12h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94610" y="465317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28230" y="3717040"/>
            <a:ext cx="1944270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If required, ‘alternate’ with TCT alignment</a:t>
            </a:r>
            <a:br>
              <a:rPr lang="en-US" dirty="0" smtClean="0"/>
            </a:br>
            <a:r>
              <a:rPr lang="en-US" smtClean="0"/>
              <a:t>(steps </a:t>
            </a:r>
            <a:r>
              <a:rPr lang="en-US" dirty="0" smtClean="0"/>
              <a:t>4-6)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43638</TotalTime>
  <Words>962</Words>
  <Application>Microsoft Office PowerPoint</Application>
  <PresentationFormat>On-screen Show (4:3)</PresentationFormat>
  <Paragraphs>173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Saturday</vt:lpstr>
      <vt:lpstr>Example B2 H</vt:lpstr>
      <vt:lpstr>Sunday</vt:lpstr>
      <vt:lpstr>Sunday</vt:lpstr>
      <vt:lpstr>TS feed-downs</vt:lpstr>
      <vt:lpstr>Tentative plan</vt:lpstr>
      <vt:lpstr>Block A : aperture check</vt:lpstr>
      <vt:lpstr>Block A: long range BB check </vt:lpstr>
      <vt:lpstr>Block B : ALICE polarity</vt:lpstr>
      <vt:lpstr>Block B : ALICE polarity continued</vt:lpstr>
      <vt:lpstr>Block C</vt:lpstr>
      <vt:lpstr>Block D: Intensity ramp up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2805</cp:revision>
  <dcterms:created xsi:type="dcterms:W3CDTF">2010-07-26T05:43:59Z</dcterms:created>
  <dcterms:modified xsi:type="dcterms:W3CDTF">2011-09-04T07:52:58Z</dcterms:modified>
</cp:coreProperties>
</file>