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202" r:id="rId2"/>
    <p:sldId id="1205" r:id="rId3"/>
    <p:sldId id="1206" r:id="rId4"/>
    <p:sldId id="1207" r:id="rId5"/>
    <p:sldId id="1208" r:id="rId6"/>
    <p:sldId id="1209" r:id="rId7"/>
    <p:sldId id="1210" r:id="rId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9900"/>
    <a:srgbClr val="FF0000"/>
    <a:srgbClr val="FFFF99"/>
    <a:srgbClr val="CC0066"/>
    <a:srgbClr val="99FF99"/>
    <a:srgbClr val="FFCCCC"/>
    <a:srgbClr val="9FCAFF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2" autoAdjust="0"/>
    <p:restoredTop sz="95262" autoAdjust="0"/>
  </p:normalViewPr>
  <p:slideViewPr>
    <p:cSldViewPr>
      <p:cViewPr>
        <p:scale>
          <a:sx n="86" d="100"/>
          <a:sy n="86" d="100"/>
        </p:scale>
        <p:origin x="-786" y="-60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9:00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9:00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03/09/2011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2</a:t>
            </a:r>
            <a:r>
              <a:rPr lang="en-GB" baseline="30000" dirty="0" smtClean="0"/>
              <a:t>nd</a:t>
            </a:r>
            <a:r>
              <a:rPr lang="en-GB" dirty="0" smtClean="0"/>
              <a:t> September &amp;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836640"/>
            <a:ext cx="8892600" cy="5544770"/>
          </a:xfrm>
        </p:spPr>
        <p:txBody>
          <a:bodyPr/>
          <a:lstStyle/>
          <a:p>
            <a:r>
              <a:rPr lang="en-GB" sz="2000" dirty="0" smtClean="0"/>
              <a:t>End of Technical Stop #4</a:t>
            </a:r>
          </a:p>
          <a:p>
            <a:r>
              <a:rPr lang="en-GB" sz="2000" dirty="0" smtClean="0"/>
              <a:t>17:30 Machine Closed – DSO OK</a:t>
            </a:r>
          </a:p>
          <a:p>
            <a:r>
              <a:rPr lang="en-GB" sz="2000" dirty="0" smtClean="0"/>
              <a:t>Outstanding hardware commissioning tests, some 60 A power converter to be fixed, QPS tests and some debugging</a:t>
            </a:r>
          </a:p>
          <a:p>
            <a:r>
              <a:rPr lang="en-GB" sz="2000" dirty="0" smtClean="0"/>
              <a:t>19:30 BIS loop closed. Dry dump. XPOC OK.</a:t>
            </a:r>
          </a:p>
          <a:p>
            <a:r>
              <a:rPr lang="en-GB" sz="2000" dirty="0" smtClean="0"/>
              <a:t>Pre-cycle the machine, trying to inject</a:t>
            </a:r>
          </a:p>
          <a:p>
            <a:r>
              <a:rPr lang="en-GB" sz="2000" dirty="0" smtClean="0"/>
              <a:t>Operations </a:t>
            </a:r>
            <a:r>
              <a:rPr lang="en-GB" sz="2000" dirty="0" err="1" smtClean="0"/>
              <a:t>Vistar</a:t>
            </a:r>
            <a:r>
              <a:rPr lang="en-GB" sz="2000" dirty="0" smtClean="0"/>
              <a:t> not working -  to be fixed</a:t>
            </a:r>
          </a:p>
          <a:p>
            <a:r>
              <a:rPr lang="en-GB" sz="2000" dirty="0" smtClean="0"/>
              <a:t>22:50 Both beams injected, probes (with SIS masked)</a:t>
            </a:r>
          </a:p>
          <a:p>
            <a:pPr lvl="1"/>
            <a:r>
              <a:rPr lang="en-GB" sz="1800" dirty="0" smtClean="0"/>
              <a:t>Injection not clean</a:t>
            </a:r>
          </a:p>
          <a:p>
            <a:r>
              <a:rPr lang="en-GB" sz="2000" dirty="0" smtClean="0"/>
              <a:t>Several problems: chromaticity measurements, injection handshake (DIP)</a:t>
            </a:r>
          </a:p>
          <a:p>
            <a:r>
              <a:rPr lang="en-GB" sz="2000" dirty="0" smtClean="0"/>
              <a:t>02:45 Beam losses during the first ramp</a:t>
            </a:r>
          </a:p>
          <a:p>
            <a:pPr lvl="1"/>
            <a:r>
              <a:rPr lang="en-GB" sz="1800" dirty="0" smtClean="0"/>
              <a:t>Orbit feedback not working properly, problems Tune feedback, beams lost in the squeeze....</a:t>
            </a:r>
          </a:p>
          <a:p>
            <a:r>
              <a:rPr lang="en-GB" sz="2200" dirty="0" smtClean="0"/>
              <a:t>06:45 No beam SPS due to problems with extraction kicker / vacuum, Expect beam back </a:t>
            </a:r>
            <a:r>
              <a:rPr lang="en-GB" sz="2200" dirty="0" smtClean="0"/>
              <a:t>from SPS</a:t>
            </a:r>
            <a:r>
              <a:rPr lang="en-GB" sz="2200" dirty="0" smtClean="0"/>
              <a:t> later this morning</a:t>
            </a: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03/09/2011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A : aperture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Fill 1: 1 probe/beam, </a:t>
            </a:r>
            <a:r>
              <a:rPr lang="en-US" u="sng" dirty="0" smtClean="0"/>
              <a:t>checkout cycle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b* 1 m and Xing angle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Standard collimator settings IR6+7.</a:t>
            </a:r>
          </a:p>
          <a:p>
            <a:pPr lvl="1"/>
            <a:r>
              <a:rPr lang="en-US" dirty="0" smtClean="0"/>
              <a:t>TCTs IR1/5 to be adapted to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 (setup on 100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Fill 2: 2 </a:t>
            </a:r>
            <a:r>
              <a:rPr lang="en-US" dirty="0" err="1" smtClean="0"/>
              <a:t>nominals</a:t>
            </a:r>
            <a:r>
              <a:rPr lang="en-US" dirty="0" smtClean="0"/>
              <a:t>/beam, </a:t>
            </a:r>
            <a:r>
              <a:rPr lang="en-US" u="sng" dirty="0" smtClean="0"/>
              <a:t>TCT alignment, orbit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TCTs IR1/5 alignment on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, separated and in collision.</a:t>
            </a:r>
          </a:p>
          <a:p>
            <a:pPr lvl="1"/>
            <a:r>
              <a:rPr lang="en-US" dirty="0" smtClean="0"/>
              <a:t>Collision (re-)optimization with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, reference orbit.</a:t>
            </a:r>
          </a:p>
          <a:p>
            <a:pPr lvl="1"/>
            <a:r>
              <a:rPr lang="en-US" dirty="0" smtClean="0"/>
              <a:t>End with loss map (H+V) and </a:t>
            </a:r>
            <a:r>
              <a:rPr lang="en-US" dirty="0" err="1" smtClean="0"/>
              <a:t>asynch</a:t>
            </a:r>
            <a:r>
              <a:rPr lang="en-US" dirty="0" smtClean="0"/>
              <a:t> dump. TCTs are 11.8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Fill 3: 1 probe/beam, </a:t>
            </a:r>
            <a:r>
              <a:rPr lang="en-US" u="sng" dirty="0" smtClean="0"/>
              <a:t>aperture check @ 1 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Repeat aperture measurement at 1 m.</a:t>
            </a:r>
          </a:p>
          <a:p>
            <a:pPr lvl="1"/>
            <a:r>
              <a:rPr lang="en-US" dirty="0" smtClean="0"/>
              <a:t>End with a loss map H, TCTs at 14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Fill 4: 1 probe/beam, aperture check with loss map.</a:t>
            </a:r>
          </a:p>
          <a:p>
            <a:pPr lvl="1"/>
            <a:r>
              <a:rPr lang="en-US" dirty="0" smtClean="0"/>
              <a:t>Loss map with TCTs at X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, X = 13…14.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– 9:00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9/3/2011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94610" y="105267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60540" y="256488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22600" y="422111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8530" y="537327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20413260">
            <a:off x="251400" y="1605068"/>
            <a:ext cx="780983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 OK</a:t>
            </a:r>
            <a:endParaRPr lang="en-GB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0413260">
            <a:off x="179166" y="3189288"/>
            <a:ext cx="870752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NEXT</a:t>
            </a:r>
            <a:endParaRPr lang="en-GB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A: long range BB check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980660"/>
            <a:ext cx="8075350" cy="5111750"/>
          </a:xfrm>
        </p:spPr>
        <p:txBody>
          <a:bodyPr/>
          <a:lstStyle/>
          <a:p>
            <a:r>
              <a:rPr lang="en-US" dirty="0" smtClean="0"/>
              <a:t>Fill 5: 84b with highly asymmetric BB filling pattern (also used for 1 m with 100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Bring the beam up to collisions.</a:t>
            </a:r>
          </a:p>
          <a:p>
            <a:pPr lvl="1"/>
            <a:r>
              <a:rPr lang="en-US" dirty="0" smtClean="0"/>
              <a:t>Verify stability and beam-beam effects.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9/3/2011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60540" y="16287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B : ALICE polarity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400750"/>
          </a:xfrm>
        </p:spPr>
        <p:txBody>
          <a:bodyPr/>
          <a:lstStyle/>
          <a:p>
            <a:r>
              <a:rPr lang="en-US" dirty="0" smtClean="0"/>
              <a:t>Step 1: adjust injection, reference.</a:t>
            </a:r>
          </a:p>
          <a:p>
            <a:pPr lvl="1"/>
            <a:r>
              <a:rPr lang="en-US" dirty="0" smtClean="0"/>
              <a:t>ALICE on ‘old’ polarity.</a:t>
            </a:r>
          </a:p>
          <a:p>
            <a:pPr lvl="1"/>
            <a:r>
              <a:rPr lang="en-US" dirty="0" smtClean="0"/>
              <a:t>Injection steering with 12b, then copy to probe and check it.</a:t>
            </a:r>
          </a:p>
          <a:p>
            <a:r>
              <a:rPr lang="en-US" dirty="0" smtClean="0"/>
              <a:t>Step 2: revert ALICE polarity.</a:t>
            </a:r>
          </a:p>
          <a:p>
            <a:pPr lvl="1"/>
            <a:r>
              <a:rPr lang="en-US" dirty="0" smtClean="0"/>
              <a:t>Check/correct orbit.</a:t>
            </a:r>
          </a:p>
          <a:p>
            <a:pPr lvl="1"/>
            <a:r>
              <a:rPr lang="en-US" dirty="0" smtClean="0"/>
              <a:t>Check/steer injection oscillations with probe, repeat with nominal.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Step 2’: re-steer TI2 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necessary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TDI coarse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TL setup, TCDI alignment and verification.</a:t>
            </a:r>
          </a:p>
          <a:p>
            <a:r>
              <a:rPr lang="en-US" dirty="0" smtClean="0"/>
              <a:t>Step 3: TDI/TCLI alignment.</a:t>
            </a:r>
          </a:p>
          <a:p>
            <a:pPr lvl="1"/>
            <a:r>
              <a:rPr lang="en-US" dirty="0" smtClean="0"/>
              <a:t>TDI/TCLI alignment with 1 nominal b.</a:t>
            </a:r>
          </a:p>
          <a:p>
            <a:pPr lvl="1"/>
            <a:r>
              <a:rPr lang="en-US" dirty="0" smtClean="0"/>
              <a:t>Check TDI,TCLI setup.</a:t>
            </a:r>
          </a:p>
          <a:p>
            <a:pPr lvl="1"/>
            <a:r>
              <a:rPr lang="en-US" dirty="0" smtClean="0"/>
              <a:t>Check injection 12b.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9/3/2011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60540" y="9086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60540" y="20207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9206" y="3501010"/>
            <a:ext cx="612668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12h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94610" y="465317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28230" y="3717040"/>
            <a:ext cx="1944270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If required, ‘alternate’ with TCT alignment</a:t>
            </a:r>
            <a:br>
              <a:rPr lang="en-US" dirty="0" smtClean="0"/>
            </a:br>
            <a:r>
              <a:rPr lang="en-US" smtClean="0"/>
              <a:t>(steps </a:t>
            </a:r>
            <a:r>
              <a:rPr lang="en-US" dirty="0" smtClean="0"/>
              <a:t>4-6)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B : ALICE polarity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400750"/>
          </a:xfrm>
        </p:spPr>
        <p:txBody>
          <a:bodyPr/>
          <a:lstStyle/>
          <a:p>
            <a:r>
              <a:rPr lang="en-US" dirty="0" smtClean="0"/>
              <a:t>Step 4: TCTs IR2 at injection.</a:t>
            </a:r>
          </a:p>
          <a:p>
            <a:pPr lvl="1"/>
            <a:r>
              <a:rPr lang="en-US" dirty="0" smtClean="0"/>
              <a:t>Setup TCTs in IR2 at injection.</a:t>
            </a:r>
          </a:p>
          <a:p>
            <a:r>
              <a:rPr lang="en-US" dirty="0" smtClean="0"/>
              <a:t>Step 5: Checkout cycle, 2 probes/beam.</a:t>
            </a:r>
          </a:p>
          <a:p>
            <a:pPr lvl="1"/>
            <a:r>
              <a:rPr lang="en-US" dirty="0" smtClean="0"/>
              <a:t>Check Xing angle IR2 along the cycle.</a:t>
            </a:r>
          </a:p>
          <a:p>
            <a:pPr lvl="1"/>
            <a:r>
              <a:rPr lang="en-US" dirty="0" smtClean="0"/>
              <a:t>Correct orbit if necessary.</a:t>
            </a:r>
          </a:p>
          <a:p>
            <a:pPr lvl="1"/>
            <a:r>
              <a:rPr lang="en-US" dirty="0" smtClean="0"/>
              <a:t>TCTs IR2 ‘open’.</a:t>
            </a:r>
          </a:p>
          <a:p>
            <a:r>
              <a:rPr lang="en-US" dirty="0" smtClean="0"/>
              <a:t>Step 6: TCT IR2 alignment cycle, 2 nominal b/beam.</a:t>
            </a:r>
          </a:p>
          <a:p>
            <a:pPr lvl="1"/>
            <a:r>
              <a:rPr lang="en-US" dirty="0" smtClean="0"/>
              <a:t>TCT alignment on flat top and in collision.</a:t>
            </a:r>
          </a:p>
          <a:p>
            <a:pPr lvl="1"/>
            <a:r>
              <a:rPr lang="en-US" dirty="0" smtClean="0"/>
              <a:t>Collision orbit, reference.</a:t>
            </a:r>
          </a:p>
          <a:p>
            <a:pPr lvl="1"/>
            <a:r>
              <a:rPr lang="en-US" dirty="0" smtClean="0"/>
              <a:t>Loss map H+V and </a:t>
            </a:r>
            <a:r>
              <a:rPr lang="en-US" dirty="0" err="1" smtClean="0"/>
              <a:t>asynch</a:t>
            </a:r>
            <a:r>
              <a:rPr lang="en-US" dirty="0" smtClean="0"/>
              <a:t>. dump.</a:t>
            </a:r>
          </a:p>
          <a:p>
            <a:r>
              <a:rPr lang="en-US" dirty="0" smtClean="0"/>
              <a:t>(Step 7: TCT IR2 functions, positions and interlocks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9/3/2011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50590" y="9086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8530" y="170076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60540" y="314096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6h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353160" cy="1295895"/>
          </a:xfrm>
        </p:spPr>
        <p:txBody>
          <a:bodyPr/>
          <a:lstStyle/>
          <a:p>
            <a:r>
              <a:rPr lang="en-US" dirty="0" smtClean="0"/>
              <a:t>Validations (loss maps, </a:t>
            </a:r>
            <a:r>
              <a:rPr lang="en-US" dirty="0" err="1" smtClean="0"/>
              <a:t>asynch</a:t>
            </a:r>
            <a:r>
              <a:rPr lang="en-US" dirty="0" smtClean="0"/>
              <a:t> dump checks) – to be confirmed with collimation team (</a:t>
            </a:r>
            <a:r>
              <a:rPr lang="en-US" dirty="0" err="1" smtClean="0"/>
              <a:t>Dp</a:t>
            </a:r>
            <a:r>
              <a:rPr lang="en-US" dirty="0" smtClean="0"/>
              <a:t>/p)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9/3/2011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410" y="2204830"/>
          <a:ext cx="864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00"/>
                <a:gridCol w="1440200"/>
                <a:gridCol w="1440200"/>
                <a:gridCol w="1440200"/>
                <a:gridCol w="1440200"/>
                <a:gridCol w="144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baseline="0" dirty="0" smtClean="0"/>
                        <a:t> 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dirty="0" smtClean="0"/>
                        <a:t>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Flat 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Squeezed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 D: Intensity </a:t>
            </a:r>
            <a:r>
              <a:rPr lang="en-US" dirty="0" smtClean="0"/>
              <a:t>ramp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124680"/>
            <a:ext cx="8229600" cy="2736095"/>
          </a:xfrm>
        </p:spPr>
        <p:txBody>
          <a:bodyPr/>
          <a:lstStyle/>
          <a:p>
            <a:r>
              <a:rPr lang="en-US" dirty="0" smtClean="0"/>
              <a:t>Proposed ramp up for stable beams:</a:t>
            </a:r>
          </a:p>
          <a:p>
            <a:pPr lvl="1"/>
            <a:r>
              <a:rPr lang="en-US" dirty="0" smtClean="0"/>
              <a:t>48b – short fill</a:t>
            </a:r>
          </a:p>
          <a:p>
            <a:pPr lvl="1"/>
            <a:r>
              <a:rPr lang="en-US" dirty="0" smtClean="0"/>
              <a:t>264 – short fill</a:t>
            </a:r>
          </a:p>
          <a:p>
            <a:pPr lvl="1"/>
            <a:r>
              <a:rPr lang="en-US" dirty="0" smtClean="0"/>
              <a:t>480 – short fill</a:t>
            </a:r>
          </a:p>
          <a:p>
            <a:pPr lvl="1"/>
            <a:r>
              <a:rPr lang="en-US" dirty="0" smtClean="0"/>
              <a:t>912 – long fill</a:t>
            </a:r>
          </a:p>
          <a:p>
            <a:pPr lvl="1"/>
            <a:r>
              <a:rPr lang="en-US" dirty="0" smtClean="0"/>
              <a:t>1380 – finally 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9/3/2011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48108</TotalTime>
  <Words>666</Words>
  <Application>Microsoft Office PowerPoint</Application>
  <PresentationFormat>On-screen Show (4:3)</PresentationFormat>
  <Paragraphs>132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Friday 2nd September &amp; Night</vt:lpstr>
      <vt:lpstr>Block A : aperture check</vt:lpstr>
      <vt:lpstr>Block A: long range BB check </vt:lpstr>
      <vt:lpstr>Block B : ALICE polarity</vt:lpstr>
      <vt:lpstr>Block B : ALICE polarity continued</vt:lpstr>
      <vt:lpstr>Block C</vt:lpstr>
      <vt:lpstr>Block D: Intensity ramp up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2985</cp:revision>
  <dcterms:created xsi:type="dcterms:W3CDTF">2010-07-26T05:43:59Z</dcterms:created>
  <dcterms:modified xsi:type="dcterms:W3CDTF">2011-09-03T06:55:31Z</dcterms:modified>
</cp:coreProperties>
</file>