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89" r:id="rId4"/>
    <p:sldId id="286" r:id="rId5"/>
    <p:sldId id="285" r:id="rId6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66FF"/>
    <a:srgbClr val="33CC33"/>
    <a:srgbClr val="0099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88" d="100"/>
          <a:sy n="88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4764CBCB-3F33-4C1E-8FFC-83BF6C35799F}" type="datetimeFigureOut">
              <a:rPr lang="en-US" smtClean="0"/>
              <a:pPr/>
              <a:t>9/2/2011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7136"/>
            <a:ext cx="5486400" cy="4156234"/>
          </a:xfrm>
          <a:prstGeom prst="rect">
            <a:avLst/>
          </a:prstGeom>
        </p:spPr>
        <p:txBody>
          <a:bodyPr vert="horz" lIns="93268" tIns="46635" rIns="93268" bIns="46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0F23A817-9FAF-4990-8A38-2492A00C40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1" y="231998"/>
            <a:ext cx="3047999" cy="8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206905" y="76200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MEF </a:t>
            </a:r>
            <a:r>
              <a:rPr lang="en-US" sz="800" dirty="0" smtClean="0"/>
              <a:t>- </a:t>
            </a:r>
            <a:r>
              <a:rPr lang="en-US" sz="800" b="1" dirty="0" smtClean="0"/>
              <a:t>M</a:t>
            </a:r>
            <a:r>
              <a:rPr lang="en-US" sz="800" dirty="0" smtClean="0"/>
              <a:t>achines &amp; </a:t>
            </a:r>
            <a:r>
              <a:rPr lang="en-US" sz="800" b="1" dirty="0" smtClean="0"/>
              <a:t>E</a:t>
            </a:r>
            <a:r>
              <a:rPr lang="en-US" sz="800" dirty="0" smtClean="0"/>
              <a:t>xperimental </a:t>
            </a:r>
            <a:r>
              <a:rPr lang="en-US" sz="800" b="1" dirty="0" smtClean="0"/>
              <a:t>F</a:t>
            </a:r>
            <a:r>
              <a:rPr lang="en-US" sz="800" dirty="0" smtClean="0"/>
              <a:t>acilities</a:t>
            </a:r>
            <a:endParaRPr lang="en-US" sz="800" dirty="0"/>
          </a:p>
        </p:txBody>
      </p:sp>
      <p:pic>
        <p:nvPicPr>
          <p:cNvPr id="14" name="Picture 13" descr="newlhc logo1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29600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2000" endA="300" endPos="35000" dir="5400000" sy="-100000" algn="bl" rotWithShape="0"/>
            <a:softEdge rad="12700"/>
          </a:effectLst>
        </p:spPr>
      </p:pic>
      <p:pic>
        <p:nvPicPr>
          <p:cNvPr id="1026" name="Picture 2" descr="G:\Departments\EN\Groups\MEF\LPC\Julie\Logos\CERN\bul-pho-2007-046_01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31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u="none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Technical Stop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August - 2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September 2011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Day 4</a:t>
            </a:r>
          </a:p>
          <a:p>
            <a:endParaRPr lang="en-US" dirty="0" smtClean="0"/>
          </a:p>
          <a:p>
            <a:r>
              <a:rPr lang="en-US" dirty="0" smtClean="0"/>
              <a:t>Julie Coupard</a:t>
            </a:r>
          </a:p>
          <a:p>
            <a:r>
              <a:rPr lang="en-US" b="0" dirty="0" smtClean="0"/>
              <a:t>Schedule and Coordination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after Day 3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err="1" smtClean="0"/>
              <a:t>Cryogenics</a:t>
            </a:r>
            <a:endParaRPr lang="fr-CH" dirty="0"/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Intervention on </a:t>
            </a:r>
            <a:r>
              <a:rPr lang="fr-CH" dirty="0" err="1" smtClean="0"/>
              <a:t>oil</a:t>
            </a:r>
            <a:r>
              <a:rPr lang="fr-CH" dirty="0" smtClean="0"/>
              <a:t> pipes @Pt6 </a:t>
            </a:r>
            <a:r>
              <a:rPr lang="fr-CH" dirty="0"/>
              <a:t>on </a:t>
            </a:r>
            <a:r>
              <a:rPr lang="fr-CH" dirty="0" smtClean="0"/>
              <a:t>surface</a:t>
            </a:r>
            <a:endParaRPr lang="fr-CH" dirty="0"/>
          </a:p>
          <a:p>
            <a:r>
              <a:rPr lang="fr-CH" dirty="0" err="1" smtClean="0"/>
              <a:t>Cabling</a:t>
            </a:r>
            <a:endParaRPr lang="fr-CH" dirty="0"/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BLM </a:t>
            </a:r>
            <a:r>
              <a:rPr lang="fr-CH" dirty="0"/>
              <a:t>@Pt3</a:t>
            </a: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NG18 </a:t>
            </a:r>
            <a:r>
              <a:rPr lang="fr-CH" dirty="0"/>
              <a:t>replacement @Pt3</a:t>
            </a: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Thermo-</a:t>
            </a:r>
            <a:r>
              <a:rPr lang="fr-CH" dirty="0" err="1" smtClean="0"/>
              <a:t>switch</a:t>
            </a:r>
            <a:r>
              <a:rPr lang="fr-CH" dirty="0" smtClean="0"/>
              <a:t> </a:t>
            </a:r>
            <a:r>
              <a:rPr lang="fr-CH" dirty="0"/>
              <a:t>@</a:t>
            </a:r>
            <a:r>
              <a:rPr lang="fr-CH" dirty="0" smtClean="0"/>
              <a:t>Pt1&amp;2</a:t>
            </a:r>
            <a:endParaRPr lang="fr-CH" b="1" dirty="0">
              <a:solidFill>
                <a:srgbClr val="00B050"/>
              </a:solidFill>
            </a:endParaRP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Monitoring </a:t>
            </a:r>
            <a:r>
              <a:rPr lang="fr-CH" dirty="0" err="1"/>
              <a:t>cryo</a:t>
            </a:r>
            <a:r>
              <a:rPr lang="fr-CH" dirty="0"/>
              <a:t> </a:t>
            </a:r>
            <a:r>
              <a:rPr lang="fr-CH" dirty="0" smtClean="0"/>
              <a:t>@Pt4</a:t>
            </a:r>
          </a:p>
          <a:p>
            <a:r>
              <a:rPr lang="fr-CH" dirty="0" err="1" smtClean="0"/>
              <a:t>Beam</a:t>
            </a:r>
            <a:r>
              <a:rPr lang="fr-CH" dirty="0" smtClean="0"/>
              <a:t> Instrumentation</a:t>
            </a: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b="1" dirty="0" smtClean="0"/>
              <a:t>BLM</a:t>
            </a:r>
            <a:r>
              <a:rPr lang="fr-CH" dirty="0"/>
              <a:t>: Direct </a:t>
            </a:r>
            <a:r>
              <a:rPr lang="fr-CH" dirty="0" err="1"/>
              <a:t>beam</a:t>
            </a:r>
            <a:r>
              <a:rPr lang="fr-CH" dirty="0"/>
              <a:t> dump </a:t>
            </a:r>
            <a:r>
              <a:rPr lang="fr-CH" dirty="0" err="1"/>
              <a:t>connection</a:t>
            </a:r>
            <a:r>
              <a:rPr lang="fr-CH" dirty="0"/>
              <a:t> to dump system</a:t>
            </a:r>
          </a:p>
          <a:p>
            <a:pPr lvl="2"/>
            <a:r>
              <a:rPr lang="fr-CH" dirty="0" smtClean="0">
                <a:solidFill>
                  <a:schemeClr val="accent6"/>
                </a:solidFill>
              </a:rPr>
              <a:t>??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b="1" dirty="0" smtClean="0"/>
              <a:t>BPM</a:t>
            </a:r>
            <a:r>
              <a:rPr lang="fr-CH" dirty="0"/>
              <a:t>: New </a:t>
            </a:r>
            <a:r>
              <a:rPr lang="fr-CH" dirty="0" err="1"/>
              <a:t>firmware</a:t>
            </a:r>
            <a:r>
              <a:rPr lang="fr-CH" dirty="0"/>
              <a:t> and SW to </a:t>
            </a:r>
            <a:r>
              <a:rPr lang="fr-CH" dirty="0" err="1"/>
              <a:t>increase</a:t>
            </a:r>
            <a:r>
              <a:rPr lang="fr-CH" dirty="0"/>
              <a:t> IIR </a:t>
            </a:r>
            <a:r>
              <a:rPr lang="fr-CH" dirty="0" err="1"/>
              <a:t>filter</a:t>
            </a:r>
            <a:r>
              <a:rPr lang="fr-CH" dirty="0"/>
              <a:t> </a:t>
            </a:r>
            <a:r>
              <a:rPr lang="fr-CH" dirty="0" err="1" smtClean="0"/>
              <a:t>order</a:t>
            </a:r>
            <a:endParaRPr lang="fr-CH" dirty="0"/>
          </a:p>
          <a:p>
            <a:r>
              <a:rPr lang="fr-CH" dirty="0" smtClean="0"/>
              <a:t>Kickers</a:t>
            </a:r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Change </a:t>
            </a:r>
            <a:r>
              <a:rPr lang="fr-CH" dirty="0"/>
              <a:t>of </a:t>
            </a:r>
            <a:r>
              <a:rPr lang="fr-CH" dirty="0" err="1"/>
              <a:t>generator</a:t>
            </a:r>
            <a:r>
              <a:rPr lang="fr-CH" dirty="0"/>
              <a:t> pos K @</a:t>
            </a:r>
            <a:r>
              <a:rPr lang="fr-CH" dirty="0" smtClean="0"/>
              <a:t>Pt6 – </a:t>
            </a:r>
            <a:r>
              <a:rPr lang="fr-CH" dirty="0" smtClean="0">
                <a:solidFill>
                  <a:schemeClr val="accent6"/>
                </a:solidFill>
              </a:rPr>
              <a:t>revalidation tests </a:t>
            </a:r>
            <a:r>
              <a:rPr lang="fr-CH" dirty="0" err="1" smtClean="0">
                <a:solidFill>
                  <a:schemeClr val="accent6"/>
                </a:solidFill>
              </a:rPr>
              <a:t>ongoing</a:t>
            </a:r>
            <a:endParaRPr lang="fr-CH" dirty="0">
              <a:solidFill>
                <a:schemeClr val="accent6"/>
              </a:solidFill>
            </a:endParaRPr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Change </a:t>
            </a:r>
            <a:r>
              <a:rPr lang="fr-CH" dirty="0"/>
              <a:t>of </a:t>
            </a:r>
            <a:r>
              <a:rPr lang="fr-CH" dirty="0" err="1"/>
              <a:t>generator</a:t>
            </a:r>
            <a:r>
              <a:rPr lang="fr-CH" dirty="0"/>
              <a:t> HV </a:t>
            </a:r>
            <a:r>
              <a:rPr lang="fr-CH" dirty="0" err="1"/>
              <a:t>switch</a:t>
            </a:r>
            <a:r>
              <a:rPr lang="fr-CH" dirty="0"/>
              <a:t> @</a:t>
            </a:r>
            <a:r>
              <a:rPr lang="fr-CH" dirty="0" smtClean="0"/>
              <a:t>Pt2</a:t>
            </a:r>
            <a:r>
              <a:rPr lang="fr-CH" dirty="0"/>
              <a:t> – </a:t>
            </a:r>
            <a:r>
              <a:rPr lang="fr-CH" dirty="0">
                <a:solidFill>
                  <a:schemeClr val="accent6"/>
                </a:solidFill>
              </a:rPr>
              <a:t>revalidation </a:t>
            </a:r>
            <a:r>
              <a:rPr lang="fr-CH" dirty="0" smtClean="0">
                <a:solidFill>
                  <a:schemeClr val="accent6"/>
                </a:solidFill>
              </a:rPr>
              <a:t>tests </a:t>
            </a:r>
            <a:r>
              <a:rPr lang="fr-CH" dirty="0" err="1">
                <a:solidFill>
                  <a:schemeClr val="accent6"/>
                </a:solidFill>
              </a:rPr>
              <a:t>ongoing</a:t>
            </a:r>
            <a:endParaRPr lang="fr-CH" dirty="0">
              <a:solidFill>
                <a:schemeClr val="accent6"/>
              </a:solidFill>
            </a:endParaRPr>
          </a:p>
          <a:p>
            <a:r>
              <a:rPr lang="en-US" dirty="0" smtClean="0"/>
              <a:t>Machine Protection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Done</a:t>
            </a:r>
            <a:r>
              <a:rPr lang="en-US" dirty="0" smtClean="0"/>
              <a:t> Adjustment </a:t>
            </a:r>
            <a:r>
              <a:rPr lang="en-US" dirty="0"/>
              <a:t>of 600 A Energy Extraction </a:t>
            </a:r>
            <a:r>
              <a:rPr lang="en-US" dirty="0" smtClean="0"/>
              <a:t>Switches</a:t>
            </a:r>
          </a:p>
          <a:p>
            <a:pPr lvl="3"/>
            <a:r>
              <a:rPr lang="fr-FR" dirty="0" smtClean="0"/>
              <a:t>DQEMC.UA63.RQTD.A56B1 – </a:t>
            </a:r>
            <a:r>
              <a:rPr lang="fr-FR" dirty="0" smtClean="0">
                <a:solidFill>
                  <a:srgbClr val="00B050"/>
                </a:solidFill>
              </a:rPr>
              <a:t>test </a:t>
            </a:r>
            <a:r>
              <a:rPr lang="fr-FR" dirty="0" err="1" smtClean="0">
                <a:solidFill>
                  <a:srgbClr val="00B050"/>
                </a:solidFill>
              </a:rPr>
              <a:t>performed</a:t>
            </a:r>
            <a:r>
              <a:rPr lang="fr-FR" dirty="0" smtClean="0">
                <a:solidFill>
                  <a:srgbClr val="00B050"/>
                </a:solidFill>
              </a:rPr>
              <a:t> - OK</a:t>
            </a:r>
            <a:endParaRPr lang="fr-FR" dirty="0" smtClean="0">
              <a:solidFill>
                <a:srgbClr val="00B050"/>
              </a:solidFill>
            </a:endParaRPr>
          </a:p>
          <a:p>
            <a:pPr lvl="3"/>
            <a:r>
              <a:rPr lang="fr-FR" dirty="0" smtClean="0"/>
              <a:t>DQEMC.UA43.RCS.A34B1 – </a:t>
            </a:r>
            <a:r>
              <a:rPr lang="fr-FR" dirty="0">
                <a:solidFill>
                  <a:srgbClr val="00B050"/>
                </a:solidFill>
              </a:rPr>
              <a:t>test </a:t>
            </a:r>
            <a:r>
              <a:rPr lang="fr-FR" dirty="0" err="1">
                <a:solidFill>
                  <a:srgbClr val="00B050"/>
                </a:solidFill>
              </a:rPr>
              <a:t>performed</a:t>
            </a:r>
            <a:r>
              <a:rPr lang="fr-FR" dirty="0">
                <a:solidFill>
                  <a:srgbClr val="00B050"/>
                </a:solidFill>
              </a:rPr>
              <a:t> - OK</a:t>
            </a:r>
            <a:endParaRPr lang="fr-CH" dirty="0">
              <a:solidFill>
                <a:srgbClr val="C00000"/>
              </a:solidFill>
            </a:endParaRPr>
          </a:p>
          <a:p>
            <a:pPr lvl="2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0844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dirty="0" smtClean="0"/>
              <a:t>CRYO</a:t>
            </a:r>
          </a:p>
          <a:p>
            <a:pPr lvl="1"/>
            <a:r>
              <a:rPr lang="en-US" dirty="0" smtClean="0"/>
              <a:t>Stop of the Compressor @Pt8 THU afternoon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895600"/>
            <a:ext cx="7772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u="none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Powering Test</a:t>
            </a:r>
            <a:endParaRPr lang="fr-F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505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See with the EIC</a:t>
            </a:r>
          </a:p>
        </p:txBody>
      </p:sp>
    </p:spTree>
    <p:extLst>
      <p:ext uri="{BB962C8B-B14F-4D97-AF65-F5344CB8AC3E}">
        <p14:creationId xmlns:p14="http://schemas.microsoft.com/office/powerpoint/2010/main" val="43014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patrol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19980"/>
            <a:ext cx="960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Pt1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Friday 17h</a:t>
            </a:r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3056" y="5029200"/>
            <a:ext cx="1219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Elbow Connector 17"/>
          <p:cNvCxnSpPr>
            <a:stCxn id="9" idx="3"/>
            <a:endCxn id="14" idx="0"/>
          </p:cNvCxnSpPr>
          <p:nvPr/>
        </p:nvCxnSpPr>
        <p:spPr>
          <a:xfrm>
            <a:off x="960456" y="2481590"/>
            <a:ext cx="2882200" cy="2547610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G:\Departments\EN\Groups\MEF\LPC\LHC_actif\LHC technical Stops 2011\2011-TS#4 - August\Patrols_status_D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23" y="1066800"/>
            <a:ext cx="7279355" cy="51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70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for Friday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Deconsignation</a:t>
            </a:r>
            <a:r>
              <a:rPr lang="en-US" dirty="0" smtClean="0"/>
              <a:t> of injection lines (Ti2, Ti8) on Friday afternoon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Steve Hutchins </a:t>
            </a:r>
            <a:r>
              <a:rPr lang="en-US" dirty="0"/>
              <a:t>will take the SPS keys for LHC extraction so the LHC will remain safe during the Patrols on Friday evening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Pt3 and P7 CLOSED for 15:00</a:t>
            </a:r>
          </a:p>
          <a:p>
            <a:r>
              <a:rPr lang="en-US" dirty="0" smtClean="0"/>
              <a:t>All LHC machine CLOSED for 16:00</a:t>
            </a:r>
          </a:p>
          <a:p>
            <a:r>
              <a:rPr lang="en-US" dirty="0" smtClean="0"/>
              <a:t>Last patrols at 17h </a:t>
            </a:r>
            <a:r>
              <a:rPr lang="en-US" sz="1600" dirty="0" smtClean="0"/>
              <a:t>(earlier if possible)</a:t>
            </a:r>
            <a:endParaRPr lang="en-US" dirty="0" smtClean="0"/>
          </a:p>
          <a:p>
            <a:pPr lvl="1"/>
            <a:r>
              <a:rPr lang="en-US" dirty="0" smtClean="0"/>
              <a:t>Point 1</a:t>
            </a:r>
          </a:p>
          <a:p>
            <a:endParaRPr lang="en-US" dirty="0" smtClean="0"/>
          </a:p>
          <a:p>
            <a:r>
              <a:rPr lang="en-US" dirty="0" smtClean="0"/>
              <a:t>End of the Technical Stop around 18h30 </a:t>
            </a:r>
            <a:r>
              <a:rPr lang="en-US" sz="1600" dirty="0" smtClean="0">
                <a:solidFill>
                  <a:schemeClr val="tx1"/>
                </a:solidFill>
              </a:rPr>
              <a:t>(if no more patrols)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People in CCC to give the green light for beam : </a:t>
            </a:r>
            <a:r>
              <a:rPr lang="en-US" b="1" dirty="0" err="1" smtClean="0">
                <a:solidFill>
                  <a:srgbClr val="00B0F0"/>
                </a:solidFill>
              </a:rPr>
              <a:t>S.Hutchins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EIC : </a:t>
            </a:r>
            <a:r>
              <a:rPr lang="en-US" b="1" dirty="0" err="1" smtClean="0">
                <a:solidFill>
                  <a:srgbClr val="00B0F0"/>
                </a:solidFill>
              </a:rPr>
              <a:t>L.Ponce</a:t>
            </a:r>
            <a:endParaRPr lang="en-US" b="1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LHC-TS4 - 02/09/2011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9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250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Technical Stop #4 29th August - 2nd September 2011</vt:lpstr>
      <vt:lpstr>Summary after Day 3</vt:lpstr>
      <vt:lpstr>Issue</vt:lpstr>
      <vt:lpstr>Status of patrol</vt:lpstr>
      <vt:lpstr>Program for 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EN-MEF website</dc:title>
  <dc:creator>Julie Coupard</dc:creator>
  <cp:lastModifiedBy>Julie Coupard</cp:lastModifiedBy>
  <cp:revision>416</cp:revision>
  <dcterms:created xsi:type="dcterms:W3CDTF">2006-08-16T00:00:00Z</dcterms:created>
  <dcterms:modified xsi:type="dcterms:W3CDTF">2011-09-02T07:08:55Z</dcterms:modified>
</cp:coreProperties>
</file>