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7"/>
  </p:notesMasterIdLst>
  <p:sldIdLst>
    <p:sldId id="802" r:id="rId2"/>
    <p:sldId id="838" r:id="rId3"/>
    <p:sldId id="833" r:id="rId4"/>
    <p:sldId id="842" r:id="rId5"/>
    <p:sldId id="851" r:id="rId6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60663"/>
    <a:srgbClr val="FF3300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91" autoAdjust="0"/>
    <p:restoredTop sz="94706" autoAdjust="0"/>
  </p:normalViewPr>
  <p:slideViewPr>
    <p:cSldViewPr>
      <p:cViewPr varScale="1">
        <p:scale>
          <a:sx n="82" d="100"/>
          <a:sy n="82" d="100"/>
        </p:scale>
        <p:origin x="-14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gi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4F03B3A-2E00-4126-B497-7F355257D099}" type="datetime1">
              <a:rPr lang="en-US" smtClean="0"/>
              <a:pPr>
                <a:defRPr/>
              </a:pPr>
              <a:t>8/29/2011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153400" cy="1752600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Summary of Week 34</a:t>
            </a:r>
          </a:p>
          <a:p>
            <a:endParaRPr lang="en-GB" sz="1400" dirty="0" smtClean="0"/>
          </a:p>
          <a:p>
            <a:r>
              <a:rPr lang="en-GB" sz="2800" dirty="0" smtClean="0"/>
              <a:t>Machine Coordinators: G. Arduini, R. Assmann</a:t>
            </a:r>
          </a:p>
          <a:p>
            <a:r>
              <a:rPr lang="en-GB" sz="2800" dirty="0" smtClean="0"/>
              <a:t>MD Coordinators: R. Assmann, F. Zimmermann</a:t>
            </a:r>
          </a:p>
          <a:p>
            <a:endParaRPr lang="en-GB" sz="2400" dirty="0" smtClean="0"/>
          </a:p>
          <a:p>
            <a:r>
              <a:rPr lang="en-GB" dirty="0" smtClean="0"/>
              <a:t>Main aims: </a:t>
            </a:r>
          </a:p>
          <a:p>
            <a:pPr marL="358775" indent="358775" algn="l">
              <a:buClr>
                <a:schemeClr val="tx2"/>
              </a:buClr>
              <a:buFont typeface="Arial" pitchFamily="34" charset="0"/>
              <a:buChar char="•"/>
              <a:tabLst>
                <a:tab pos="717550" algn="l"/>
              </a:tabLst>
            </a:pPr>
            <a:r>
              <a:rPr lang="en-GB" sz="2400" dirty="0" smtClean="0"/>
              <a:t>Luminosity production</a:t>
            </a:r>
          </a:p>
          <a:p>
            <a:pPr marL="358775" indent="358775" algn="l">
              <a:buClr>
                <a:schemeClr val="tx2"/>
              </a:buClr>
              <a:buFont typeface="Arial" pitchFamily="34" charset="0"/>
              <a:buChar char="•"/>
              <a:tabLst>
                <a:tab pos="717550" algn="l"/>
              </a:tabLst>
            </a:pPr>
            <a:r>
              <a:rPr lang="en-GB" sz="2400" dirty="0" smtClean="0"/>
              <a:t>90 m optics run</a:t>
            </a:r>
          </a:p>
          <a:p>
            <a:pPr marL="358775" indent="358775" algn="l">
              <a:buClr>
                <a:schemeClr val="tx2"/>
              </a:buClr>
              <a:buFont typeface="Arial" pitchFamily="34" charset="0"/>
              <a:buChar char="•"/>
              <a:tabLst>
                <a:tab pos="717550" algn="l"/>
              </a:tabLst>
            </a:pPr>
            <a:r>
              <a:rPr lang="en-GB" sz="2400" dirty="0" smtClean="0"/>
              <a:t>MDs </a:t>
            </a:r>
            <a:r>
              <a:rPr lang="en-GB" sz="2400" dirty="0" smtClean="0">
                <a:sym typeface="Wingdings" pitchFamily="2" charset="2"/>
              </a:rPr>
              <a:t> see Frank’s presentation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Summary of Week 30</a:t>
            </a:r>
          </a:p>
          <a:p>
            <a:endParaRPr lang="en-GB" sz="14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9390" y="998632"/>
          <a:ext cx="8736009" cy="837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589"/>
                <a:gridCol w="986269"/>
                <a:gridCol w="1397215"/>
                <a:gridCol w="821891"/>
                <a:gridCol w="821891"/>
                <a:gridCol w="3998154"/>
              </a:tblGrid>
              <a:tr h="4464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Fill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Phase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Peak L </a:t>
                      </a:r>
                    </a:p>
                    <a:p>
                      <a:pPr algn="ctr"/>
                      <a:r>
                        <a:rPr lang="en-US" sz="1400" dirty="0" smtClean="0"/>
                        <a:t>[10</a:t>
                      </a:r>
                      <a:r>
                        <a:rPr lang="en-US" sz="1400" baseline="30000" dirty="0" smtClean="0"/>
                        <a:t>33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cm</a:t>
                      </a:r>
                      <a:r>
                        <a:rPr lang="en-US" sz="1400" baseline="30000" dirty="0" smtClean="0"/>
                        <a:t>-2</a:t>
                      </a:r>
                      <a:r>
                        <a:rPr lang="en-US" sz="1400" dirty="0" smtClean="0"/>
                        <a:t>s</a:t>
                      </a:r>
                      <a:r>
                        <a:rPr lang="en-US" sz="1400" baseline="30000" dirty="0" smtClean="0"/>
                        <a:t>-1</a:t>
                      </a:r>
                      <a:r>
                        <a:rPr lang="en-US" sz="1400" baseline="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Length [h]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Int. L [pb</a:t>
                      </a:r>
                      <a:r>
                        <a:rPr lang="en-US" sz="1400" baseline="30000" dirty="0" smtClean="0"/>
                        <a:t>-1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Dump cause</a:t>
                      </a:r>
                      <a:endParaRPr lang="en-US" sz="1400" dirty="0"/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17.6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83.3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Programmed</a:t>
                      </a:r>
                      <a:r>
                        <a:rPr lang="en-US" sz="1400" baseline="0" dirty="0" smtClean="0"/>
                        <a:t> dump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578" name="AutoShape 2" descr="https://lhc-statistics.web.cern.ch/LHC-Statistics/PRO/Plots/2011/LHC2011_1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579" name="Picture 3" descr="\\cern.ch\dfs\Users\a\arduini\Public\lumi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133600"/>
            <a:ext cx="5514110" cy="3962400"/>
          </a:xfrm>
          <a:prstGeom prst="rect">
            <a:avLst/>
          </a:prstGeom>
          <a:noFill/>
        </p:spPr>
      </p:pic>
      <p:pic>
        <p:nvPicPr>
          <p:cNvPr id="7" name="Picture 2" descr="\\cern.ch\dfs\Users\a\arduini\Public\20110822175806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2667000"/>
            <a:ext cx="4419600" cy="262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Major stops:</a:t>
            </a:r>
          </a:p>
          <a:p>
            <a:pPr lvl="1"/>
            <a:r>
              <a:rPr lang="en-US" sz="2000" dirty="0" smtClean="0"/>
              <a:t>Cryogenics Sector 23 (27 hours) </a:t>
            </a:r>
            <a:r>
              <a:rPr lang="en-US" sz="2000" dirty="0" smtClean="0">
                <a:sym typeface="Wingdings" pitchFamily="2" charset="2"/>
              </a:rPr>
              <a:t> trip of 3.3 kV due to earth fault detection on </a:t>
            </a:r>
            <a:r>
              <a:rPr lang="en-US" sz="2000" dirty="0" err="1" smtClean="0">
                <a:sym typeface="Wingdings" pitchFamily="2" charset="2"/>
              </a:rPr>
              <a:t>cryo</a:t>
            </a:r>
            <a:r>
              <a:rPr lang="en-US" sz="2000" dirty="0" smtClean="0">
                <a:sym typeface="Wingdings" pitchFamily="2" charset="2"/>
              </a:rPr>
              <a:t> equipment  no earth fault found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Thunderstorms  trip of Q8/Q9/Q10 circuits twice (9.5 hours)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Current lead temperature gauge on RQTL9.R7B1 (twice – one in the shadow of Sector 23 recovery) (6 hours). Running with the current lead </a:t>
            </a:r>
            <a:r>
              <a:rPr lang="en-US" sz="2000" dirty="0" err="1" smtClean="0">
                <a:sym typeface="Wingdings" pitchFamily="2" charset="2"/>
              </a:rPr>
              <a:t>cryo</a:t>
            </a:r>
            <a:r>
              <a:rPr lang="en-US" sz="2000" dirty="0" smtClean="0">
                <a:sym typeface="Wingdings" pitchFamily="2" charset="2"/>
              </a:rPr>
              <a:t> valve blocked open at 43% (value required for high current)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Unsuccessful transverse feedback firmware update (4 hours)</a:t>
            </a:r>
          </a:p>
          <a:p>
            <a:pPr lvl="1"/>
            <a:endParaRPr lang="en-US" sz="2000" dirty="0" smtClean="0">
              <a:sym typeface="Wingdings" pitchFamily="2" charset="2"/>
            </a:endParaRPr>
          </a:p>
          <a:p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In total ~50 hours of time recorded as fault. Time to recover not included!!</a:t>
            </a:r>
            <a:endParaRPr lang="en-US" sz="2000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/>
            <a:endParaRPr lang="en-US" sz="2000" dirty="0" smtClean="0">
              <a:sym typeface="Wingdings" pitchFamily="2" charset="2"/>
            </a:endParaRPr>
          </a:p>
          <a:p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Significant perturbations to the </a:t>
            </a:r>
            <a:r>
              <a:rPr lang="en-US" sz="2400" dirty="0" err="1" smtClean="0">
                <a:solidFill>
                  <a:srgbClr val="FF0000"/>
                </a:solidFill>
                <a:sym typeface="Wingdings" pitchFamily="2" charset="2"/>
              </a:rPr>
              <a:t>programme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 of the week</a:t>
            </a:r>
            <a:endParaRPr lang="en-US" sz="2400" dirty="0" smtClean="0">
              <a:solidFill>
                <a:srgbClr val="FF0000"/>
              </a:solidFill>
              <a:sym typeface="Wingdings" pitchFamily="2" charset="2"/>
            </a:endParaRPr>
          </a:p>
          <a:p>
            <a:endParaRPr lang="en-US" sz="2400" dirty="0" smtClean="0">
              <a:sym typeface="Wingdings" pitchFamily="2" charset="2"/>
            </a:endParaRPr>
          </a:p>
          <a:p>
            <a:pPr lvl="1"/>
            <a:endParaRPr lang="en-US" sz="2000" dirty="0" smtClean="0">
              <a:sym typeface="Wingdings" pitchFamily="2" charset="2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792163"/>
          </a:xfrm>
        </p:spPr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792163"/>
          </a:xfrm>
        </p:spPr>
        <p:txBody>
          <a:bodyPr/>
          <a:lstStyle/>
          <a:p>
            <a:r>
              <a:rPr lang="en-US" dirty="0" smtClean="0"/>
              <a:t>90m </a:t>
            </a:r>
            <a:r>
              <a:rPr lang="en-US" dirty="0" smtClean="0"/>
              <a:t>Run </a:t>
            </a:r>
            <a:r>
              <a:rPr lang="en-US" dirty="0" smtClean="0"/>
              <a:t>for TOTEM/ALFA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8686800" cy="5257800"/>
          </a:xfrm>
        </p:spPr>
        <p:txBody>
          <a:bodyPr/>
          <a:lstStyle/>
          <a:p>
            <a:r>
              <a:rPr lang="en-US" sz="2400" dirty="0" smtClean="0"/>
              <a:t>Tue 23/8 09:00 to Wed 24/8 05:00 (stopped prematurely by EDF glitch leading to trip of ALICE and </a:t>
            </a:r>
            <a:r>
              <a:rPr lang="en-US" sz="2400" dirty="0" err="1" smtClean="0"/>
              <a:t>LHCb</a:t>
            </a:r>
            <a:r>
              <a:rPr lang="en-US" sz="2400" dirty="0" smtClean="0"/>
              <a:t> compensators):</a:t>
            </a:r>
          </a:p>
          <a:p>
            <a:pPr lvl="1"/>
            <a:r>
              <a:rPr lang="de-DE" sz="2000" dirty="0" smtClean="0">
                <a:sym typeface="Wingdings"/>
              </a:rPr>
              <a:t>Mostly set-up of TOTEM (alignment of vertical roman pots). ALFA alignment not possible due to PXI problem</a:t>
            </a:r>
          </a:p>
          <a:p>
            <a:pPr lvl="1"/>
            <a:r>
              <a:rPr lang="de-DE" sz="2000" dirty="0" smtClean="0">
                <a:sym typeface="Wingdings"/>
              </a:rPr>
              <a:t>No </a:t>
            </a:r>
            <a:r>
              <a:rPr lang="de-DE" sz="2000" dirty="0" smtClean="0">
                <a:sym typeface="Wingdings"/>
              </a:rPr>
              <a:t>TOTEM/ALFA data taking </a:t>
            </a:r>
            <a:r>
              <a:rPr lang="de-DE" sz="2000" dirty="0" smtClean="0">
                <a:sym typeface="Wingdings"/>
              </a:rPr>
              <a:t>due to the premature end</a:t>
            </a:r>
            <a:endParaRPr lang="de-DE" sz="2000" dirty="0" smtClean="0">
              <a:sym typeface="Wingdings"/>
            </a:endParaRPr>
          </a:p>
          <a:p>
            <a:endParaRPr lang="en-US" sz="2400" dirty="0" smtClean="0"/>
          </a:p>
          <a:p>
            <a:r>
              <a:rPr lang="en-US" sz="2400" dirty="0" smtClean="0"/>
              <a:t>Difficulties encountered:</a:t>
            </a:r>
          </a:p>
          <a:p>
            <a:pPr lvl="1"/>
            <a:r>
              <a:rPr lang="en-US" sz="2000" dirty="0" smtClean="0"/>
              <a:t>Filling scheme with bunches of different intensity due to limitations in the quality of the orbit reading </a:t>
            </a:r>
            <a:r>
              <a:rPr lang="en-US" sz="2000" dirty="0" smtClean="0">
                <a:sym typeface="Wingdings" pitchFamily="2" charset="2"/>
              </a:rPr>
              <a:t> to be followed-up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Bug in the LSA software undetected so far leading to power converter functions with too large acceleration rates and consequent trips of the 600 A triplet orbit correctors  understood</a:t>
            </a:r>
          </a:p>
          <a:p>
            <a:endParaRPr lang="en-US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35254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792163"/>
          </a:xfrm>
        </p:spPr>
        <p:txBody>
          <a:bodyPr/>
          <a:lstStyle/>
          <a:p>
            <a:r>
              <a:rPr lang="en-US" dirty="0" smtClean="0"/>
              <a:t>90m </a:t>
            </a:r>
            <a:r>
              <a:rPr lang="en-US" dirty="0" smtClean="0"/>
              <a:t>Run </a:t>
            </a:r>
            <a:r>
              <a:rPr lang="en-US" dirty="0" smtClean="0"/>
              <a:t>for TOTEM/ALFA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8686800" cy="5257800"/>
          </a:xfrm>
        </p:spPr>
        <p:txBody>
          <a:bodyPr/>
          <a:lstStyle/>
          <a:p>
            <a:r>
              <a:rPr lang="en-US" sz="2800" dirty="0" smtClean="0">
                <a:sym typeface="Wingdings" pitchFamily="2" charset="2"/>
              </a:rPr>
              <a:t>If 90 m physics run is to take place more efficient to schedule a period of 2-3 days as for low energy run to complete the full </a:t>
            </a:r>
            <a:r>
              <a:rPr lang="en-US" sz="2800" dirty="0" err="1" smtClean="0">
                <a:sym typeface="Wingdings" pitchFamily="2" charset="2"/>
              </a:rPr>
              <a:t>programme</a:t>
            </a:r>
            <a:r>
              <a:rPr lang="en-US" sz="2800" dirty="0" smtClean="0">
                <a:sym typeface="Wingdings" pitchFamily="2" charset="2"/>
              </a:rPr>
              <a:t>. Piecewise setting-up proved not to be very efficient.</a:t>
            </a:r>
          </a:p>
          <a:p>
            <a:endParaRPr lang="en-US" sz="2800" dirty="0" smtClean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Beam characteristics to be agreed by experiments beforehand  agreed upon written specification would be very useful</a:t>
            </a:r>
            <a:endParaRPr lang="en-US" sz="2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="" xmlns:p14="http://schemas.microsoft.com/office/powerpoint/2010/main" val="335254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23644</TotalTime>
  <Words>354</Words>
  <Application>Microsoft Office PowerPoint</Application>
  <PresentationFormat>On-screen Show (4:3)</PresentationFormat>
  <Paragraphs>48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LHCpresentations</vt:lpstr>
      <vt:lpstr>Slide 1</vt:lpstr>
      <vt:lpstr>Statistics</vt:lpstr>
      <vt:lpstr>Statistics</vt:lpstr>
      <vt:lpstr>90m Run for TOTEM/ALFA </vt:lpstr>
      <vt:lpstr>90m Run for TOTEM/ALFA 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arduini</cp:lastModifiedBy>
  <cp:revision>1994</cp:revision>
  <dcterms:created xsi:type="dcterms:W3CDTF">2010-04-25T23:23:07Z</dcterms:created>
  <dcterms:modified xsi:type="dcterms:W3CDTF">2011-08-29T05:39:19Z</dcterms:modified>
</cp:coreProperties>
</file>