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1"/>
  </p:notesMasterIdLst>
  <p:sldIdLst>
    <p:sldId id="863" r:id="rId2"/>
    <p:sldId id="870" r:id="rId3"/>
    <p:sldId id="871" r:id="rId4"/>
    <p:sldId id="872" r:id="rId5"/>
    <p:sldId id="873" r:id="rId6"/>
    <p:sldId id="874" r:id="rId7"/>
    <p:sldId id="875" r:id="rId8"/>
    <p:sldId id="876" r:id="rId9"/>
    <p:sldId id="877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8/16/11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16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-Aug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Jan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Uythoven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7753069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Tentative Planning: </a:t>
            </a:r>
          </a:p>
          <a:p>
            <a:endParaRPr lang="en-US" sz="27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 Bold Italic"/>
                <a:cs typeface="Times New Roman Bold Italic"/>
              </a:rPr>
              <a:t>Tue Morning  </a:t>
            </a:r>
            <a:r>
              <a:rPr lang="en-US" sz="2000" dirty="0" err="1" smtClean="0">
                <a:solidFill>
                  <a:srgbClr val="0000FF"/>
                </a:solidFill>
                <a:latin typeface="Times New Roman Bold Italic"/>
                <a:cs typeface="Times New Roman Bold Italic"/>
              </a:rPr>
              <a:t>cryo</a:t>
            </a:r>
            <a:r>
              <a:rPr lang="en-US" sz="2000" dirty="0" smtClean="0">
                <a:solidFill>
                  <a:srgbClr val="0000FF"/>
                </a:solidFill>
                <a:latin typeface="Times New Roman Bold Italic"/>
                <a:cs typeface="Times New Roman Bold Italic"/>
              </a:rPr>
              <a:t> ok expected in the complete machine at 14:00h</a:t>
            </a:r>
          </a:p>
          <a:p>
            <a:r>
              <a:rPr lang="en-US" sz="2000" dirty="0" smtClean="0">
                <a:latin typeface="Times New Roman Bold Italic"/>
                <a:cs typeface="Times New Roman Bold Italic"/>
              </a:rPr>
              <a:t>	    last sector 81 switching on power converters, preparing restart</a:t>
            </a:r>
          </a:p>
          <a:p>
            <a:endParaRPr lang="en-US" sz="2000" dirty="0" smtClean="0">
              <a:latin typeface="Times New Roman Bold Italic"/>
              <a:cs typeface="Times New Roman Bold Italic"/>
            </a:endParaRPr>
          </a:p>
          <a:p>
            <a:r>
              <a:rPr lang="en-US" sz="2000" dirty="0" smtClean="0">
                <a:latin typeface="Times New Roman Bold Italic"/>
                <a:cs typeface="Times New Roman Bold Italic"/>
              </a:rPr>
              <a:t>Tue 15:00h </a:t>
            </a:r>
            <a:r>
              <a:rPr lang="en-US" sz="2000" dirty="0" err="1" smtClean="0">
                <a:solidFill>
                  <a:srgbClr val="0000FF"/>
                </a:solidFill>
                <a:latin typeface="Times New Roman Bold Italic"/>
                <a:cs typeface="Times New Roman Bold Italic"/>
              </a:rPr>
              <a:t>precycle</a:t>
            </a:r>
            <a:r>
              <a:rPr lang="en-US" sz="2000" dirty="0" smtClean="0">
                <a:solidFill>
                  <a:srgbClr val="0000FF"/>
                </a:solidFill>
                <a:latin typeface="Times New Roman Bold Italic"/>
                <a:cs typeface="Times New Roman Bold Italic"/>
              </a:rPr>
              <a:t>, injection &amp; ramp for </a:t>
            </a:r>
            <a:r>
              <a:rPr lang="en-US" sz="2000" dirty="0" smtClean="0">
                <a:solidFill>
                  <a:srgbClr val="0000FF"/>
                </a:solidFill>
                <a:latin typeface="Times New Roman Bold Italic"/>
                <a:cs typeface="Times New Roman Bold Italic"/>
              </a:rPr>
              <a:t>luminosity</a:t>
            </a:r>
          </a:p>
          <a:p>
            <a:endParaRPr lang="en-US" sz="2000" dirty="0" smtClean="0">
              <a:solidFill>
                <a:srgbClr val="0000FF"/>
              </a:solidFill>
              <a:latin typeface="Times New Roman Bold Italic"/>
              <a:cs typeface="Times New Roman Bold Italic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 Bold Italic"/>
                <a:cs typeface="Times New Roman Bold Italic"/>
              </a:rPr>
              <a:t>Meanwhile: access for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 Bold Italic"/>
                <a:cs typeface="Times New Roman Bold Italic"/>
              </a:rPr>
              <a:t>	    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Blowing fibres </a:t>
            </a:r>
            <a:r>
              <a:rPr lang="en-GB" sz="2000" dirty="0" smtClean="0">
                <a:latin typeface="Times New Roman"/>
                <a:cs typeface="Times New Roman"/>
              </a:rPr>
              <a:t>in preparation of TS</a:t>
            </a:r>
            <a:r>
              <a:rPr lang="en-GB" sz="2000" dirty="0" smtClean="0">
                <a:latin typeface="Times New Roman"/>
                <a:cs typeface="Times New Roman"/>
              </a:rPr>
              <a:t> (points </a:t>
            </a:r>
            <a:r>
              <a:rPr lang="en-GB" sz="2000" dirty="0" smtClean="0">
                <a:latin typeface="Times New Roman"/>
                <a:cs typeface="Times New Roman"/>
              </a:rPr>
              <a:t>7 &amp; </a:t>
            </a:r>
            <a:r>
              <a:rPr lang="en-GB" sz="2000" dirty="0" smtClean="0">
                <a:latin typeface="Times New Roman"/>
                <a:cs typeface="Times New Roman"/>
              </a:rPr>
              <a:t>8)</a:t>
            </a:r>
          </a:p>
          <a:p>
            <a:pPr lvl="1"/>
            <a:r>
              <a:rPr lang="en-GB" sz="2000" dirty="0" smtClean="0">
                <a:latin typeface="Times New Roman"/>
                <a:cs typeface="Times New Roman"/>
              </a:rPr>
              <a:t>	     Access </a:t>
            </a:r>
            <a:r>
              <a:rPr lang="en-GB" sz="2000" dirty="0" smtClean="0">
                <a:latin typeface="Times New Roman"/>
                <a:cs typeface="Times New Roman"/>
              </a:rPr>
              <a:t>UA for RF,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RF noise problem on 4B2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            Access </a:t>
            </a:r>
            <a:r>
              <a:rPr lang="en-US" sz="2000" dirty="0" smtClean="0">
                <a:latin typeface="Times New Roman"/>
                <a:cs typeface="Times New Roman"/>
              </a:rPr>
              <a:t>BI 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lang="en-GB" sz="2000" dirty="0" smtClean="0">
              <a:latin typeface="Times New Roman"/>
              <a:cs typeface="Times New Roman"/>
            </a:endParaRPr>
          </a:p>
          <a:p>
            <a:r>
              <a:rPr lang="en-GB" sz="2000" dirty="0" smtClean="0">
                <a:latin typeface="Times New Roman"/>
                <a:cs typeface="Times New Roman"/>
              </a:rPr>
              <a:t>	    SPS </a:t>
            </a:r>
            <a:r>
              <a:rPr lang="en-GB" sz="2000" dirty="0" smtClean="0">
                <a:latin typeface="Times New Roman"/>
                <a:cs typeface="Times New Roman"/>
              </a:rPr>
              <a:t>Machine studies: </a:t>
            </a:r>
            <a:endParaRPr lang="en-GB" sz="2000" dirty="0" smtClean="0">
              <a:latin typeface="Times New Roman"/>
              <a:cs typeface="Times New Roman"/>
            </a:endParaRPr>
          </a:p>
          <a:p>
            <a:r>
              <a:rPr lang="en-GB" sz="2000" dirty="0" smtClean="0">
                <a:latin typeface="Times New Roman"/>
                <a:cs typeface="Times New Roman"/>
              </a:rPr>
              <a:t>	    11</a:t>
            </a:r>
            <a:r>
              <a:rPr lang="en-GB" sz="2000" dirty="0" smtClean="0">
                <a:latin typeface="Times New Roman"/>
                <a:cs typeface="Times New Roman"/>
              </a:rPr>
              <a:t>:00 – 14:00</a:t>
            </a:r>
            <a:r>
              <a:rPr lang="en-GB" sz="2000" dirty="0" smtClean="0">
                <a:latin typeface="Times New Roman"/>
                <a:cs typeface="Times New Roman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TI2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tests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Q20 optics extraction</a:t>
            </a:r>
            <a:endParaRPr lang="en-GB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 Bold Italic"/>
              <a:cs typeface="Times New Roman Bold Ital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7360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8609" y="4267200"/>
            <a:ext cx="724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8000"/>
                </a:solidFill>
                <a:latin typeface="Times New Roman"/>
                <a:ea typeface="Zapf Dingbats"/>
                <a:cs typeface="Times New Roman"/>
              </a:rPr>
              <a:t>... ?</a:t>
            </a:r>
            <a:endParaRPr lang="en-US" sz="23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40386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5638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Tuesday late: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Restart,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1380 bunches, </a:t>
            </a:r>
            <a:r>
              <a:rPr lang="en-US" sz="22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lang="en-US" sz="22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en-US" sz="22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≈ 1.2*10</a:t>
            </a:r>
            <a:r>
              <a:rPr lang="en-US" sz="22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11,</a:t>
            </a:r>
          </a:p>
          <a:p>
            <a:pPr>
              <a:buNone/>
            </a:pPr>
            <a:r>
              <a:rPr lang="en-US" sz="2200" baseline="300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   </a:t>
            </a:r>
            <a:r>
              <a:rPr lang="en-US" sz="2200" dirty="0" smtClean="0">
                <a:latin typeface="Times New Roman"/>
                <a:cs typeface="Times New Roman"/>
              </a:rPr>
              <a:t>         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establish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conditions, check &amp;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optimise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beam parameters 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   (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vacuum, background rates etc etc)</a:t>
            </a:r>
          </a:p>
          <a:p>
            <a:pP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       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TOTEM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&amp; ALFA moving in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during stable beams in second half of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fill</a:t>
            </a:r>
            <a:endParaRPr lang="en-US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8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second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fill: 1380 bunches, </a:t>
            </a:r>
            <a:r>
              <a:rPr lang="en-US" sz="22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lang="en-US" sz="22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en-US" sz="22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≈ 1.2*10</a:t>
            </a:r>
            <a:r>
              <a:rPr lang="en-US" sz="22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11</a:t>
            </a:r>
            <a:r>
              <a:rPr lang="en-US" sz="2200" dirty="0" smtClean="0">
                <a:latin typeface="Times New Roman"/>
                <a:cs typeface="Times New Roman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LHCb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polarity changed</a:t>
            </a:r>
          </a:p>
          <a:p>
            <a:pP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       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check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&amp;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optimise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beam parameters 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   (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vacuum, background rates)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endParaRPr lang="en-US" sz="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next fills increase bunch intensity  </a:t>
            </a:r>
            <a:r>
              <a:rPr lang="en-US" sz="22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lang="en-US" sz="22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en-US" sz="22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≈ 1.35*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  <a:r>
              <a:rPr lang="en-US" sz="22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11</a:t>
            </a:r>
          </a:p>
          <a:p>
            <a:pPr>
              <a:buNone/>
            </a:pPr>
            <a:r>
              <a:rPr lang="en-US" sz="22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        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end of fill studies: tight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colli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settings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Tentative Planning: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Tue / Wed</a:t>
            </a:r>
            <a:endParaRPr lang="en-US" sz="32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Tue late	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16-Aug-2011</a:t>
            </a:r>
            <a:endParaRPr lang="en-US" sz="15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04800"/>
            <a:ext cx="2279089" cy="1906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219200"/>
            <a:ext cx="5334881" cy="3262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15:52h  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injection beam 1</a:t>
            </a:r>
          </a:p>
          <a:p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	 </a:t>
            </a:r>
            <a:r>
              <a:rPr lang="en-US" sz="2200" b="1" i="1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optimising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beam parameters</a:t>
            </a:r>
          </a:p>
          <a:p>
            <a:endParaRPr lang="en-US" sz="8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             strong losses at SPS / </a:t>
            </a:r>
            <a:r>
              <a:rPr lang="en-US" sz="2200" b="1" i="1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Transferline</a:t>
            </a:r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	  injection oscillations in LHC</a:t>
            </a:r>
            <a:endParaRPr lang="en-US" sz="2200" b="1" i="1" dirty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362200"/>
            <a:ext cx="3046809" cy="25999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52600" y="2554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“At </a:t>
            </a:r>
            <a:r>
              <a:rPr lang="en-US" dirty="0" smtClean="0"/>
              <a:t>the SPS, they found problems of injection oscillation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t="53812"/>
          <a:stretch>
            <a:fillRect/>
          </a:stretch>
        </p:blipFill>
        <p:spPr>
          <a:xfrm>
            <a:off x="3200400" y="4987458"/>
            <a:ext cx="5715001" cy="18705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Tue late	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16-Aug-2011</a:t>
            </a:r>
            <a:endParaRPr lang="en-US" sz="15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4897161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15:52h  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injection beam2</a:t>
            </a:r>
          </a:p>
          <a:p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	 bunch by bunch oscillations ??</a:t>
            </a: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1"/>
            <a:ext cx="4876800" cy="22049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205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“Etienne </a:t>
            </a:r>
            <a:r>
              <a:rPr lang="en-US" dirty="0" smtClean="0"/>
              <a:t>C. is going to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check </a:t>
            </a:r>
            <a:r>
              <a:rPr lang="en-US" dirty="0" smtClean="0"/>
              <a:t>the kicker pulses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00200" y="4486870"/>
            <a:ext cx="7315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Beam Dump by the </a:t>
            </a:r>
            <a:r>
              <a:rPr lang="en-US" dirty="0" smtClean="0"/>
              <a:t>OP switch while injecting for physics: bad </a:t>
            </a:r>
            <a:r>
              <a:rPr lang="en-US" dirty="0" err="1" smtClean="0"/>
              <a:t>inj</a:t>
            </a:r>
            <a:r>
              <a:rPr lang="en-US" dirty="0" smtClean="0"/>
              <a:t> </a:t>
            </a:r>
            <a:r>
              <a:rPr lang="en-US" dirty="0" err="1" smtClean="0"/>
              <a:t>osc</a:t>
            </a:r>
            <a:r>
              <a:rPr lang="en-US" dirty="0" smtClean="0"/>
              <a:t> for B2 </a:t>
            </a:r>
            <a:r>
              <a:rPr lang="en-US" dirty="0" smtClean="0">
                <a:solidFill>
                  <a:srgbClr val="0000FF"/>
                </a:solidFill>
              </a:rPr>
              <a:t>requiring re-steering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News from Etienne: he sees no problem with </a:t>
            </a:r>
            <a:r>
              <a:rPr lang="en-US" dirty="0" smtClean="0">
                <a:solidFill>
                  <a:srgbClr val="FF0000"/>
                </a:solidFill>
              </a:rPr>
              <a:t>the SPS extraction kicker. the wave form is the same every time.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471988"/>
            <a:ext cx="109702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18:06h</a:t>
            </a:r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92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Tue late						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16-Aug-2011</a:t>
            </a:r>
            <a:endParaRPr lang="en-US" sz="15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4522948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18:19h  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RF trip</a:t>
            </a:r>
          </a:p>
          <a:p>
            <a:r>
              <a:rPr lang="en-US" dirty="0" smtClean="0"/>
              <a:t>    </a:t>
            </a:r>
            <a:r>
              <a:rPr lang="en-US" i="1" dirty="0" smtClean="0"/>
              <a:t>The </a:t>
            </a:r>
            <a:r>
              <a:rPr lang="en-US" i="1" dirty="0" smtClean="0"/>
              <a:t>RF problem requires an access.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    There </a:t>
            </a:r>
            <a:r>
              <a:rPr lang="en-US" i="1" dirty="0" smtClean="0"/>
              <a:t>is a problem with a power supply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    of a </a:t>
            </a:r>
            <a:r>
              <a:rPr lang="en-US" i="1" dirty="0" smtClean="0"/>
              <a:t>B1 klystron focusing system</a:t>
            </a:r>
            <a:r>
              <a:rPr lang="en-US" i="1" dirty="0" smtClean="0"/>
              <a:t>.</a:t>
            </a:r>
          </a:p>
          <a:p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Inj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Optimisation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/ study ongoing</a:t>
            </a:r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b="44291"/>
          <a:stretch>
            <a:fillRect/>
          </a:stretch>
        </p:blipFill>
        <p:spPr>
          <a:xfrm>
            <a:off x="5066159" y="1143000"/>
            <a:ext cx="3849241" cy="17075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33160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Etienne checked the MKE4 waveforms in BA4: for him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all pulses are rock stable </a:t>
            </a:r>
            <a:r>
              <a:rPr lang="en-US" dirty="0" smtClean="0"/>
              <a:t>and </a:t>
            </a:r>
            <a:r>
              <a:rPr lang="en-US" dirty="0" smtClean="0"/>
              <a:t>the injection oscillations don't seem to be related to MKE4 waveform changed.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62400"/>
            <a:ext cx="4724400" cy="196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4635500"/>
            <a:ext cx="53340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92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Tue late						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16-Aug-2011</a:t>
            </a:r>
            <a:endParaRPr lang="en-US" sz="15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6201516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20:20h  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RF problem solved,   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 for physics</a:t>
            </a:r>
          </a:p>
          <a:p>
            <a:r>
              <a:rPr lang="en-US" dirty="0" smtClean="0"/>
              <a:t>                still </a:t>
            </a:r>
            <a:r>
              <a:rPr lang="en-US" dirty="0" smtClean="0"/>
              <a:t>losses above warning in the </a:t>
            </a:r>
            <a:r>
              <a:rPr lang="en-US" dirty="0" smtClean="0"/>
              <a:t>ring </a:t>
            </a:r>
          </a:p>
          <a:p>
            <a:r>
              <a:rPr lang="en-US" dirty="0" smtClean="0"/>
              <a:t>                ... </a:t>
            </a:r>
            <a:r>
              <a:rPr lang="en-US" b="1" i="1" dirty="0" smtClean="0">
                <a:latin typeface="Times New Roman"/>
                <a:cs typeface="Times New Roman"/>
              </a:rPr>
              <a:t>in both beams</a:t>
            </a:r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23:52h   Luminosity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we are back in business !! </a:t>
            </a: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066800"/>
            <a:ext cx="2819400" cy="2002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6050"/>
            <a:ext cx="9188450" cy="2871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92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Tue night						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16/17-Aug-2011</a:t>
            </a:r>
            <a:endParaRPr lang="en-US" sz="15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59436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00:05h</a:t>
            </a:r>
            <a:r>
              <a:rPr lang="en-US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 </a:t>
            </a:r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LHC-</a:t>
            </a:r>
            <a:r>
              <a:rPr lang="en-US" sz="2000" b="1" i="1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b</a:t>
            </a:r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on target </a:t>
            </a:r>
            <a:r>
              <a:rPr lang="en-US" sz="2000" b="1" i="1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lumi</a:t>
            </a:r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02:04h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Dump: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/>
              <a:t>Dump Classification: RF fault   </a:t>
            </a:r>
          </a:p>
          <a:p>
            <a:r>
              <a:rPr lang="en-US" sz="2000" dirty="0" smtClean="0"/>
              <a:t>          (klystron filament current, possibly </a:t>
            </a:r>
          </a:p>
          <a:p>
            <a:r>
              <a:rPr lang="en-US" sz="2000" dirty="0" smtClean="0"/>
              <a:t>          bad contact according to piquet)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03:59h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Injection probe beam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04:28h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Injection</a:t>
            </a:r>
            <a:r>
              <a:rPr lang="en-US" sz="2000" b="1" i="1" dirty="0" smtClean="0">
                <a:latin typeface="Times New Roman"/>
                <a:cs typeface="Times New Roman"/>
              </a:rPr>
              <a:t> for physics</a:t>
            </a: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dirty="0" smtClean="0"/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50" y="1005441"/>
            <a:ext cx="3462550" cy="1737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b="38590"/>
          <a:stretch>
            <a:fillRect/>
          </a:stretch>
        </p:blipFill>
        <p:spPr>
          <a:xfrm>
            <a:off x="3505200" y="3352800"/>
            <a:ext cx="5499100" cy="21333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92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Tue night						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16/17-Aug-2011</a:t>
            </a:r>
            <a:endParaRPr lang="en-US" sz="15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143000"/>
            <a:ext cx="5943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injection oscillations better now </a:t>
            </a:r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dirty="0" smtClean="0"/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43050"/>
          <a:stretch>
            <a:fillRect/>
          </a:stretch>
        </p:blipFill>
        <p:spPr>
          <a:xfrm>
            <a:off x="4191000" y="1066800"/>
            <a:ext cx="4717041" cy="1903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b="54263"/>
          <a:stretch>
            <a:fillRect/>
          </a:stretch>
        </p:blipFill>
        <p:spPr>
          <a:xfrm>
            <a:off x="2590800" y="3505200"/>
            <a:ext cx="6375400" cy="24771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3505200"/>
            <a:ext cx="1665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05:45h</a:t>
            </a:r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 </a:t>
            </a:r>
            <a:r>
              <a:rPr lang="en-US" sz="2000" b="1" i="1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Lumi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257800"/>
          </a:xfrm>
        </p:spPr>
        <p:txBody>
          <a:bodyPr/>
          <a:lstStyle/>
          <a:p>
            <a:endParaRPr lang="en-US" sz="24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Tuesday </a:t>
            </a:r>
            <a:r>
              <a:rPr lang="en-US" sz="2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late: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Restart,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1380 bunches, </a:t>
            </a:r>
            <a:r>
              <a:rPr lang="en-US" sz="22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lang="en-US" sz="22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en-US" sz="22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≈ 1.2*10</a:t>
            </a:r>
            <a:r>
              <a:rPr lang="en-US" sz="22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11,</a:t>
            </a:r>
            <a:endParaRPr lang="en-US" sz="2200" baseline="300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       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TOTEM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&amp; ALFA moving in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endParaRPr lang="en-US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8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second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fill: 1380 bunches, </a:t>
            </a:r>
            <a:r>
              <a:rPr lang="en-US" sz="22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lang="en-US" sz="22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en-US" sz="22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≈ 1.2*10</a:t>
            </a:r>
            <a:r>
              <a:rPr lang="en-US" sz="22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11</a:t>
            </a:r>
            <a:r>
              <a:rPr lang="en-US" sz="2200" dirty="0" smtClean="0">
                <a:latin typeface="Times New Roman"/>
                <a:cs typeface="Times New Roman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LHCb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polarity changed</a:t>
            </a:r>
            <a:endParaRPr lang="en-US" sz="22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 next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fills increase bunch intensity  </a:t>
            </a:r>
            <a:r>
              <a:rPr lang="en-US" sz="22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lang="en-US" sz="22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en-US" sz="22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≈ 1.35*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  <a:r>
              <a:rPr lang="en-US" sz="22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11</a:t>
            </a:r>
          </a:p>
          <a:p>
            <a:pPr>
              <a:buNone/>
            </a:pPr>
            <a:r>
              <a:rPr lang="en-US" sz="22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         </a:t>
            </a:r>
            <a:endParaRPr lang="en-US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Tentative Planning: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Tue / Wed</a:t>
            </a:r>
            <a:endParaRPr lang="en-US" sz="32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35064"/>
          <a:stretch>
            <a:fillRect/>
          </a:stretch>
        </p:blipFill>
        <p:spPr>
          <a:xfrm>
            <a:off x="762000" y="3124200"/>
            <a:ext cx="7518400" cy="36616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29104</TotalTime>
  <Words>693</Words>
  <Application>Microsoft Macintosh PowerPoint</Application>
  <PresentationFormat>On-screen Show (4:3)</PresentationFormat>
  <Paragraphs>141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LHCpresentations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2072</cp:revision>
  <dcterms:created xsi:type="dcterms:W3CDTF">2011-08-16T18:00:42Z</dcterms:created>
  <dcterms:modified xsi:type="dcterms:W3CDTF">2011-08-17T05:27:55Z</dcterms:modified>
</cp:coreProperties>
</file>