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93" r:id="rId2"/>
    <p:sldId id="1121" r:id="rId3"/>
    <p:sldId id="1120" r:id="rId4"/>
    <p:sldId id="1122" r:id="rId5"/>
    <p:sldId id="1123" r:id="rId6"/>
    <p:sldId id="1124" r:id="rId7"/>
    <p:sldId id="1125" r:id="rId8"/>
    <p:sldId id="1119" r:id="rId9"/>
    <p:sldId id="1117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66"/>
    <a:srgbClr val="008000"/>
    <a:srgbClr val="0000FF"/>
    <a:srgbClr val="FFCC99"/>
    <a:srgbClr val="FFFF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8/12/2011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8/12/2011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8/12/2011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8/12/2011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040700"/>
          </a:xfrm>
        </p:spPr>
        <p:txBody>
          <a:bodyPr/>
          <a:lstStyle/>
          <a:p>
            <a:r>
              <a:rPr lang="en-US" dirty="0" smtClean="0"/>
              <a:t>Access, access, interventions.</a:t>
            </a:r>
          </a:p>
          <a:p>
            <a:pPr lvl="1"/>
            <a:r>
              <a:rPr lang="en-US" dirty="0" smtClean="0"/>
              <a:t>RF investigations – localized the problem.</a:t>
            </a:r>
          </a:p>
          <a:p>
            <a:pPr lvl="1"/>
            <a:r>
              <a:rPr lang="en-US" dirty="0" smtClean="0"/>
              <a:t>MKIs.</a:t>
            </a:r>
          </a:p>
          <a:p>
            <a:pPr lvl="1"/>
            <a:r>
              <a:rPr lang="en-US" dirty="0" smtClean="0"/>
              <a:t>Optical fibers IR7 monitoring (fibers for LHC access system !).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Cryo</a:t>
            </a:r>
            <a:r>
              <a:rPr lang="en-US" dirty="0" smtClean="0"/>
              <a:t> interventions (auto-resets Pt 5/7, compressor </a:t>
            </a:r>
            <a:r>
              <a:rPr lang="en-US" dirty="0" err="1" smtClean="0"/>
              <a:t>config</a:t>
            </a:r>
            <a:r>
              <a:rPr lang="en-US" dirty="0" smtClean="0"/>
              <a:t>, etc).</a:t>
            </a:r>
          </a:p>
          <a:p>
            <a:pPr lvl="1"/>
            <a:r>
              <a:rPr lang="en-US" dirty="0" smtClean="0"/>
              <a:t>WPS/HLS in Pt5.</a:t>
            </a:r>
          </a:p>
          <a:p>
            <a:pPr lvl="1"/>
            <a:r>
              <a:rPr lang="en-US" dirty="0" smtClean="0"/>
              <a:t>CV Pt5.</a:t>
            </a:r>
          </a:p>
          <a:p>
            <a:pPr lvl="1"/>
            <a:r>
              <a:rPr lang="en-US" dirty="0" smtClean="0"/>
              <a:t>QHPS in S12.</a:t>
            </a:r>
          </a:p>
          <a:p>
            <a:pPr lvl="1"/>
            <a:r>
              <a:rPr lang="en-US" dirty="0" smtClean="0"/>
              <a:t>ATLAS, ALICE, CMS.</a:t>
            </a:r>
          </a:p>
          <a:p>
            <a:pPr lvl="1"/>
            <a:r>
              <a:rPr lang="en-US" dirty="0" smtClean="0"/>
              <a:t>SIS fix for RF voltage, MKI temperature </a:t>
            </a:r>
            <a:r>
              <a:rPr lang="en-US" dirty="0" err="1" smtClean="0"/>
              <a:t>intlk</a:t>
            </a:r>
            <a:r>
              <a:rPr lang="en-US" dirty="0" smtClean="0"/>
              <a:t> now independent for 2 &amp; 8.</a:t>
            </a:r>
          </a:p>
          <a:p>
            <a:pPr lvl="1"/>
            <a:r>
              <a:rPr lang="en-US" dirty="0" smtClean="0"/>
              <a:t>Master thresholds for 10 TCSGs IR7.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425170" cy="2808390"/>
          </a:xfrm>
        </p:spPr>
        <p:txBody>
          <a:bodyPr/>
          <a:lstStyle/>
          <a:p>
            <a:r>
              <a:rPr lang="en-US" dirty="0" smtClean="0"/>
              <a:t>Dry ramp and squeeze to 1.5 m, followed by squeeze test to 1.0 and 0.55 m.</a:t>
            </a:r>
          </a:p>
          <a:p>
            <a:pPr lvl="1"/>
            <a:r>
              <a:rPr lang="en-US" dirty="0" smtClean="0"/>
              <a:t>RF interlock in SIS good again.</a:t>
            </a:r>
          </a:p>
          <a:p>
            <a:pPr lvl="1"/>
            <a:r>
              <a:rPr lang="en-US" u="sng" dirty="0" smtClean="0"/>
              <a:t>1 m OK</a:t>
            </a:r>
            <a:r>
              <a:rPr lang="en-US" dirty="0" smtClean="0"/>
              <a:t>, 0.55 m </a:t>
            </a:r>
            <a:r>
              <a:rPr lang="en-US" dirty="0" smtClean="0">
                <a:sym typeface="Wingdings" pitchFamily="2" charset="2"/>
              </a:rPr>
              <a:t> trip of all RQ6’s. Seems to come from B2.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Beta* information not correct below 1.5 m. New conversion tables I to beta* checked. They will be updated during the TS.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on beam1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425170" cy="172824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Philippe BAUDRENGHIEN:</a:t>
            </a:r>
          </a:p>
          <a:p>
            <a:r>
              <a:rPr lang="en-US" sz="2000" dirty="0" smtClean="0"/>
              <a:t>Without beam, Cav4B1 at injection settings had a large phase noise, locked at 4x </a:t>
            </a:r>
            <a:r>
              <a:rPr lang="en-US" sz="2000" dirty="0" err="1" smtClean="0"/>
              <a:t>frev</a:t>
            </a:r>
            <a:r>
              <a:rPr lang="en-US" sz="2000" dirty="0" smtClean="0"/>
              <a:t>. Cured by cold reset of the firmware.</a:t>
            </a:r>
          </a:p>
          <a:p>
            <a:r>
              <a:rPr lang="en-US" sz="2000" dirty="0" smtClean="0"/>
              <a:t>Similar issue found on Cav4B2 – with lower amplitude</a:t>
            </a:r>
            <a:r>
              <a:rPr lang="en-US" sz="2000" dirty="0" smtClean="0"/>
              <a:t>. Not solved by reset. Gain reduced on loop for the moment.</a:t>
            </a:r>
            <a:endParaRPr lang="en-US" sz="2000" dirty="0" smtClean="0"/>
          </a:p>
          <a:p>
            <a:r>
              <a:rPr lang="en-US" sz="2000" dirty="0" smtClean="0"/>
              <a:t>All cavities checked.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8/12/2011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8" y="2708900"/>
            <a:ext cx="5095732" cy="367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0" y="2736380"/>
            <a:ext cx="5057602" cy="364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45382" y="3356990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Cav4B1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8887" y="3284980"/>
            <a:ext cx="13356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Cav4B1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after reset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425170" cy="1872260"/>
          </a:xfrm>
        </p:spPr>
        <p:txBody>
          <a:bodyPr/>
          <a:lstStyle/>
          <a:p>
            <a:r>
              <a:rPr lang="en-US" dirty="0" smtClean="0"/>
              <a:t>Magnet in place and ready for pumping ~17:00.</a:t>
            </a:r>
          </a:p>
          <a:p>
            <a:r>
              <a:rPr lang="en-US" dirty="0" smtClean="0"/>
              <a:t>First beam ~21:30.</a:t>
            </a:r>
          </a:p>
          <a:p>
            <a:r>
              <a:rPr lang="en-US" dirty="0" smtClean="0"/>
              <a:t>Conditioning of the local vacuum with 50 ns beam.</a:t>
            </a:r>
          </a:p>
          <a:p>
            <a:pPr lvl="1"/>
            <a:r>
              <a:rPr lang="en-US" dirty="0" smtClean="0"/>
              <a:t>4 batches at 450 </a:t>
            </a:r>
            <a:r>
              <a:rPr lang="en-US" dirty="0" err="1" smtClean="0"/>
              <a:t>GeV</a:t>
            </a:r>
            <a:r>
              <a:rPr lang="en-US" dirty="0" smtClean="0"/>
              <a:t> at 23:05, conditioning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Extractions slightly readjusted in H.</a:t>
            </a:r>
            <a:endParaRPr lang="en-US" dirty="0" smtClean="0"/>
          </a:p>
          <a:p>
            <a:r>
              <a:rPr lang="en-US" dirty="0" smtClean="0"/>
              <a:t>00:00 LHC closed – last RF access finished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01:40 Beam back in the LHC.</a:t>
            </a:r>
          </a:p>
          <a:p>
            <a:r>
              <a:rPr lang="en-US" dirty="0" smtClean="0"/>
              <a:t>Injection oscillation corrections with 12b.</a:t>
            </a:r>
          </a:p>
          <a:p>
            <a:r>
              <a:rPr lang="en-US" dirty="0" smtClean="0"/>
              <a:t>Filling a bit rocky. </a:t>
            </a:r>
          </a:p>
          <a:p>
            <a:pPr lvl="1"/>
            <a:r>
              <a:rPr lang="en-US" dirty="0" smtClean="0"/>
              <a:t>Interrupted by a reboot of the timing FEC (mastership issues).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</a:t>
            </a:r>
            <a:r>
              <a:rPr lang="en-US" dirty="0" err="1" smtClean="0"/>
              <a:t>lenths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8/12/2011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716831"/>
            <a:ext cx="7452400" cy="595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892600" cy="1079865"/>
          </a:xfrm>
        </p:spPr>
        <p:txBody>
          <a:bodyPr/>
          <a:lstStyle/>
          <a:p>
            <a:r>
              <a:rPr lang="en-US" sz="2000" dirty="0" smtClean="0"/>
              <a:t>Vacuum activity at MKI in the ramp.</a:t>
            </a:r>
          </a:p>
          <a:p>
            <a:r>
              <a:rPr lang="en-US" sz="2000" dirty="0" smtClean="0"/>
              <a:t>Stable – ‘modest’ </a:t>
            </a:r>
            <a:r>
              <a:rPr lang="en-US" sz="2000" dirty="0" err="1" smtClean="0"/>
              <a:t>Lumi</a:t>
            </a:r>
            <a:r>
              <a:rPr lang="en-US" sz="2000" dirty="0" smtClean="0"/>
              <a:t> given the intensity of almost 1.3E11/b.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8/12/2011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1916790"/>
            <a:ext cx="6768940" cy="575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152160"/>
          </a:xfrm>
        </p:spPr>
        <p:txBody>
          <a:bodyPr/>
          <a:lstStyle/>
          <a:p>
            <a:r>
              <a:rPr lang="en-US" dirty="0" smtClean="0"/>
              <a:t>B1 lifetime low, but no dip when colliding..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8/12/2011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810" y="1556740"/>
            <a:ext cx="17138380" cy="732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11750"/>
          </a:xfrm>
        </p:spPr>
        <p:txBody>
          <a:bodyPr/>
          <a:lstStyle/>
          <a:p>
            <a:r>
              <a:rPr lang="en-US" dirty="0" smtClean="0"/>
              <a:t>Physics.</a:t>
            </a:r>
          </a:p>
          <a:p>
            <a:r>
              <a:rPr lang="en-US" dirty="0" smtClean="0"/>
              <a:t>Loss maps in collisions, probe+2b – slotted in when it fits (daytime).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8/12/2011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Overview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90" y="998632"/>
          <a:ext cx="8736009" cy="147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89"/>
                <a:gridCol w="986269"/>
                <a:gridCol w="1397215"/>
                <a:gridCol w="821891"/>
                <a:gridCol w="821891"/>
                <a:gridCol w="3998154"/>
              </a:tblGrid>
              <a:tr h="446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Peak L </a:t>
                      </a:r>
                    </a:p>
                    <a:p>
                      <a:pPr algn="ctr"/>
                      <a:r>
                        <a:rPr lang="en-US" sz="1400" dirty="0" smtClean="0"/>
                        <a:t>[10</a:t>
                      </a:r>
                      <a:r>
                        <a:rPr lang="en-US" sz="1400" baseline="30000" dirty="0" smtClean="0"/>
                        <a:t>33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cm</a:t>
                      </a:r>
                      <a:r>
                        <a:rPr lang="en-US" sz="1400" baseline="30000" dirty="0" smtClean="0"/>
                        <a:t>-2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[h]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Int. L [pb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Dump cause</a:t>
                      </a:r>
                      <a:endParaRPr lang="en-US" sz="14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15.3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Sector</a:t>
                      </a:r>
                      <a:r>
                        <a:rPr lang="en-US" sz="1400" baseline="0" dirty="0" smtClean="0"/>
                        <a:t> 81 trip (QPS </a:t>
                      </a:r>
                      <a:r>
                        <a:rPr lang="en-US" sz="1400" baseline="0" dirty="0" err="1" smtClean="0"/>
                        <a:t>quadrupoles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18.8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RQT12.R7B1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(QPS-SEU?)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8.5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SIS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interlock (comm. To  RF FEC)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43351</TotalTime>
  <Words>435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Thursday</vt:lpstr>
      <vt:lpstr>Thursday evening</vt:lpstr>
      <vt:lpstr>RF on beam1</vt:lpstr>
      <vt:lpstr>SPS</vt:lpstr>
      <vt:lpstr>Bunch lenths</vt:lpstr>
      <vt:lpstr>Slide 6</vt:lpstr>
      <vt:lpstr>Slide 7</vt:lpstr>
      <vt:lpstr>Today</vt:lpstr>
      <vt:lpstr>Fill Overview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2748</cp:revision>
  <dcterms:created xsi:type="dcterms:W3CDTF">2010-07-26T05:43:59Z</dcterms:created>
  <dcterms:modified xsi:type="dcterms:W3CDTF">2011-08-12T05:19:24Z</dcterms:modified>
</cp:coreProperties>
</file>