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93" r:id="rId2"/>
    <p:sldId id="1118" r:id="rId3"/>
    <p:sldId id="1120" r:id="rId4"/>
    <p:sldId id="1121" r:id="rId5"/>
    <p:sldId id="1122" r:id="rId6"/>
    <p:sldId id="1124" r:id="rId7"/>
    <p:sldId id="1116" r:id="rId8"/>
    <p:sldId id="1123" r:id="rId9"/>
    <p:sldId id="1125" r:id="rId10"/>
    <p:sldId id="1119" r:id="rId11"/>
    <p:sldId id="1117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66"/>
    <a:srgbClr val="008000"/>
    <a:srgbClr val="0000FF"/>
    <a:srgbClr val="FFCC99"/>
    <a:srgbClr val="FFFF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8/11/2011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425170" cy="2448340"/>
          </a:xfrm>
        </p:spPr>
        <p:txBody>
          <a:bodyPr/>
          <a:lstStyle/>
          <a:p>
            <a:r>
              <a:rPr lang="en-US" dirty="0" smtClean="0"/>
              <a:t>14:30 Fill 2011 dumped.</a:t>
            </a:r>
          </a:p>
          <a:p>
            <a:pPr lvl="1"/>
            <a:r>
              <a:rPr lang="en-US" dirty="0" smtClean="0"/>
              <a:t>SIS interlock due to loss of communication with RF FEC.</a:t>
            </a:r>
          </a:p>
          <a:p>
            <a:pPr lvl="1"/>
            <a:r>
              <a:rPr lang="en-US" dirty="0" smtClean="0"/>
              <a:t>45 pb-1 in 8.5 hours.</a:t>
            </a:r>
          </a:p>
          <a:p>
            <a:r>
              <a:rPr lang="en-US" dirty="0" smtClean="0"/>
              <a:t>Investigations of RF problems at injection with beam1.</a:t>
            </a:r>
          </a:p>
          <a:p>
            <a:pPr lvl="1"/>
            <a:r>
              <a:rPr lang="en-US" dirty="0" smtClean="0"/>
              <a:t>Problems during injection of fill 2011 due to RF problems.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1052670"/>
            <a:ext cx="8229600" cy="5111750"/>
          </a:xfrm>
        </p:spPr>
        <p:txBody>
          <a:bodyPr/>
          <a:lstStyle/>
          <a:p>
            <a:r>
              <a:rPr lang="en-US" dirty="0" smtClean="0"/>
              <a:t>SPS dipole replacement (MBA 52050) ~ 20 hours.</a:t>
            </a:r>
          </a:p>
          <a:p>
            <a:r>
              <a:rPr lang="en-US" smtClean="0"/>
              <a:t>Access:</a:t>
            </a:r>
            <a:endParaRPr lang="en-US" dirty="0" smtClean="0"/>
          </a:p>
          <a:p>
            <a:pPr lvl="1"/>
            <a:r>
              <a:rPr lang="en-US" dirty="0" smtClean="0"/>
              <a:t>Auto reset for </a:t>
            </a:r>
            <a:r>
              <a:rPr lang="en-US" dirty="0" err="1" smtClean="0"/>
              <a:t>cryo</a:t>
            </a:r>
            <a:r>
              <a:rPr lang="en-US" dirty="0" smtClean="0"/>
              <a:t>-valves in IR5/7 (3 hours – no access)</a:t>
            </a:r>
          </a:p>
          <a:p>
            <a:pPr lvl="1"/>
            <a:r>
              <a:rPr lang="en-US" dirty="0" smtClean="0"/>
              <a:t>Swap Board A</a:t>
            </a:r>
            <a:r>
              <a:rPr lang="en-US" dirty="0" smtClean="0">
                <a:sym typeface="Wingdings" pitchFamily="2" charset="2"/>
              </a:rPr>
              <a:t>B for </a:t>
            </a:r>
            <a:r>
              <a:rPr lang="en-US" dirty="0" err="1" smtClean="0">
                <a:sym typeface="Wingdings" pitchFamily="2" charset="2"/>
              </a:rPr>
              <a:t>nQPS</a:t>
            </a:r>
            <a:r>
              <a:rPr lang="en-US" dirty="0" smtClean="0">
                <a:sym typeface="Wingdings" pitchFamily="2" charset="2"/>
              </a:rPr>
              <a:t> QF/QD Sector 81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Oil leak warm compressor point 4 – require reconfiguration of point 4 (2-3 hours stop)</a:t>
            </a:r>
          </a:p>
          <a:p>
            <a:pPr lvl="1"/>
            <a:r>
              <a:rPr lang="en-US" dirty="0" smtClean="0"/>
              <a:t>MKI2 (access – 2 hours)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HLS in Pt5??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Overview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90" y="998632"/>
          <a:ext cx="8736009" cy="147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89"/>
                <a:gridCol w="986269"/>
                <a:gridCol w="1397215"/>
                <a:gridCol w="821891"/>
                <a:gridCol w="821891"/>
                <a:gridCol w="3998154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[10</a:t>
                      </a:r>
                      <a:r>
                        <a:rPr lang="en-US" sz="1400" baseline="30000" dirty="0" smtClean="0"/>
                        <a:t>33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[h]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[pb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15.3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Sector</a:t>
                      </a:r>
                      <a:r>
                        <a:rPr lang="en-US" sz="1400" baseline="0" dirty="0" smtClean="0"/>
                        <a:t> 81 trip (QPS </a:t>
                      </a:r>
                      <a:r>
                        <a:rPr lang="en-US" sz="1400" baseline="0" dirty="0" err="1" smtClean="0"/>
                        <a:t>quadrupoles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18.8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RQT12.R7B1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(QPS-SEU?)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SIS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interlock (comm. To  RF FEC)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dump at Wed 03:00:50.750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he first 144 train of B1 was badly captured and beam was escaping the bucket particularly in the last part of the train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838200"/>
            <a:ext cx="3600450" cy="293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355854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375666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95600" y="2895600"/>
            <a:ext cx="16764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G. Papotti</a:t>
            </a:r>
            <a:endParaRPr lang="en-GB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at injection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425170" cy="792110"/>
          </a:xfrm>
        </p:spPr>
        <p:txBody>
          <a:bodyPr/>
          <a:lstStyle/>
          <a:p>
            <a:r>
              <a:rPr lang="en-US" dirty="0" smtClean="0"/>
              <a:t>Beam 1 losses at injection of 144b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8/11/2011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876" y="1360930"/>
            <a:ext cx="7142614" cy="549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at injection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425170" cy="792110"/>
          </a:xfrm>
        </p:spPr>
        <p:txBody>
          <a:bodyPr/>
          <a:lstStyle/>
          <a:p>
            <a:r>
              <a:rPr lang="en-US" dirty="0" smtClean="0"/>
              <a:t>Beam 1 bunch 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8/11/2011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276840"/>
            <a:ext cx="6480900" cy="403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00" y="692620"/>
            <a:ext cx="5225678" cy="20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131800" y="3140960"/>
            <a:ext cx="3600500" cy="79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 1 phase oscillations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noProof="0" dirty="0" smtClean="0">
                <a:latin typeface="+mn-lt"/>
              </a:rPr>
              <a:t>l</a:t>
            </a:r>
            <a:r>
              <a:rPr lang="en-US" kern="0" dirty="0" err="1" smtClean="0">
                <a:latin typeface="+mn-lt"/>
              </a:rPr>
              <a:t>ast</a:t>
            </a:r>
            <a:r>
              <a:rPr lang="en-US" kern="0" dirty="0" smtClean="0">
                <a:latin typeface="+mn-lt"/>
              </a:rPr>
              <a:t> 20 minutes…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(t)</a:t>
            </a:r>
            <a:r>
              <a:rPr lang="en-US" dirty="0" err="1" smtClean="0"/>
              <a:t>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The problem on beam1 could be reproduced. </a:t>
            </a:r>
          </a:p>
          <a:p>
            <a:r>
              <a:rPr lang="en-US" sz="2000" dirty="0" smtClean="0"/>
              <a:t>The last bunches of the 144 bunch start losing beam out of the bucket quickly if the intensities by bunch are on average &gt; 1.3e+11. The bunch lengths of the 12 b and the 144b grow rapidly.</a:t>
            </a:r>
          </a:p>
          <a:p>
            <a:r>
              <a:rPr lang="en-US" sz="2000" dirty="0" smtClean="0"/>
              <a:t>Changing gains in the RF LL did not help.</a:t>
            </a:r>
          </a:p>
          <a:p>
            <a:r>
              <a:rPr lang="en-US" sz="2000" dirty="0" smtClean="0"/>
              <a:t>The situation improves when the distance between 12b and 144b is increased.</a:t>
            </a:r>
          </a:p>
          <a:p>
            <a:r>
              <a:rPr lang="en-US" sz="2000" dirty="0" smtClean="0"/>
              <a:t>For long waiting times after the first 144 bunch injections the beam is dumped on the next injection. </a:t>
            </a:r>
          </a:p>
          <a:p>
            <a:r>
              <a:rPr lang="en-US" sz="2000" dirty="0" smtClean="0"/>
              <a:t>If the second 144 bunches is injected quickly, the situation is stabilized &gt;&gt; inject quickly beam1 – no interleaving during the first injections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692620"/>
            <a:ext cx="7268002" cy="580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1691600" y="1412720"/>
            <a:ext cx="720100" cy="1008140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bunch intensities - 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944270"/>
          </a:xfrm>
        </p:spPr>
        <p:txBody>
          <a:bodyPr/>
          <a:lstStyle/>
          <a:p>
            <a:r>
              <a:rPr lang="en-US" sz="2000" dirty="0" smtClean="0"/>
              <a:t>When pushing towards/above 1.3E11 p/bunch problems appeared on the SPS electrostatic septum for slow extraction (ZS).</a:t>
            </a:r>
          </a:p>
          <a:p>
            <a:pPr lvl="1"/>
            <a:r>
              <a:rPr lang="en-US" dirty="0" smtClean="0"/>
              <a:t>Vacuum activity increasing.</a:t>
            </a:r>
          </a:p>
          <a:p>
            <a:pPr lvl="1"/>
            <a:r>
              <a:rPr lang="en-US" dirty="0" smtClean="0"/>
              <a:t>Ion trap trips during LHC cycle, even with reduced voltage.</a:t>
            </a:r>
          </a:p>
          <a:p>
            <a:pPr lvl="1"/>
            <a:r>
              <a:rPr lang="en-US" dirty="0" smtClean="0"/>
              <a:t>And sparking on certain cycles.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2743340"/>
            <a:ext cx="7812450" cy="411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0" y="692620"/>
            <a:ext cx="8229600" cy="5111750"/>
          </a:xfrm>
        </p:spPr>
        <p:txBody>
          <a:bodyPr/>
          <a:lstStyle/>
          <a:p>
            <a:r>
              <a:rPr lang="en-US" dirty="0" smtClean="0"/>
              <a:t>02:00 Loss maps at injection finished.</a:t>
            </a:r>
          </a:p>
          <a:p>
            <a:pPr lvl="1"/>
            <a:r>
              <a:rPr lang="en-US" dirty="0" smtClean="0"/>
              <a:t>Both B2H and B1H look suspicious. TBC. Compare with previous measurements…</a:t>
            </a:r>
          </a:p>
          <a:p>
            <a:r>
              <a:rPr lang="en-US" dirty="0" smtClean="0"/>
              <a:t>03:00 Filling – sort of OK.</a:t>
            </a:r>
          </a:p>
          <a:p>
            <a:r>
              <a:rPr lang="en-US" dirty="0" smtClean="0"/>
              <a:t>03:45 Beam dumped in the ramp, trip of RCBXH2.L2.</a:t>
            </a:r>
          </a:p>
          <a:p>
            <a:pPr lvl="1"/>
            <a:r>
              <a:rPr lang="en-US" dirty="0" smtClean="0"/>
              <a:t>Fast Access for EPC to change power module – very fast reaction – thanks 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0" y="837600"/>
            <a:ext cx="8229600" cy="5111750"/>
          </a:xfrm>
        </p:spPr>
        <p:txBody>
          <a:bodyPr/>
          <a:lstStyle/>
          <a:p>
            <a:r>
              <a:rPr lang="en-US" dirty="0" smtClean="0"/>
              <a:t>05:04 MKI8 kicker faulty – need reset by expert.</a:t>
            </a:r>
          </a:p>
          <a:p>
            <a:r>
              <a:rPr lang="en-US" dirty="0" smtClean="0"/>
              <a:t>06:40 Filling again for physics – 1.8E14 / beam</a:t>
            </a:r>
          </a:p>
          <a:p>
            <a:pPr lvl="1"/>
            <a:r>
              <a:rPr lang="en-US" dirty="0" smtClean="0"/>
              <a:t>Vacuum high in MKIs at the end.</a:t>
            </a:r>
          </a:p>
          <a:p>
            <a:r>
              <a:rPr lang="en-US" dirty="0" smtClean="0"/>
              <a:t>07:45 Dump at 3.4 </a:t>
            </a:r>
            <a:r>
              <a:rPr lang="en-US" dirty="0" err="1" smtClean="0"/>
              <a:t>TeV</a:t>
            </a:r>
            <a:r>
              <a:rPr lang="en-US" dirty="0" smtClean="0"/>
              <a:t> – total voltage interlock in SIS</a:t>
            </a:r>
          </a:p>
          <a:p>
            <a:pPr lvl="1"/>
            <a:r>
              <a:rPr lang="en-US" dirty="0" smtClean="0"/>
              <a:t>Voltage sum reading (A.U.) : 17500 (B1) – 17200 (B2) </a:t>
            </a:r>
          </a:p>
          <a:p>
            <a:pPr lvl="1"/>
            <a:r>
              <a:rPr lang="en-US" dirty="0" smtClean="0"/>
              <a:t>Interlock levels		   :  19450        -   18800</a:t>
            </a:r>
          </a:p>
          <a:p>
            <a:pPr lvl="1"/>
            <a:r>
              <a:rPr lang="en-US" dirty="0" smtClean="0"/>
              <a:t>Normal values                      :             &gt; 22000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Correct reaction of SIS – why did the voltage sum change since yesterday ??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8/11/2011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43242</TotalTime>
  <Words>529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Wednesday</vt:lpstr>
      <vt:lpstr>Beam dump at Wed 03:00:50.750</vt:lpstr>
      <vt:lpstr>RF at injection </vt:lpstr>
      <vt:lpstr>RF at injection </vt:lpstr>
      <vt:lpstr>Mis(t)ery</vt:lpstr>
      <vt:lpstr>Slide 6</vt:lpstr>
      <vt:lpstr>Higher bunch intensities - SPS</vt:lpstr>
      <vt:lpstr>Night</vt:lpstr>
      <vt:lpstr>Night</vt:lpstr>
      <vt:lpstr>Today</vt:lpstr>
      <vt:lpstr>Fill Overview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2717</cp:revision>
  <dcterms:created xsi:type="dcterms:W3CDTF">2010-07-26T05:43:59Z</dcterms:created>
  <dcterms:modified xsi:type="dcterms:W3CDTF">2011-08-11T07:21:20Z</dcterms:modified>
</cp:coreProperties>
</file>