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sldIdLst>
    <p:sldId id="856" r:id="rId2"/>
    <p:sldId id="802" r:id="rId3"/>
    <p:sldId id="812" r:id="rId4"/>
    <p:sldId id="836" r:id="rId5"/>
    <p:sldId id="857" r:id="rId6"/>
    <p:sldId id="893" r:id="rId7"/>
    <p:sldId id="903" r:id="rId8"/>
    <p:sldId id="897" r:id="rId9"/>
    <p:sldId id="898" r:id="rId10"/>
    <p:sldId id="900" r:id="rId11"/>
    <p:sldId id="901" r:id="rId12"/>
    <p:sldId id="904" r:id="rId13"/>
    <p:sldId id="890" r:id="rId14"/>
    <p:sldId id="891" r:id="rId15"/>
    <p:sldId id="892" r:id="rId16"/>
    <p:sldId id="843" r:id="rId17"/>
    <p:sldId id="864" r:id="rId18"/>
    <p:sldId id="886" r:id="rId19"/>
    <p:sldId id="887" r:id="rId20"/>
    <p:sldId id="852" r:id="rId21"/>
    <p:sldId id="909" r:id="rId22"/>
    <p:sldId id="908" r:id="rId2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FF0066"/>
    <a:srgbClr val="960663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8A8B-8111-425A-8F70-D60056AD7F64}" type="datetimeFigureOut">
              <a:rPr lang="en-GB" smtClean="0"/>
              <a:pPr/>
              <a:t>01/08/2011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4EDB-2755-45BB-840A-A6062CB13F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8A8B-8111-425A-8F70-D60056AD7F64}" type="datetimeFigureOut">
              <a:rPr lang="en-GB" smtClean="0"/>
              <a:pPr/>
              <a:t>01/08/2011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4EDB-2755-45BB-840A-A6062CB13F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17526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 of Week 30</a:t>
            </a:r>
          </a:p>
          <a:p>
            <a:endParaRPr lang="en-GB" sz="1400" dirty="0" smtClean="0"/>
          </a:p>
          <a:p>
            <a:r>
              <a:rPr lang="en-GB" sz="2800" dirty="0" smtClean="0"/>
              <a:t>G. Arduini, J. Wenninger</a:t>
            </a:r>
          </a:p>
          <a:p>
            <a:endParaRPr lang="en-GB" sz="2400" dirty="0" smtClean="0"/>
          </a:p>
          <a:p>
            <a:r>
              <a:rPr lang="en-GB" dirty="0" smtClean="0"/>
              <a:t>Main aims: </a:t>
            </a:r>
          </a:p>
          <a:p>
            <a:pPr marL="358775" indent="358775" algn="l">
              <a:buClr>
                <a:srgbClr val="00CC00"/>
              </a:buClr>
              <a:buFont typeface="Wingdings" pitchFamily="2" charset="2"/>
              <a:buChar char="ü"/>
              <a:tabLst>
                <a:tab pos="717550" algn="l"/>
              </a:tabLst>
            </a:pPr>
            <a:r>
              <a:rPr lang="en-GB" sz="2400" dirty="0" smtClean="0"/>
              <a:t>“Adiabatically” increase peak luminosity by </a:t>
            </a:r>
            <a:r>
              <a:rPr lang="en-GB" sz="2400" dirty="0" err="1" smtClean="0"/>
              <a:t>emittance</a:t>
            </a:r>
            <a:r>
              <a:rPr lang="en-GB" sz="2400" dirty="0" smtClean="0"/>
              <a:t> reduction</a:t>
            </a:r>
          </a:p>
          <a:p>
            <a:pPr marL="358775" indent="358775" algn="l">
              <a:buClr>
                <a:srgbClr val="00CC00"/>
              </a:buClr>
              <a:buFont typeface="Wingdings" pitchFamily="2" charset="2"/>
              <a:buChar char="ü"/>
              <a:tabLst>
                <a:tab pos="717550" algn="l"/>
              </a:tabLst>
            </a:pPr>
            <a:r>
              <a:rPr lang="en-GB" sz="2400" dirty="0" smtClean="0"/>
              <a:t>Luminosity production</a:t>
            </a:r>
          </a:p>
          <a:p>
            <a:pPr marL="358775" indent="358775" algn="l">
              <a:buClr>
                <a:srgbClr val="00CC00"/>
              </a:buClr>
              <a:buFont typeface="Wingdings" pitchFamily="2" charset="2"/>
              <a:buChar char="ü"/>
              <a:tabLst>
                <a:tab pos="717550" algn="l"/>
              </a:tabLst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MKI2 event no. 2 – SPS extraction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143000"/>
            <a:ext cx="8425170" cy="2213990"/>
          </a:xfrm>
        </p:spPr>
        <p:txBody>
          <a:bodyPr/>
          <a:lstStyle/>
          <a:p>
            <a:r>
              <a:rPr lang="en-US" sz="2400" dirty="0" smtClean="0"/>
              <a:t>Extraction conclusion: </a:t>
            </a:r>
          </a:p>
          <a:p>
            <a:pPr lvl="1"/>
            <a:r>
              <a:rPr lang="en-US" sz="2000" dirty="0" smtClean="0"/>
              <a:t>Event occurred </a:t>
            </a:r>
            <a:r>
              <a:rPr lang="en-US" sz="2000" dirty="0" smtClean="0">
                <a:solidFill>
                  <a:srgbClr val="FF0000"/>
                </a:solidFill>
              </a:rPr>
              <a:t>~2 ms before extraction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144b were not extracted from the SPS </a:t>
            </a:r>
            <a:r>
              <a:rPr lang="en-US" sz="2000" dirty="0" smtClean="0"/>
              <a:t>– </a:t>
            </a:r>
            <a:r>
              <a:rPr lang="en-US" sz="2000" dirty="0" smtClean="0">
                <a:solidFill>
                  <a:srgbClr val="FF0000"/>
                </a:solidFill>
              </a:rPr>
              <a:t>the losses are coming from badly kicked circulating LHC beam</a:t>
            </a:r>
            <a:r>
              <a:rPr lang="en-US" sz="2000" dirty="0" smtClean="0"/>
              <a:t>.</a:t>
            </a:r>
          </a:p>
          <a:p>
            <a:pPr lvl="2"/>
            <a:r>
              <a:rPr lang="en-US" sz="1800" dirty="0" smtClean="0"/>
              <a:t>Also confirmed by TI2 BCTs and BPMs – saw no beam.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200" y="514454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LHC BPF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7528600" y="4030760"/>
            <a:ext cx="288040" cy="469761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48200" y="2971800"/>
            <a:ext cx="3919745" cy="3227750"/>
            <a:chOff x="4648200" y="3630250"/>
            <a:chExt cx="3919745" cy="32277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3963206"/>
              <a:ext cx="3919745" cy="2894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96540" y="3630250"/>
              <a:ext cx="121058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Extraction</a:t>
              </a:r>
              <a:endParaRPr lang="en-US" sz="1800" dirty="0"/>
            </a:p>
          </p:txBody>
        </p:sp>
      </p:grpSp>
      <p:sp>
        <p:nvSpPr>
          <p:cNvPr id="11" name="Down Arrow 10"/>
          <p:cNvSpPr/>
          <p:nvPr/>
        </p:nvSpPr>
        <p:spPr bwMode="auto">
          <a:xfrm>
            <a:off x="1678900" y="4276230"/>
            <a:ext cx="288040" cy="469761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490" y="4746676"/>
            <a:ext cx="1725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C0066"/>
                </a:solidFill>
              </a:rPr>
              <a:t>Extraction permit</a:t>
            </a:r>
            <a:endParaRPr lang="en-US" sz="1600" dirty="0">
              <a:solidFill>
                <a:srgbClr val="CC0066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1620" y="3037410"/>
            <a:ext cx="3919745" cy="3155740"/>
            <a:chOff x="467430" y="3717040"/>
            <a:chExt cx="3919745" cy="315574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430" y="3977986"/>
              <a:ext cx="3919745" cy="2894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627730" y="3717040"/>
              <a:ext cx="121058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Extraction</a:t>
              </a:r>
              <a:endParaRPr lang="en-US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5520" y="3717040"/>
              <a:ext cx="1365772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MKE6 PFN charging</a:t>
              </a:r>
              <a:endParaRPr lang="en-US" sz="1600" dirty="0"/>
            </a:p>
          </p:txBody>
        </p:sp>
      </p:grpSp>
      <p:sp>
        <p:nvSpPr>
          <p:cNvPr id="15" name="Down Arrow 14"/>
          <p:cNvSpPr/>
          <p:nvPr/>
        </p:nvSpPr>
        <p:spPr bwMode="auto">
          <a:xfrm>
            <a:off x="3018150" y="4038470"/>
            <a:ext cx="288040" cy="469761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2 – dumped beam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914400"/>
            <a:ext cx="7107476" cy="539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64680"/>
            <a:ext cx="8229600" cy="86412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BTVDD and dump line BCTs indicate that ~ 200 bunches of the circulating were not dumped </a:t>
            </a:r>
            <a:r>
              <a:rPr lang="en-US" sz="2400" dirty="0" smtClean="0">
                <a:sym typeface="Wingdings" pitchFamily="2" charset="2"/>
              </a:rPr>
              <a:t> to TDI.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2123660" y="4509150"/>
            <a:ext cx="504070" cy="50407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H="1">
            <a:off x="2627730" y="4005080"/>
            <a:ext cx="504070" cy="50407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600" y="1700760"/>
            <a:ext cx="5040700" cy="356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7740440" y="2564880"/>
            <a:ext cx="432060" cy="201628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70" y="4869200"/>
            <a:ext cx="24162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kicked to TDI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" y="990600"/>
            <a:ext cx="8220074" cy="3048000"/>
            <a:chOff x="-2057399" y="657225"/>
            <a:chExt cx="8220074" cy="304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657225"/>
              <a:ext cx="4714875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-685800" y="2714625"/>
              <a:ext cx="3200400" cy="30480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-2057399" y="2562225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D25F"/>
                  </a:solidFill>
                </a:rPr>
                <a:t>Erratic (</a:t>
              </a:r>
              <a:r>
                <a:rPr lang="en-GB" dirty="0" err="1" smtClean="0">
                  <a:solidFill>
                    <a:srgbClr val="00D25F"/>
                  </a:solidFill>
                </a:rPr>
                <a:t>untriggered</a:t>
              </a:r>
              <a:r>
                <a:rPr lang="en-GB" dirty="0" smtClean="0">
                  <a:solidFill>
                    <a:srgbClr val="00D25F"/>
                  </a:solidFill>
                </a:rPr>
                <a:t>) turn-on of MKI2 MS3</a:t>
              </a:r>
              <a:endParaRPr lang="en-GB" dirty="0">
                <a:solidFill>
                  <a:srgbClr val="00D25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" y="1143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PFNs 1 &amp; 2 at normal voltage (~50kV)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133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PFNs 4 at low voltage (~33kV) because of PFN3 switch erratic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2 (Thu 28/7)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4114800"/>
            <a:ext cx="8686800" cy="167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Erratic during resonant charging and before SPS extraction. </a:t>
            </a:r>
            <a:r>
              <a:rPr lang="en-US" sz="2000" dirty="0" smtClean="0"/>
              <a:t>SPS beam was not extracted.</a:t>
            </a:r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Interlocks did NOT detect erratic of MS3 (at 33kV). PFNs discharged via the DS after 4ms (no further magnet current);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The circulating beam which was swept over the aperture and protection elements (~17% of normal kick) for ~9µs. </a:t>
            </a:r>
            <a:r>
              <a:rPr lang="en-US" sz="2000" dirty="0" smtClean="0"/>
              <a:t>Bunches grazing on TDI quenched D1.L2, triplet L2 and D2.R2 and hit ALICE.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/>
          </a:p>
          <a:p>
            <a:endParaRPr lang="en-US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467600" y="990600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M. Barnes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2400" y="1066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Intervention on morning of 29/7/2011: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152400" y="1905000"/>
            <a:ext cx="2514600" cy="2743200"/>
            <a:chOff x="457200" y="4462046"/>
            <a:chExt cx="2286000" cy="2014954"/>
          </a:xfrm>
        </p:grpSpPr>
        <p:pic>
          <p:nvPicPr>
            <p:cNvPr id="15" name="Picture 14" descr="IMG_066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000" y="4857000"/>
              <a:ext cx="2160000" cy="1620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7200" y="4462046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</a:rPr>
                <a:t>MS3 exchanged for spare</a:t>
              </a:r>
              <a:endParaRPr lang="en-GB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533400" y="5029200"/>
              <a:ext cx="457200" cy="158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2743200" y="1828800"/>
            <a:ext cx="2667000" cy="2337375"/>
            <a:chOff x="3352800" y="4215825"/>
            <a:chExt cx="2667000" cy="2337375"/>
          </a:xfrm>
        </p:grpSpPr>
        <p:pic>
          <p:nvPicPr>
            <p:cNvPr id="12" name="Picture 11" descr="IMG_066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4400" y="4876800"/>
              <a:ext cx="2235200" cy="1676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352800" y="4215825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</a:rPr>
                <a:t>All 6 erratic detection cards, for MS3 replaced.</a:t>
              </a:r>
              <a:endParaRPr lang="en-GB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>
              <a:endCxn id="22" idx="0"/>
            </p:cNvCxnSpPr>
            <p:nvPr/>
          </p:nvCxnSpPr>
          <p:spPr>
            <a:xfrm rot="5400000">
              <a:off x="3124200" y="5257800"/>
              <a:ext cx="1066800" cy="158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3429000" y="5791200"/>
              <a:ext cx="457200" cy="228600"/>
            </a:xfrm>
            <a:prstGeom prst="round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10200" y="18288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Cards used to retrigger MSs replaced;</a:t>
            </a:r>
            <a:b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Some 50 ohm LEMO terminations, on the retriggering chain, replaced. </a:t>
            </a:r>
            <a:b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Picture 27" descr="IMG_0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048000"/>
            <a:ext cx="2160000" cy="162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5029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Local operation, </a:t>
            </a:r>
            <a:r>
              <a:rPr lang="en-GB" dirty="0" err="1" smtClean="0"/>
              <a:t>SoftStarts</a:t>
            </a:r>
            <a:r>
              <a:rPr lang="en-GB" dirty="0" smtClean="0"/>
              <a:t> and Inject and Dump did not result in any further </a:t>
            </a:r>
            <a:r>
              <a:rPr lang="en-GB" dirty="0" err="1" smtClean="0"/>
              <a:t>erratics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10668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 MS3 erratic during </a:t>
            </a:r>
            <a:r>
              <a:rPr lang="en-GB" dirty="0" err="1" smtClean="0"/>
              <a:t>SoftStart</a:t>
            </a:r>
            <a:r>
              <a:rPr lang="en-GB" dirty="0" smtClean="0"/>
              <a:t> @ ~04:30hrs, at 51.6kV (</a:t>
            </a:r>
            <a:r>
              <a:rPr lang="en-GB" b="1" dirty="0" smtClean="0"/>
              <a:t>2kV above nominal</a:t>
            </a:r>
            <a:r>
              <a:rPr lang="en-GB" dirty="0" smtClean="0"/>
              <a:t>). Erratic was correctly detected, resulting in the turn-on of all 4 MS.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MS3 erratic, during </a:t>
            </a:r>
            <a:r>
              <a:rPr lang="en-GB" dirty="0" err="1" smtClean="0"/>
              <a:t>SoftStart</a:t>
            </a:r>
            <a:r>
              <a:rPr lang="en-GB" dirty="0" smtClean="0"/>
              <a:t> @ ~15:06hrs, at 50.4kV (</a:t>
            </a:r>
            <a:r>
              <a:rPr lang="en-GB" b="1" dirty="0" smtClean="0"/>
              <a:t>0.8kV above nominal</a:t>
            </a:r>
            <a:r>
              <a:rPr lang="en-GB" dirty="0" smtClean="0"/>
              <a:t>). Erratic was correctly detected, resulting in the turn-on of all 4 MS.  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8" name="Picture 17" descr="MKI2_30July2011-m3erratic2-scop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4000" y="1905000"/>
            <a:ext cx="2160000" cy="172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24384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Intervention on afternoon of 30/7/2011: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28600" y="3124200"/>
            <a:ext cx="8458200" cy="2819400"/>
            <a:chOff x="228600" y="3810000"/>
            <a:chExt cx="8153400" cy="2743200"/>
          </a:xfrm>
        </p:grpSpPr>
        <p:pic>
          <p:nvPicPr>
            <p:cNvPr id="20" name="Picture 19" descr="IMG_065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4393200"/>
              <a:ext cx="1620000" cy="2160000"/>
            </a:xfrm>
            <a:prstGeom prst="rect">
              <a:avLst/>
            </a:prstGeom>
          </p:spPr>
        </p:pic>
        <p:pic>
          <p:nvPicPr>
            <p:cNvPr id="21" name="Picture 20" descr="IMG_066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600" y="4393200"/>
              <a:ext cx="1620000" cy="2160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8600" y="38100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</a:rPr>
                <a:t>Magnetic cores added to trigger inputs of MS3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1028703" y="4533901"/>
              <a:ext cx="609597" cy="76199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096000" y="54102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</a:rPr>
                <a:t>Diagnostics added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6000" y="4267200"/>
              <a:ext cx="228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</a:rPr>
                <a:t>Power supply and crate for MS3 heater/reservoir replaced.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267200" y="4343400"/>
              <a:ext cx="685800" cy="6096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4953000" y="4648200"/>
              <a:ext cx="152400" cy="913606"/>
            </a:xfrm>
            <a:prstGeom prst="roundRect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29000" y="38100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</a:rPr>
                <a:t>Trigger units for MS3 replaced.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>
              <a:off x="5410200" y="4572000"/>
              <a:ext cx="762000" cy="3048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 flipV="1">
              <a:off x="5486400" y="5562600"/>
              <a:ext cx="762000" cy="2286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77200" cy="792163"/>
          </a:xfrm>
        </p:spPr>
        <p:txBody>
          <a:bodyPr/>
          <a:lstStyle/>
          <a:p>
            <a:r>
              <a:rPr lang="en-US" dirty="0" smtClean="0"/>
              <a:t>MKI2 events no. 3-4 (w/o beam – Sat 30/7)</a:t>
            </a:r>
            <a:endParaRPr lang="en-US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086600" y="5943600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M. Barnes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No additional </a:t>
            </a:r>
            <a:r>
              <a:rPr lang="en-GB" sz="2400" dirty="0" err="1" smtClean="0"/>
              <a:t>erratics</a:t>
            </a:r>
            <a:r>
              <a:rPr lang="en-GB" sz="2400" dirty="0" smtClean="0"/>
              <a:t> since Saturday afternoon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Carry out some checks on trigger cables for MS3 this morning.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Diagnostics in place in case of other events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Spares available in point 8 and laboratory</a:t>
            </a:r>
          </a:p>
          <a:p>
            <a:pPr>
              <a:buNone/>
            </a:pPr>
            <a:endParaRPr lang="en-GB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status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0" y="914400"/>
            <a:ext cx="8915400" cy="5257800"/>
          </a:xfrm>
        </p:spPr>
        <p:txBody>
          <a:bodyPr/>
          <a:lstStyle/>
          <a:p>
            <a:endParaRPr lang="en-US" sz="1000" dirty="0" smtClean="0"/>
          </a:p>
          <a:p>
            <a:r>
              <a:rPr lang="en-US" sz="2400" dirty="0" smtClean="0"/>
              <a:t>Solenoids off at injection to verify the possible correlation with e-cloud </a:t>
            </a:r>
            <a:r>
              <a:rPr lang="en-US" sz="2400" dirty="0" smtClean="0">
                <a:sym typeface="Wingdings" pitchFamily="2" charset="2"/>
              </a:rPr>
              <a:t> No correlation of vacuum pressure with solenoid current for L8 (but for R8). e-cloud not responsible for pressure spikes</a:t>
            </a:r>
          </a:p>
          <a:p>
            <a:r>
              <a:rPr lang="en-US" sz="2400" dirty="0" smtClean="0">
                <a:sym typeface="Wingdings" pitchFamily="2" charset="2"/>
              </a:rPr>
              <a:t>Improvement of beam lifetime and B1/B2 lifetime asymmetry and reduction of the vacuum/loss activity in IP8 after </a:t>
            </a:r>
            <a:r>
              <a:rPr lang="en-US" sz="2400" dirty="0" err="1" smtClean="0">
                <a:sym typeface="Wingdings" pitchFamily="2" charset="2"/>
              </a:rPr>
              <a:t>LHCb</a:t>
            </a:r>
            <a:r>
              <a:rPr lang="en-US" sz="2400" dirty="0" smtClean="0">
                <a:sym typeface="Wingdings" pitchFamily="2" charset="2"/>
              </a:rPr>
              <a:t> polarity switch but in particular after reduction of the </a:t>
            </a:r>
            <a:r>
              <a:rPr lang="en-US" sz="2400" dirty="0" err="1" smtClean="0">
                <a:sym typeface="Wingdings" pitchFamily="2" charset="2"/>
              </a:rPr>
              <a:t>emittance</a:t>
            </a:r>
            <a:r>
              <a:rPr lang="en-US" sz="2400" dirty="0" smtClean="0">
                <a:sym typeface="Wingdings" pitchFamily="2" charset="2"/>
              </a:rPr>
              <a:t> and working point optimization</a:t>
            </a:r>
          </a:p>
          <a:p>
            <a:r>
              <a:rPr lang="en-US" sz="2400" dirty="0" smtClean="0">
                <a:sym typeface="Wingdings" pitchFamily="2" charset="2"/>
              </a:rPr>
              <a:t>Not totally understood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92163"/>
          </a:xfrm>
        </p:spPr>
        <p:txBody>
          <a:bodyPr/>
          <a:lstStyle/>
          <a:p>
            <a:r>
              <a:rPr lang="en-GB" dirty="0" smtClean="0"/>
              <a:t>Vacuum spikes in L8</a:t>
            </a:r>
            <a:endParaRPr lang="en-GB" dirty="0"/>
          </a:p>
        </p:txBody>
      </p:sp>
      <p:sp>
        <p:nvSpPr>
          <p:cNvPr id="14338" name="AutoShape 2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533400" y="1025325"/>
            <a:ext cx="8382000" cy="5257800"/>
          </a:xfrm>
        </p:spPr>
        <p:txBody>
          <a:bodyPr/>
          <a:lstStyle/>
          <a:p>
            <a:r>
              <a:rPr lang="en-US" sz="2400" dirty="0" smtClean="0"/>
              <a:t>Possible explanation (V. Baglin) is the </a:t>
            </a:r>
            <a:r>
              <a:rPr lang="en-US" sz="2400" dirty="0" err="1" smtClean="0"/>
              <a:t>outgassing</a:t>
            </a:r>
            <a:r>
              <a:rPr lang="en-US" sz="2400" dirty="0" smtClean="0"/>
              <a:t> of an ion pump when the discharge is starting from time to time. Increase the interlock level on the nearby vacuum gauge temporarily to allow cleaning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spikes in R2</a:t>
            </a:r>
            <a:endParaRPr lang="en-US" dirty="0"/>
          </a:p>
        </p:txBody>
      </p:sp>
      <p:pic>
        <p:nvPicPr>
          <p:cNvPr id="12" name="Picture 4" descr="http://elogbook.cern.ch/eLogbook/attach_reader?attach_id=118241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9840"/>
            <a:ext cx="4701540" cy="3718560"/>
          </a:xfrm>
          <a:prstGeom prst="rect">
            <a:avLst/>
          </a:prstGeom>
          <a:noFill/>
        </p:spPr>
      </p:pic>
      <p:pic>
        <p:nvPicPr>
          <p:cNvPr id="1030" name="Picture 6" descr="http://elogbook.cern.ch/eLogbook/attach_reader?attach_id=1182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2529840"/>
            <a:ext cx="4705350" cy="370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533400" y="1025325"/>
            <a:ext cx="8382000" cy="5257800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point optimization</a:t>
            </a:r>
            <a:endParaRPr lang="en-US" dirty="0"/>
          </a:p>
        </p:txBody>
      </p:sp>
      <p:pic>
        <p:nvPicPr>
          <p:cNvPr id="16388" name="Picture 4" descr="http://elogbook.cern.ch/eLogbook/attach_reader?attach_id=11829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5845769" cy="1828800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00800" y="1524000"/>
            <a:ext cx="19050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Fill 1990 – 0.31/0.32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24600" y="3581400"/>
            <a:ext cx="26670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Fill 1991 - 0.308/0.318</a:t>
            </a:r>
            <a:endParaRPr lang="en-GB" sz="1400" b="1" dirty="0">
              <a:solidFill>
                <a:srgbClr val="FFFF00"/>
              </a:solidFill>
            </a:endParaRPr>
          </a:p>
        </p:txBody>
      </p:sp>
      <p:pic>
        <p:nvPicPr>
          <p:cNvPr id="44035" name="Picture 3" descr="\\cern.ch\dfs\Users\a\arduini\Public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74887"/>
            <a:ext cx="5711825" cy="4583113"/>
          </a:xfrm>
          <a:prstGeom prst="rect">
            <a:avLst/>
          </a:prstGeom>
          <a:noFill/>
        </p:spPr>
      </p:pic>
      <p:pic>
        <p:nvPicPr>
          <p:cNvPr id="44034" name="Picture 2" descr="\\cern.ch\dfs\Users\a\arduini\Public\lifeti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7200"/>
            <a:ext cx="5711825" cy="1951037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24600" y="5334000"/>
            <a:ext cx="26670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Fill 1992 - 0.312/0.322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point optimization</a:t>
            </a:r>
            <a:endParaRPr lang="en-US" dirty="0"/>
          </a:p>
        </p:txBody>
      </p:sp>
      <p:sp>
        <p:nvSpPr>
          <p:cNvPr id="25601" name="AutoShape 1" descr="https://ab-dep-op-elogbook.web.cern.ch/ab-dep-op-elogbook/elogbook/attach.php?attachId=1182964&amp;type=png&amp;fname=20110729022104.png"/>
          <p:cNvSpPr>
            <a:spLocks noGrp="1" noChangeAspect="1" noChangeArrowheads="1"/>
          </p:cNvSpPr>
          <p:nvPr>
            <p:ph type="body" sz="half" idx="10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03" name="AutoShape 3" descr="https://ab-dep-op-elogbook.web.cern.ch/ab-dep-op-elogbook/elogbook/attach.php?attachId=1182965&amp;type=png&amp;fname=2011072902221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AutoShape 5" descr="https://ab-dep-op-elogbook.web.cern.ch/ab-dep-op-elogbook/elogbook/attach.php?attachId=1183185&amp;type=png&amp;fname=20110729191341.png"/>
          <p:cNvSpPr>
            <a:spLocks noGrp="1" noChangeAspect="1" noChangeArrowheads="1"/>
          </p:cNvSpPr>
          <p:nvPr>
            <p:ph type="body" sz="half" idx="3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602" name="Picture 2" descr="\\cern.ch\dfs\Users\a\arduini\Public\2011072902210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3993832" cy="3073718"/>
          </a:xfrm>
          <a:prstGeom prst="rect">
            <a:avLst/>
          </a:prstGeom>
          <a:noFill/>
        </p:spPr>
      </p:pic>
      <p:pic>
        <p:nvPicPr>
          <p:cNvPr id="25606" name="Picture 6" descr="\\cern.ch\dfs\Users\a\arduini\Public\2011072919134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52500"/>
            <a:ext cx="3993832" cy="3073718"/>
          </a:xfrm>
          <a:prstGeom prst="rect">
            <a:avLst/>
          </a:prstGeom>
          <a:noFill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81200" y="914400"/>
            <a:ext cx="19050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Fill 1990 after ~1h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05600" y="914400"/>
            <a:ext cx="19050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Fill 1991 after ~1.2h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934200" y="2514600"/>
            <a:ext cx="457200" cy="1692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" b="1" dirty="0" smtClean="0">
                <a:solidFill>
                  <a:srgbClr val="FFFF00"/>
                </a:solidFill>
              </a:rPr>
              <a:t>1-2-5-8</a:t>
            </a:r>
            <a:endParaRPr lang="en-GB" sz="500" b="1" dirty="0">
              <a:solidFill>
                <a:srgbClr val="FFFF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791200" y="2590800"/>
            <a:ext cx="457200" cy="1692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" b="1" dirty="0" smtClean="0">
                <a:solidFill>
                  <a:srgbClr val="FFFF00"/>
                </a:solidFill>
              </a:rPr>
              <a:t>1-2-5-8</a:t>
            </a:r>
            <a:endParaRPr lang="en-GB" sz="500" b="1" dirty="0">
              <a:solidFill>
                <a:srgbClr val="FFFF00"/>
              </a:solidFill>
            </a:endParaRPr>
          </a:p>
        </p:txBody>
      </p:sp>
      <p:pic>
        <p:nvPicPr>
          <p:cNvPr id="45058" name="Picture 2" descr="\\cern.ch\dfs\Users\a\arduini\Public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691184"/>
            <a:ext cx="4114800" cy="3166816"/>
          </a:xfrm>
          <a:prstGeom prst="rect">
            <a:avLst/>
          </a:prstGeom>
          <a:noFill/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324600" y="4953000"/>
            <a:ext cx="19050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Fill 1992 after ~0.9h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 of Week 30</a:t>
            </a:r>
          </a:p>
          <a:p>
            <a:endParaRPr lang="en-GB" sz="1400" dirty="0" smtClean="0"/>
          </a:p>
          <a:p>
            <a:r>
              <a:rPr lang="en-GB" sz="2800" dirty="0" smtClean="0"/>
              <a:t>G. Arduini, J. Wenninger</a:t>
            </a:r>
          </a:p>
          <a:p>
            <a:endParaRPr lang="en-GB" sz="2400" dirty="0" smtClean="0"/>
          </a:p>
          <a:p>
            <a:r>
              <a:rPr lang="en-GB" dirty="0" smtClean="0"/>
              <a:t>Main aims: </a:t>
            </a:r>
          </a:p>
          <a:p>
            <a:pPr marL="358775" indent="358775" algn="l">
              <a:buClr>
                <a:srgbClr val="00CC00"/>
              </a:buClr>
              <a:buFont typeface="Wingdings" pitchFamily="2" charset="2"/>
              <a:buChar char="ü"/>
              <a:tabLst>
                <a:tab pos="717550" algn="l"/>
              </a:tabLst>
            </a:pPr>
            <a:r>
              <a:rPr lang="en-GB" sz="2400" dirty="0" smtClean="0"/>
              <a:t>Adiabatic increase of peak luminosity by </a:t>
            </a:r>
            <a:r>
              <a:rPr lang="en-GB" sz="2400" dirty="0" err="1" smtClean="0"/>
              <a:t>emittance</a:t>
            </a:r>
            <a:r>
              <a:rPr lang="en-GB" sz="2400" dirty="0" smtClean="0"/>
              <a:t> reduction</a:t>
            </a:r>
          </a:p>
          <a:p>
            <a:pPr marL="358775" indent="358775" algn="l">
              <a:buClr>
                <a:srgbClr val="00CC00"/>
              </a:buClr>
              <a:buFont typeface="Wingdings" pitchFamily="2" charset="2"/>
              <a:buChar char="ü"/>
              <a:tabLst>
                <a:tab pos="717550" algn="l"/>
              </a:tabLst>
            </a:pPr>
            <a:r>
              <a:rPr lang="en-GB" sz="2400" dirty="0" smtClean="0"/>
              <a:t>Luminosity production</a:t>
            </a:r>
          </a:p>
          <a:p>
            <a:pPr marL="358775" indent="358775" algn="l">
              <a:buClr>
                <a:srgbClr val="00CC00"/>
              </a:buClr>
              <a:buFont typeface="Wingdings" pitchFamily="2" charset="2"/>
              <a:buChar char="ü"/>
              <a:tabLst>
                <a:tab pos="717550" algn="l"/>
              </a:tabLst>
            </a:pP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Overview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90" y="998632"/>
          <a:ext cx="8736009" cy="563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589"/>
                <a:gridCol w="986269"/>
                <a:gridCol w="1397215"/>
                <a:gridCol w="821891"/>
                <a:gridCol w="821891"/>
                <a:gridCol w="3998154"/>
              </a:tblGrid>
              <a:tr h="446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L </a:t>
                      </a:r>
                    </a:p>
                    <a:p>
                      <a:pPr algn="ctr"/>
                      <a:r>
                        <a:rPr lang="en-US" sz="1400" dirty="0" smtClean="0"/>
                        <a:t>[10</a:t>
                      </a:r>
                      <a:r>
                        <a:rPr lang="en-US" sz="1400" baseline="30000" dirty="0" smtClean="0"/>
                        <a:t>33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 [h]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Int. L [pb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Dump cause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Cryo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valve PROFIBUS (UJ76) (SEU)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ADJUST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9900"/>
                          </a:solidFill>
                        </a:rPr>
                        <a:t>BLM TCSG.L7</a:t>
                      </a:r>
                      <a:endParaRPr lang="en-US" sz="1400" b="1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SQUEEZE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RF trip</a:t>
                      </a:r>
                      <a:r>
                        <a:rPr lang="en-US" sz="1400" baseline="0" dirty="0" smtClean="0"/>
                        <a:t>: crowbar - spurious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QPS RCO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QPS RQTL7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EL. perturbation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SQUEEZE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9900"/>
                          </a:solidFill>
                        </a:rPr>
                        <a:t>Vacuum R2</a:t>
                      </a:r>
                      <a:endParaRPr lang="en-US" sz="1400" b="1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El.</a:t>
                      </a:r>
                      <a:r>
                        <a:rPr lang="en-US" sz="1400" baseline="0" dirty="0" smtClean="0"/>
                        <a:t> perturbation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RF</a:t>
                      </a:r>
                      <a:r>
                        <a:rPr lang="en-US" sz="1400" baseline="0" dirty="0" smtClean="0"/>
                        <a:t> klystron vacuum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3300"/>
                          </a:solidFill>
                        </a:rPr>
                        <a:t>QPS trigger RCBXV3.R1 (SEU)</a:t>
                      </a:r>
                      <a:endParaRPr lang="en-US" sz="14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3300"/>
                          </a:solidFill>
                        </a:rPr>
                        <a:t>Cryo</a:t>
                      </a:r>
                      <a:r>
                        <a:rPr lang="en-US" sz="1400" b="1" baseline="0" dirty="0" smtClean="0">
                          <a:solidFill>
                            <a:srgbClr val="FF3300"/>
                          </a:solidFill>
                        </a:rPr>
                        <a:t> valve PROFIBUS (UJ16) (SEU)</a:t>
                      </a:r>
                      <a:endParaRPr lang="en-US" sz="14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3300"/>
                          </a:solidFill>
                        </a:rPr>
                        <a:t>Collimator</a:t>
                      </a:r>
                      <a:r>
                        <a:rPr lang="en-US" sz="1400" i="1" baseline="0" dirty="0" smtClean="0">
                          <a:solidFill>
                            <a:srgbClr val="FF3300"/>
                          </a:solidFill>
                        </a:rPr>
                        <a:t> control power supply (UJ16)</a:t>
                      </a:r>
                      <a:endParaRPr lang="en-US" sz="1400" i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9900"/>
                          </a:solidFill>
                        </a:rPr>
                        <a:t>UFO (31.L8)</a:t>
                      </a:r>
                      <a:endParaRPr lang="en-US" sz="1400" b="1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HOM on RF Line</a:t>
                      </a:r>
                      <a:r>
                        <a:rPr lang="en-US" sz="1400" baseline="0" dirty="0" smtClean="0"/>
                        <a:t> 2 </a:t>
                      </a:r>
                      <a:r>
                        <a:rPr lang="en-US" sz="1400" dirty="0" smtClean="0"/>
                        <a:t>B2 (spurious)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ADJUST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&gt;2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99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400" b="1" baseline="0" dirty="0" err="1" smtClean="0">
                          <a:solidFill>
                            <a:srgbClr val="FF9900"/>
                          </a:solidFill>
                        </a:rPr>
                        <a:t>UFO</a:t>
                      </a:r>
                      <a:r>
                        <a:rPr lang="en-US" sz="1400" b="1" dirty="0" smtClean="0">
                          <a:solidFill>
                            <a:srgbClr val="FF9900"/>
                          </a:solidFill>
                        </a:rPr>
                        <a:t> (Q3.L1)(ATLAS BCM)</a:t>
                      </a:r>
                      <a:endParaRPr lang="en-US" sz="1400" b="1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CRYO Pt.8 (PLC)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are back…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640"/>
            <a:ext cx="3124200" cy="1079865"/>
          </a:xfrm>
        </p:spPr>
        <p:txBody>
          <a:bodyPr/>
          <a:lstStyle/>
          <a:p>
            <a:r>
              <a:rPr lang="en-US" sz="2400" dirty="0" smtClean="0"/>
              <a:t>30/7 - 23:45 - arc UFO – 31L8</a:t>
            </a:r>
          </a:p>
          <a:p>
            <a:pPr lvl="1"/>
            <a:r>
              <a:rPr lang="en-US" sz="2000" dirty="0" smtClean="0"/>
              <a:t>Fast and strong.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31/7 07:00</a:t>
            </a:r>
          </a:p>
          <a:p>
            <a:pPr lvl="1"/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UFO</a:t>
            </a:r>
            <a:r>
              <a:rPr lang="en-US" sz="2000" dirty="0" smtClean="0"/>
              <a:t> Q3-Q4.L1. ATLAS BCM dumped</a:t>
            </a:r>
          </a:p>
          <a:p>
            <a:pPr lvl="1"/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162" y="914400"/>
            <a:ext cx="59388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925" y="3895725"/>
            <a:ext cx="59340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can keep the very small </a:t>
            </a:r>
            <a:r>
              <a:rPr lang="en-US" sz="2400" dirty="0" err="1" smtClean="0"/>
              <a:t>emittances</a:t>
            </a:r>
            <a:r>
              <a:rPr lang="en-US" sz="2400" dirty="0" smtClean="0"/>
              <a:t> delivered by the injectors now at their minimum</a:t>
            </a:r>
          </a:p>
          <a:p>
            <a:r>
              <a:rPr lang="en-US" sz="2400" dirty="0" smtClean="0"/>
              <a:t>These small beams can be brought in collision with almost no visible lifetime dip </a:t>
            </a:r>
            <a:r>
              <a:rPr lang="en-US" sz="2400" dirty="0" smtClean="0">
                <a:sym typeface="Wingdings" pitchFamily="2" charset="2"/>
              </a:rPr>
              <a:t> working point (to be continued..)</a:t>
            </a:r>
          </a:p>
          <a:p>
            <a:r>
              <a:rPr lang="en-US" sz="2400" dirty="0" smtClean="0">
                <a:sym typeface="Wingdings" pitchFamily="2" charset="2"/>
              </a:rPr>
              <a:t>Vacuum spikes seem to become weaker but not totally understood</a:t>
            </a:r>
          </a:p>
          <a:p>
            <a:r>
              <a:rPr lang="en-US" sz="2400" dirty="0" smtClean="0">
                <a:sym typeface="Wingdings" pitchFamily="2" charset="2"/>
              </a:rPr>
              <a:t>Quite a number of stops  not really seen the effect of the increase in peak performance. Particularly penalizing for </a:t>
            </a:r>
            <a:r>
              <a:rPr lang="en-US" sz="2400" dirty="0" err="1" smtClean="0">
                <a:sym typeface="Wingdings" pitchFamily="2" charset="2"/>
              </a:rPr>
              <a:t>LHCb</a:t>
            </a:r>
            <a:r>
              <a:rPr lang="en-US" sz="2400" dirty="0" smtClean="0">
                <a:sym typeface="Wingdings" pitchFamily="2" charset="2"/>
              </a:rPr>
              <a:t>.</a:t>
            </a:r>
          </a:p>
          <a:p>
            <a:r>
              <a:rPr lang="en-US" sz="2400" dirty="0" smtClean="0">
                <a:sym typeface="Wingdings" pitchFamily="2" charset="2"/>
              </a:rPr>
              <a:t>&lt;50 % of dumps due to high intensity/luminosity effects.</a:t>
            </a:r>
          </a:p>
          <a:p>
            <a:r>
              <a:rPr lang="en-US" sz="2400" dirty="0" smtClean="0">
                <a:sym typeface="Wingdings" pitchFamily="2" charset="2"/>
              </a:rPr>
              <a:t>In spite of the number/length of stops managed to produce a good integrated luminosity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Day: </a:t>
            </a:r>
            <a:r>
              <a:rPr lang="en-US" sz="2400" dirty="0" err="1" smtClean="0"/>
              <a:t>Cryo</a:t>
            </a:r>
            <a:r>
              <a:rPr lang="en-US" sz="2400" dirty="0" smtClean="0"/>
              <a:t> recovery</a:t>
            </a:r>
          </a:p>
          <a:p>
            <a:r>
              <a:rPr lang="en-US" sz="2400" dirty="0" smtClean="0"/>
              <a:t>Evening: </a:t>
            </a:r>
            <a:r>
              <a:rPr lang="en-US" sz="2400" dirty="0" smtClean="0"/>
              <a:t>Physics</a:t>
            </a:r>
          </a:p>
          <a:p>
            <a:endParaRPr lang="en-US" sz="2400" dirty="0" smtClean="0"/>
          </a:p>
          <a:p>
            <a:r>
              <a:rPr lang="en-US" sz="2400" dirty="0" smtClean="0"/>
              <a:t>Week 31 Coordinators: Bernhard and Mike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22523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/>
                <a:gridCol w="1447800"/>
                <a:gridCol w="23241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Peak Stable Luminosity Delivered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2.03x10</a:t>
                      </a:r>
                      <a:r>
                        <a:rPr lang="en-GB" sz="1600" baseline="300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Fill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1993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11/07/30, 22:53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Maximum Luminosity Delivered in one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63.7 pb</a:t>
                      </a:r>
                      <a:r>
                        <a:rPr lang="en-GB" sz="16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600" u="none" dirty="0" smtClean="0">
                          <a:solidFill>
                            <a:srgbClr val="FF0000"/>
                          </a:solidFill>
                        </a:rPr>
                        <a:t>Friday</a:t>
                      </a:r>
                      <a:r>
                        <a:rPr lang="en-US" sz="1600" u="none" baseline="0" dirty="0" smtClean="0">
                          <a:solidFill>
                            <a:srgbClr val="FF0000"/>
                          </a:solidFill>
                        </a:rPr>
                        <a:t> 29 July, 2011</a:t>
                      </a:r>
                      <a:endParaRPr lang="en-GB" sz="1600" u="non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92075" indent="0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Maximum Average Events per Bunch Crossing</a:t>
                      </a:r>
                    </a:p>
                  </a:txBody>
                  <a:tcPr marL="27275" marR="27275" marT="13638" marB="13638"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9.79</a:t>
                      </a:r>
                    </a:p>
                  </a:txBody>
                  <a:tcPr marL="27275" marR="27275" marT="13638" marB="13638"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Fill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1993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7275" marR="27275" marT="13638" marB="13638"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11/07/30,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22:53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27275" marR="27275" marT="13638" marB="13638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Maximum Luminosity Delivered in 7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276.15 pb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16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Saturday 23 July, 2011 - Friday 29 July, 2011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achievements (c/o ATLAS)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8600" y="48006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28600" y="38100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206.4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</a:t>
            </a:r>
            <a:r>
              <a:rPr lang="en-US" sz="2400" kern="0" baseline="30000" dirty="0" smtClean="0">
                <a:solidFill>
                  <a:schemeClr val="tx2"/>
                </a:solidFill>
                <a:latin typeface="+mn-lt"/>
              </a:rPr>
              <a:t>-1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Delivered during week 30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Emittances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now at the minimum achievable by the injectors and consistently below 2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in collision at the LHC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Bunch population ranging from 1.12 to 1.2x10</a:t>
            </a:r>
            <a:r>
              <a:rPr lang="en-US" sz="2400" kern="0" baseline="30000" dirty="0" smtClean="0">
                <a:solidFill>
                  <a:schemeClr val="tx2"/>
                </a:solidFill>
                <a:latin typeface="+mn-lt"/>
              </a:rPr>
              <a:t>11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p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Beam-beam tune shifts close to 0.007/IP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2050" name="AutoShape 2" descr="https://lhc-statistics.web.cern.ch/LHC-Statistics/PRO/Plots/2011/Run/LHC_0.png"/>
          <p:cNvSpPr>
            <a:spLocks noGrp="1" noChangeAspect="1" noChangeArrowheads="1"/>
          </p:cNvSpPr>
          <p:nvPr>
            <p:ph type="body" sz="half" idx="3"/>
          </p:nvPr>
        </p:nvSpPr>
        <p:spPr bwMode="auto">
          <a:xfrm>
            <a:off x="152400" y="4953000"/>
            <a:ext cx="8839200" cy="1371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24.1 % of the time in stable beams</a:t>
            </a:r>
            <a:endParaRPr lang="en-US" dirty="0"/>
          </a:p>
        </p:txBody>
      </p:sp>
      <p:sp>
        <p:nvSpPr>
          <p:cNvPr id="2053" name="AutoShape 5" descr="https://cmswbm.web.cern.ch/cmswbm/fills/fill_yearly_integratedluminosity.gif"/>
          <p:cNvSpPr>
            <a:spLocks noChangeAspect="1" noChangeArrowheads="1"/>
          </p:cNvSpPr>
          <p:nvPr/>
        </p:nvSpPr>
        <p:spPr bwMode="auto">
          <a:xfrm>
            <a:off x="63500" y="-136525"/>
            <a:ext cx="5410200" cy="3667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AutoShape 2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7" name="Picture 3" descr="\\cern.ch\dfs\Users\a\arduini\Public\stat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540806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Injection kicker MKI2 </a:t>
            </a:r>
            <a:r>
              <a:rPr lang="en-US" sz="2400" dirty="0" err="1" smtClean="0"/>
              <a:t>untriggered</a:t>
            </a:r>
            <a:r>
              <a:rPr lang="en-US" sz="2400" dirty="0" smtClean="0"/>
              <a:t> turn-</a:t>
            </a:r>
            <a:r>
              <a:rPr lang="en-US" sz="2400" dirty="0" err="1" smtClean="0"/>
              <a:t>ons</a:t>
            </a:r>
            <a:r>
              <a:rPr lang="en-US" sz="2400" dirty="0" smtClean="0"/>
              <a:t> (Thu, Friday and Saturday)</a:t>
            </a:r>
          </a:p>
          <a:p>
            <a:r>
              <a:rPr lang="en-US" sz="2400" dirty="0" smtClean="0"/>
              <a:t>Cryogenics in point 8 (Sunday, ongoing). PLC problem (this was relocated during the last technical stop)</a:t>
            </a:r>
          </a:p>
          <a:p>
            <a:r>
              <a:rPr lang="en-US" sz="2400" dirty="0" smtClean="0"/>
              <a:t>Access for </a:t>
            </a:r>
            <a:r>
              <a:rPr lang="en-US" sz="2400" dirty="0" smtClean="0">
                <a:solidFill>
                  <a:srgbClr val="FF0000"/>
                </a:solidFill>
              </a:rPr>
              <a:t>QPS</a:t>
            </a:r>
            <a:r>
              <a:rPr lang="en-US" sz="2400" dirty="0" smtClean="0"/>
              <a:t>, RF, LBDS (Tuesday 09:00 to 21:00) to fix a series of problems encountered during the previous days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Other issues:</a:t>
            </a:r>
          </a:p>
          <a:p>
            <a:pPr lvl="1"/>
            <a:r>
              <a:rPr lang="en-US" sz="2000" dirty="0" smtClean="0"/>
              <a:t>Vacuum activity in point 2 and 8</a:t>
            </a:r>
          </a:p>
          <a:p>
            <a:pPr lvl="1"/>
            <a:r>
              <a:rPr lang="en-US" sz="2000" dirty="0" smtClean="0"/>
              <a:t>UFOs</a:t>
            </a:r>
          </a:p>
          <a:p>
            <a:pPr lvl="1"/>
            <a:r>
              <a:rPr lang="en-US" sz="2000" dirty="0" smtClean="0"/>
              <a:t>Power glitches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stops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1 (Thu 28/7)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3096430"/>
          </a:xfrm>
        </p:spPr>
        <p:txBody>
          <a:bodyPr/>
          <a:lstStyle/>
          <a:p>
            <a:r>
              <a:rPr lang="en-US" sz="2400" dirty="0" smtClean="0"/>
              <a:t>16:30 Injected beam of 144b dumped on TDI in IR2.</a:t>
            </a:r>
          </a:p>
          <a:p>
            <a:pPr lvl="1"/>
            <a:r>
              <a:rPr lang="en-US" sz="2000" dirty="0" smtClean="0"/>
              <a:t>Main switch erratic on PFN C.</a:t>
            </a:r>
          </a:p>
          <a:p>
            <a:pPr lvl="1"/>
            <a:r>
              <a:rPr lang="en-US" sz="2000" dirty="0" smtClean="0"/>
              <a:t>Injected beam was not kicked, erratic was too late to prevent the extraction.</a:t>
            </a:r>
          </a:p>
          <a:p>
            <a:pPr lvl="1"/>
            <a:r>
              <a:rPr lang="en-US" sz="2000" dirty="0" smtClean="0"/>
              <a:t>Circulating beam was not hit.</a:t>
            </a:r>
          </a:p>
          <a:p>
            <a:pPr lvl="1"/>
            <a:r>
              <a:rPr lang="en-US" sz="2000" dirty="0" smtClean="0"/>
              <a:t>Heavy losses in IR2, but NO quench.</a:t>
            </a:r>
          </a:p>
          <a:p>
            <a:pPr lvl="1"/>
            <a:r>
              <a:rPr lang="en-US" sz="2000" dirty="0" smtClean="0"/>
              <a:t>Vacuum spike, valves closed.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3702424" cy="27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\\cern.ch\dfs\Users\a\arduini\Public\vacu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429000"/>
            <a:ext cx="3595491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609600" y="1061975"/>
            <a:ext cx="7162800" cy="3429000"/>
            <a:chOff x="0" y="536130"/>
            <a:chExt cx="7705618" cy="4821449"/>
          </a:xfrm>
        </p:grpSpPr>
        <p:pic>
          <p:nvPicPr>
            <p:cNvPr id="4" name="Picture 3" descr="mki2_1630hrs_28july2011_PFN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6130"/>
              <a:ext cx="7620000" cy="4821449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0800000" flipV="1">
              <a:off x="3886200" y="1219200"/>
              <a:ext cx="609600" cy="53340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67200" y="914400"/>
              <a:ext cx="3438418" cy="41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92D050"/>
                  </a:solidFill>
                </a:rPr>
                <a:t>Normal (triggered) turn-on </a:t>
              </a:r>
              <a:endParaRPr lang="en-GB" dirty="0">
                <a:solidFill>
                  <a:srgbClr val="92D05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2476500" y="3924300"/>
              <a:ext cx="914400" cy="228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19200" y="4419600"/>
              <a:ext cx="4733925" cy="38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Erratic (</a:t>
              </a:r>
              <a:r>
                <a:rPr lang="en-GB" dirty="0" err="1" smtClean="0">
                  <a:solidFill>
                    <a:srgbClr val="FF0000"/>
                  </a:solidFill>
                </a:rPr>
                <a:t>untriggered</a:t>
              </a:r>
              <a:r>
                <a:rPr lang="en-GB" dirty="0" smtClean="0">
                  <a:solidFill>
                    <a:srgbClr val="FF0000"/>
                  </a:solidFill>
                </a:rPr>
                <a:t>) turn-on of MKI2 MS3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1 (Thu 28/7)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4572000"/>
            <a:ext cx="8686800" cy="1676400"/>
          </a:xfrm>
        </p:spPr>
        <p:txBody>
          <a:bodyPr/>
          <a:lstStyle/>
          <a:p>
            <a:pPr>
              <a:buNone/>
            </a:pPr>
            <a:r>
              <a:rPr lang="en-GB" sz="1600" dirty="0" smtClean="0"/>
              <a:t>Interlocks detected erratic. Control (machine protection) philosophy is to trigger all MS and DS of system (within a delay of 1µs). Hence all 4 kicker magnets pulsed for up to 4.5µs.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 Circulating beam was not hit by the kick. 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 Batch was extracted from SPS but saw no kick at MKI and went straight into the TDI.</a:t>
            </a:r>
          </a:p>
          <a:p>
            <a:r>
              <a:rPr lang="en-GB" sz="1600" dirty="0" smtClean="0"/>
              <a:t>Note: this MS was put in place during last TS and has since made 5 </a:t>
            </a:r>
            <a:r>
              <a:rPr lang="en-GB" sz="1600" dirty="0" err="1" smtClean="0"/>
              <a:t>erratics</a:t>
            </a:r>
            <a:r>
              <a:rPr lang="en-GB" sz="1600" dirty="0" smtClean="0"/>
              <a:t> (only last 2 effected beam).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029200" y="6172200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M. Barnes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2 (Thu 28/7)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2952410"/>
          </a:xfrm>
        </p:spPr>
        <p:txBody>
          <a:bodyPr/>
          <a:lstStyle/>
          <a:p>
            <a:r>
              <a:rPr lang="en-US" sz="2400" dirty="0" smtClean="0"/>
              <a:t>17:00 Following investigations by expert resumed filling for physics.</a:t>
            </a:r>
          </a:p>
          <a:p>
            <a:r>
              <a:rPr lang="en-US" sz="2400" dirty="0" smtClean="0"/>
              <a:t>18:02 Requesting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injection from 36b SPS cycle : 144b.</a:t>
            </a:r>
          </a:p>
          <a:p>
            <a:pPr lvl="1"/>
            <a:r>
              <a:rPr lang="en-US" sz="2000" dirty="0" smtClean="0"/>
              <a:t>Circulating B1: 12+2x144+72+144 ~500b, 6E13 p.</a:t>
            </a:r>
          </a:p>
          <a:p>
            <a:endParaRPr lang="en-US" sz="2400" dirty="0" smtClean="0"/>
          </a:p>
          <a:p>
            <a:r>
              <a:rPr lang="en-US" sz="2400" dirty="0" smtClean="0"/>
              <a:t>Massive beam loss during injection</a:t>
            </a:r>
          </a:p>
          <a:p>
            <a:pPr lvl="1"/>
            <a:r>
              <a:rPr lang="en-US" sz="2000" dirty="0" smtClean="0"/>
              <a:t>Main switch erratic on PFN C </a:t>
            </a:r>
          </a:p>
          <a:p>
            <a:pPr lvl="1"/>
            <a:r>
              <a:rPr lang="en-US" sz="2000" dirty="0" smtClean="0"/>
              <a:t>D1.L2, triplet L2, D2.R2 quenched.</a:t>
            </a:r>
          </a:p>
          <a:p>
            <a:pPr lvl="1"/>
            <a:r>
              <a:rPr lang="en-US" sz="2000" dirty="0" smtClean="0"/>
              <a:t>Massive losses in IR2.</a:t>
            </a:r>
          </a:p>
          <a:p>
            <a:pPr lvl="1"/>
            <a:r>
              <a:rPr lang="en-US" sz="2000" dirty="0" smtClean="0"/>
              <a:t>Vacuum spike and valves closed again.</a:t>
            </a:r>
          </a:p>
          <a:p>
            <a:pPr lvl="1"/>
            <a:r>
              <a:rPr lang="en-US" sz="2000" dirty="0" smtClean="0"/>
              <a:t>ALICE hit (again).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95600"/>
            <a:ext cx="4752660" cy="33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720100"/>
          </a:xfrm>
        </p:spPr>
        <p:txBody>
          <a:bodyPr/>
          <a:lstStyle/>
          <a:p>
            <a:r>
              <a:rPr lang="en-US" sz="2400" dirty="0" smtClean="0"/>
              <a:t>BLMs: important leakage to S23 (but no quench) and IR7.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588809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\\cern.ch\dfs\Users\a\arduini\Public\va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700" y="2514600"/>
            <a:ext cx="4391300" cy="378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23769</TotalTime>
  <Words>1324</Words>
  <Application>Microsoft Office PowerPoint</Application>
  <PresentationFormat>On-screen Show (4:3)</PresentationFormat>
  <Paragraphs>258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LHCpresentations</vt:lpstr>
      <vt:lpstr>Slide 1</vt:lpstr>
      <vt:lpstr>Fill Overview</vt:lpstr>
      <vt:lpstr>Main achievements (c/o ATLAS)</vt:lpstr>
      <vt:lpstr>Statistics</vt:lpstr>
      <vt:lpstr>Major stops</vt:lpstr>
      <vt:lpstr>MKI2 event no. 1 (Thu 28/7)</vt:lpstr>
      <vt:lpstr>MKI2 event no. 1 (Thu 28/7)</vt:lpstr>
      <vt:lpstr>MKI2 event no. 2 (Thu 28/7)</vt:lpstr>
      <vt:lpstr>MKI2 event no. 2</vt:lpstr>
      <vt:lpstr>MKI2 event no. 2 – SPS extraction analysis</vt:lpstr>
      <vt:lpstr>MKI2 event no. 2 – dumped beam</vt:lpstr>
      <vt:lpstr>MKI2 event no. 2 (Thu 28/7)</vt:lpstr>
      <vt:lpstr>MKI2</vt:lpstr>
      <vt:lpstr>MKI2 events no. 3-4 (w/o beam – Sat 30/7)</vt:lpstr>
      <vt:lpstr>MKI2 status</vt:lpstr>
      <vt:lpstr>Vacuum spikes in L8</vt:lpstr>
      <vt:lpstr>Vacuum spikes in R2</vt:lpstr>
      <vt:lpstr>Working point optimization</vt:lpstr>
      <vt:lpstr>Working point optimization</vt:lpstr>
      <vt:lpstr>UFO are back…</vt:lpstr>
      <vt:lpstr>Summary</vt:lpstr>
      <vt:lpstr>Plans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2032</cp:revision>
  <dcterms:created xsi:type="dcterms:W3CDTF">2010-04-25T23:23:07Z</dcterms:created>
  <dcterms:modified xsi:type="dcterms:W3CDTF">2011-08-01T07:43:31Z</dcterms:modified>
</cp:coreProperties>
</file>