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2"/>
  </p:notesMasterIdLst>
  <p:handoutMasterIdLst>
    <p:handoutMasterId r:id="rId13"/>
  </p:handoutMasterIdLst>
  <p:sldIdLst>
    <p:sldId id="859" r:id="rId2"/>
    <p:sldId id="861" r:id="rId3"/>
    <p:sldId id="862" r:id="rId4"/>
    <p:sldId id="863" r:id="rId5"/>
    <p:sldId id="860" r:id="rId6"/>
    <p:sldId id="864" r:id="rId7"/>
    <p:sldId id="865" r:id="rId8"/>
    <p:sldId id="866" r:id="rId9"/>
    <p:sldId id="867" r:id="rId10"/>
    <p:sldId id="868" r:id="rId11"/>
  </p:sldIdLst>
  <p:sldSz cx="9144000" cy="6858000" type="screen4x3"/>
  <p:notesSz cx="6718300" cy="9855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8000"/>
    <a:srgbClr val="FF0000"/>
    <a:srgbClr val="99FFCC"/>
    <a:srgbClr val="9FCAFF"/>
    <a:srgbClr val="DDDDDD"/>
    <a:srgbClr val="3399FF"/>
    <a:srgbClr val="FFCC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5" autoAdjust="0"/>
    <p:restoredTop sz="95238" autoAdjust="0"/>
  </p:normalViewPr>
  <p:slideViewPr>
    <p:cSldViewPr>
      <p:cViewPr varScale="1">
        <p:scale>
          <a:sx n="74" d="100"/>
          <a:sy n="74" d="100"/>
        </p:scale>
        <p:origin x="-2008" y="-104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272" y="-120"/>
      </p:cViewPr>
      <p:guideLst>
        <p:guide orient="horz" pos="3104"/>
        <p:guide pos="2116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0DC6C-BFF8-144A-B30B-BD4EDED5E972}" type="datetimeFigureOut">
              <a:rPr lang="en-US" smtClean="0"/>
              <a:pPr/>
              <a:t>6/28/11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C2787-C011-484C-9C9F-47366145B8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4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FAA86E-7117-48E8-AB4F-2D91C9F72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194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28-6-2011</a:t>
            </a: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26E3E824-1D33-4083-932F-B12D7D09E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7FC7-9701-4F56-BA21-47F785F44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FE21-7D5A-4944-9B4F-14EE2A843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3100-3704-4E7F-9742-368FE9AA1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8F70-BBF6-4832-98A0-56CA85B1B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A8A3B-17E3-4A11-B239-271660928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11750"/>
          </a:xfrm>
        </p:spPr>
        <p:txBody>
          <a:bodyPr/>
          <a:lstStyle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28-6-2011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38A6-77F0-4FCF-B06D-A581D0D4E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1215-DB5D-475E-B8AB-8117DA16C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03C1-DF11-4A20-A24B-2DE152F8D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8FA0-5CB1-47CC-8E14-97CA62F16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ADED-51EB-4F42-B5F1-2ACE1DF1E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457D-55E5-4A3A-B391-7D7C2479B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28-6-2011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502F-1A98-441D-8A55-88868DC7B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28-6-2011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69CF8F24-2345-4359-A23A-40838D5E6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28-6-2011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922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Nice long fill despite:</a:t>
            </a:r>
          </a:p>
          <a:p>
            <a:pPr lvl="1"/>
            <a:r>
              <a:rPr lang="en-GB" dirty="0" smtClean="0"/>
              <a:t>MKI UFO storm</a:t>
            </a:r>
          </a:p>
          <a:p>
            <a:pPr lvl="1"/>
            <a:r>
              <a:rPr lang="en-GB" dirty="0" smtClean="0"/>
              <a:t>Going to beam mode = beam dump by mistake</a:t>
            </a:r>
          </a:p>
          <a:p>
            <a:pPr lvl="1"/>
            <a:r>
              <a:rPr lang="en-GB" dirty="0" smtClean="0"/>
              <a:t>Vacuum spiking to 1e-6 point 4</a:t>
            </a:r>
          </a:p>
          <a:p>
            <a:pPr lvl="1"/>
            <a:r>
              <a:rPr lang="en-GB" dirty="0" smtClean="0"/>
              <a:t>LSA server crash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Keep fill a little longer than planned – Booster extraction septum power converter problem</a:t>
            </a:r>
          </a:p>
          <a:p>
            <a:pPr lvl="1"/>
            <a:r>
              <a:rPr lang="en-GB" dirty="0" smtClean="0"/>
              <a:t>Beams eventually dumped 22:23</a:t>
            </a:r>
          </a:p>
          <a:p>
            <a:pPr lvl="1"/>
            <a:r>
              <a:rPr lang="en-GB" dirty="0" smtClean="0"/>
              <a:t>Integrated </a:t>
            </a:r>
            <a:r>
              <a:rPr lang="en-GB" dirty="0" err="1" smtClean="0"/>
              <a:t>lumi</a:t>
            </a:r>
            <a:r>
              <a:rPr lang="en-GB" dirty="0" smtClean="0"/>
              <a:t> ~ 61/</a:t>
            </a:r>
            <a:r>
              <a:rPr lang="en-GB" dirty="0" err="1" smtClean="0"/>
              <a:t>pb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1900: the fill they couldn’t kill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28-6-2011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400" y="1000108"/>
            <a:ext cx="8713210" cy="5111750"/>
          </a:xfrm>
        </p:spPr>
        <p:txBody>
          <a:bodyPr/>
          <a:lstStyle/>
          <a:p>
            <a:r>
              <a:rPr lang="en-GB" dirty="0" smtClean="0"/>
              <a:t>18:00 - 20:00 cycling the machine</a:t>
            </a:r>
            <a:br>
              <a:rPr lang="en-GB" dirty="0" smtClean="0"/>
            </a:br>
            <a:r>
              <a:rPr lang="en-GB" dirty="0" smtClean="0"/>
              <a:t>20:00 - 22:00 injection, checks, interlocks, ramp</a:t>
            </a:r>
            <a:br>
              <a:rPr lang="en-GB" dirty="0" smtClean="0"/>
            </a:br>
            <a:r>
              <a:rPr lang="en-GB" dirty="0" smtClean="0"/>
              <a:t>22:00 - 23:00 flat top - prepare for un-squeeze</a:t>
            </a:r>
            <a:br>
              <a:rPr lang="en-GB" dirty="0" smtClean="0"/>
            </a:br>
            <a:r>
              <a:rPr lang="en-GB" dirty="0" smtClean="0"/>
              <a:t>23:00 - 00:30 un-squeeze in steps to 90 m</a:t>
            </a:r>
            <a:br>
              <a:rPr lang="en-GB" dirty="0" smtClean="0"/>
            </a:br>
            <a:r>
              <a:rPr lang="en-GB" dirty="0" smtClean="0"/>
              <a:t>00:30 - 02:00 check out parallel bumps to adjust separation and optics measurements</a:t>
            </a:r>
            <a:br>
              <a:rPr lang="en-GB" dirty="0" smtClean="0"/>
            </a:br>
            <a:r>
              <a:rPr lang="en-GB" dirty="0" smtClean="0"/>
              <a:t> 2:00 - 03:00 optics correction and </a:t>
            </a:r>
            <a:r>
              <a:rPr lang="en-GB" dirty="0" err="1" smtClean="0"/>
              <a:t>remeasure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 3:00 - 04:00 adjust collisions and leave beams in collisions</a:t>
            </a:r>
            <a:br>
              <a:rPr lang="en-GB" dirty="0" smtClean="0"/>
            </a:br>
            <a:r>
              <a:rPr lang="en-GB" dirty="0" smtClean="0"/>
              <a:t>The time at 90 m was discussed with Rogelio who estimates that he needs 2.5 hours for the optics work at 90 m.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Beams:  single bunch 1 in beam 1 and beam 2.</a:t>
            </a:r>
            <a:br>
              <a:rPr lang="en-GB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</a:br>
            <a:r>
              <a:rPr lang="en-GB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The bunch intensity is limited to 2.5e10 to allow for optics measurements with the AC dipole.</a:t>
            </a:r>
            <a:br>
              <a:rPr lang="en-GB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</a:br>
            <a:r>
              <a:rPr lang="en-GB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Priority is on bumps/optics.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Incoming – 90 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28-6-2011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status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68180" y="6165380"/>
            <a:ext cx="2736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Helmut </a:t>
            </a:r>
            <a:r>
              <a:rPr lang="en-GB" dirty="0" err="1" smtClean="0"/>
              <a:t>Burkhardt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Bunch length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28-6-2011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90" y="1052670"/>
            <a:ext cx="8788056" cy="5344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Beam intensity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28-6-2011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00" y="980660"/>
            <a:ext cx="8705918" cy="5251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Beam loss at TCP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28-6-2011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365" y="908650"/>
            <a:ext cx="8973635" cy="5402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Records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28-6-2011</a:t>
            </a:r>
            <a:endParaRPr lang="en-US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650"/>
            <a:ext cx="8938732" cy="2952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23:23 Beam in</a:t>
            </a:r>
          </a:p>
          <a:p>
            <a:r>
              <a:rPr lang="en-GB" dirty="0" smtClean="0"/>
              <a:t>Large Q’ swings – record flat top length</a:t>
            </a:r>
          </a:p>
          <a:p>
            <a:r>
              <a:rPr lang="en-GB" dirty="0" smtClean="0"/>
              <a:t>Bit of a wrestling with beam from SPS</a:t>
            </a:r>
          </a:p>
          <a:p>
            <a:pPr lvl="1"/>
            <a:r>
              <a:rPr lang="en-GB" dirty="0" smtClean="0"/>
              <a:t>High losses on both lines. Trajectories look OK.</a:t>
            </a:r>
          </a:p>
          <a:p>
            <a:pPr lvl="1"/>
            <a:r>
              <a:rPr lang="en-GB" dirty="0" smtClean="0"/>
              <a:t>Checked interlocked BPM with new filling pattern</a:t>
            </a:r>
          </a:p>
          <a:p>
            <a:r>
              <a:rPr lang="en-GB" dirty="0" smtClean="0"/>
              <a:t>02:17 Stable beams – </a:t>
            </a:r>
            <a:r>
              <a:rPr lang="en-GB" dirty="0" smtClean="0"/>
              <a:t>1901 – </a:t>
            </a:r>
            <a:r>
              <a:rPr lang="en-GB" smtClean="0"/>
              <a:t>1380 bunches</a:t>
            </a:r>
            <a:endParaRPr lang="en-GB" dirty="0" smtClean="0"/>
          </a:p>
          <a:p>
            <a:pPr lvl="1"/>
            <a:r>
              <a:rPr lang="en-GB" dirty="0" smtClean="0"/>
              <a:t>~1.15e11 per bunch   (low-</a:t>
            </a:r>
            <a:r>
              <a:rPr lang="en-GB" dirty="0" err="1" smtClean="0"/>
              <a:t>ish</a:t>
            </a:r>
            <a:r>
              <a:rPr lang="en-GB" dirty="0" smtClean="0"/>
              <a:t> on the back of Booster problems)</a:t>
            </a:r>
          </a:p>
          <a:p>
            <a:pPr lvl="1"/>
            <a:r>
              <a:rPr lang="en-GB" dirty="0" smtClean="0"/>
              <a:t>Initial luminosity ~1.25e33 cm</a:t>
            </a:r>
            <a:r>
              <a:rPr lang="en-GB" baseline="30000" dirty="0" smtClean="0"/>
              <a:t>-2</a:t>
            </a:r>
            <a:r>
              <a:rPr lang="en-GB" dirty="0" smtClean="0"/>
              <a:t>s</a:t>
            </a:r>
            <a:r>
              <a:rPr lang="en-GB" baseline="30000" dirty="0" smtClean="0"/>
              <a:t>-1</a:t>
            </a:r>
            <a:endParaRPr lang="en-GB" dirty="0" smtClean="0"/>
          </a:p>
          <a:p>
            <a:pPr lvl="1"/>
            <a:r>
              <a:rPr lang="en-GB" dirty="0" smtClean="0"/>
              <a:t>UFO activity at injection at the MKI - it calmed down afterwards. </a:t>
            </a:r>
          </a:p>
          <a:p>
            <a:pPr lvl="1"/>
            <a:r>
              <a:rPr lang="en-GB" dirty="0" smtClean="0"/>
              <a:t>Pressure spike in 5R4 before collisions, would have been above the old dump threshold. </a:t>
            </a:r>
          </a:p>
          <a:p>
            <a:pPr lvl="1"/>
            <a:r>
              <a:rPr lang="en-GB" dirty="0" smtClean="0"/>
              <a:t>Alice's had to optimize </a:t>
            </a:r>
            <a:r>
              <a:rPr lang="en-GB" dirty="0" err="1" smtClean="0"/>
              <a:t>lumi</a:t>
            </a:r>
            <a:r>
              <a:rPr lang="en-GB" dirty="0" smtClean="0"/>
              <a:t>/background rates and started taking data only after about 3 hours into stable beams.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Fill 1901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28-6-2011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Q’drifts</a:t>
            </a:r>
            <a:r>
              <a:rPr lang="en-GB" dirty="0" smtClean="0"/>
              <a:t> after long flat top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28-6-2011</a:t>
            </a:r>
            <a:endParaRPr lang="en-US" dirty="0"/>
          </a:p>
        </p:txBody>
      </p:sp>
      <p:pic>
        <p:nvPicPr>
          <p:cNvPr id="4098" name="Picture 2" descr="http://elogbook.cern.ch/eLogbook/attach_reader?attach_id=11729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510" y="692620"/>
            <a:ext cx="7385717" cy="58475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Snowing UFOs MKI.D5L2.B1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28-6-2011</a:t>
            </a:r>
            <a:endParaRPr lang="en-US" dirty="0"/>
          </a:p>
        </p:txBody>
      </p:sp>
      <p:pic>
        <p:nvPicPr>
          <p:cNvPr id="25602" name="Picture 2" descr="http://elogbook.cern.ch/eLogbook/attach_reader?attach_id=11729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94" y="1196690"/>
            <a:ext cx="8941858" cy="410457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55720" y="5733320"/>
            <a:ext cx="4104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 450 GeV after injection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Vacuum still spiky 5R4 B2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28-6-2011</a:t>
            </a:r>
            <a:endParaRPr lang="en-US" dirty="0"/>
          </a:p>
        </p:txBody>
      </p:sp>
      <p:pic>
        <p:nvPicPr>
          <p:cNvPr id="26626" name="Picture 2" descr="http://elogbook.cern.ch/eLogbook/attach_reader?attach_id=11729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490" y="836640"/>
            <a:ext cx="7525845" cy="55676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45132</TotalTime>
  <Words>301</Words>
  <Application>Microsoft Macintosh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Pixel</vt:lpstr>
      <vt:lpstr>1900: the fill they couldn’t kill</vt:lpstr>
      <vt:lpstr>Bunch length</vt:lpstr>
      <vt:lpstr>Beam intensity</vt:lpstr>
      <vt:lpstr>Beam loss at TCP</vt:lpstr>
      <vt:lpstr>Records</vt:lpstr>
      <vt:lpstr>Fill 1901</vt:lpstr>
      <vt:lpstr>Q’drifts after long flat top</vt:lpstr>
      <vt:lpstr>Snowing UFOs MKI.D5L2.B1</vt:lpstr>
      <vt:lpstr>Vacuum still spiky 5R4 B2</vt:lpstr>
      <vt:lpstr>Incoming – 90 m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Mike Lamont</cp:lastModifiedBy>
  <cp:revision>1734</cp:revision>
  <dcterms:created xsi:type="dcterms:W3CDTF">2010-10-13T07:44:28Z</dcterms:created>
  <dcterms:modified xsi:type="dcterms:W3CDTF">2011-06-28T07:45:47Z</dcterms:modified>
</cp:coreProperties>
</file>