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app.xml" ContentType="application/vnd.openxmlformats-officedocument.extended-properties+xml"/>
  <Default Extension="rels" ContentType="application/vnd.openxmlformats-package.relationships+xml"/>
  <Override PartName="/ppt/presProps.xml" ContentType="application/vnd.openxmlformats-officedocument.presentationml.presProps+xml"/>
  <Default Extension="jpeg" ContentType="image/jpeg"/>
  <Default Extension="gif" ContentType="image/gif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51" r:id="rId1"/>
  </p:sldMasterIdLst>
  <p:notesMasterIdLst>
    <p:notesMasterId r:id="rId6"/>
  </p:notesMasterIdLst>
  <p:sldIdLst>
    <p:sldId id="863" r:id="rId2"/>
    <p:sldId id="864" r:id="rId3"/>
    <p:sldId id="847" r:id="rId4"/>
    <p:sldId id="865" r:id="rId5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9900"/>
    <a:srgbClr val="960663"/>
    <a:srgbClr val="FF3300"/>
    <a:srgbClr val="FFFF66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0370" autoAdjust="0"/>
    <p:restoredTop sz="94706" autoAdjust="0"/>
  </p:normalViewPr>
  <p:slideViewPr>
    <p:cSldViewPr>
      <p:cViewPr>
        <p:scale>
          <a:sx n="100" d="100"/>
          <a:sy n="100" d="100"/>
        </p:scale>
        <p:origin x="-1376" y="-4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22" y="-96"/>
      </p:cViewPr>
      <p:guideLst>
        <p:guide orient="horz" pos="3128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4" Type="http://schemas.openxmlformats.org/officeDocument/2006/relationships/slide" Target="slides/slide3.xml"/><Relationship Id="rId10" Type="http://schemas.openxmlformats.org/officeDocument/2006/relationships/theme" Target="theme/theme1.xml"/><Relationship Id="rId5" Type="http://schemas.openxmlformats.org/officeDocument/2006/relationships/slide" Target="slides/slide4.xml"/><Relationship Id="rId7" Type="http://schemas.openxmlformats.org/officeDocument/2006/relationships/printerSettings" Target="printerSettings/printerSettings1.bin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viewProps" Target="viewProps.xml"/><Relationship Id="rId3" Type="http://schemas.openxmlformats.org/officeDocument/2006/relationships/slide" Target="slides/slide2.xml"/><Relationship Id="rId6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62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845" y="4716585"/>
            <a:ext cx="5439987" cy="446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62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9550DCE-C0F6-4BD3-85B0-042E7AADD9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28600" y="36957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1_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Text Placeholder 4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image" Target="../media/image1.gif"/><Relationship Id="rId4" Type="http://schemas.openxmlformats.org/officeDocument/2006/relationships/slideLayout" Target="../slideLayouts/slideLayout4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228600" y="914400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228600" y="6399212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newlhc logo1.gif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pic>
        <p:nvPicPr>
          <p:cNvPr id="11" name="Picture 3" descr="newlhc logo1.gif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990600"/>
            <a:ext cx="8686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34F03B3A-2E00-4126-B497-7F355257D099}" type="datetime1">
              <a:rPr lang="en-US" smtClean="0"/>
              <a:pPr>
                <a:defRPr/>
              </a:pPr>
              <a:t>7/9/11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1682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1A8F772A-8CCA-4885-87BF-DE56416A22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</p:sldLayoutIdLst>
  <p:hf sldNum="0"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 txBox="1">
            <a:spLocks/>
          </p:cNvSpPr>
          <p:nvPr/>
        </p:nvSpPr>
        <p:spPr bwMode="auto">
          <a:xfrm>
            <a:off x="685800" y="228600"/>
            <a:ext cx="8153400" cy="1752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LHC Status </a:t>
            </a:r>
            <a:r>
              <a:rPr lang="en-GB" sz="3200" kern="0" dirty="0" smtClean="0">
                <a:solidFill>
                  <a:srgbClr val="FF0000"/>
                </a:solidFill>
                <a:latin typeface="+mn-lt"/>
              </a:rPr>
              <a:t>Sat</a:t>
            </a: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Morning</a:t>
            </a: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GB" sz="3200" kern="0" dirty="0" smtClean="0">
                <a:solidFill>
                  <a:srgbClr val="FF0000"/>
                </a:solidFill>
                <a:latin typeface="+mn-lt"/>
              </a:rPr>
              <a:t>9</a:t>
            </a: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-July</a:t>
            </a: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1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Bernhard Holzer,</a:t>
            </a:r>
            <a:r>
              <a:rPr kumimoji="0" lang="en-GB" sz="1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GB" sz="1900" kern="0" dirty="0" smtClean="0">
                <a:solidFill>
                  <a:schemeClr val="tx2"/>
                </a:solidFill>
                <a:latin typeface="+mn-lt"/>
              </a:rPr>
              <a:t>Ralph </a:t>
            </a:r>
            <a:r>
              <a:rPr lang="en-GB" sz="1900" kern="0" dirty="0" err="1" smtClean="0">
                <a:solidFill>
                  <a:schemeClr val="tx2"/>
                </a:solidFill>
                <a:latin typeface="+mn-lt"/>
              </a:rPr>
              <a:t>Asmann</a:t>
            </a:r>
            <a:r>
              <a:rPr lang="en-GB" sz="1900" kern="0" dirty="0" smtClean="0">
                <a:solidFill>
                  <a:schemeClr val="tx2"/>
                </a:solidFill>
                <a:latin typeface="+mn-lt"/>
              </a:rPr>
              <a:t>, Kati </a:t>
            </a:r>
            <a:r>
              <a:rPr kumimoji="0" lang="en-GB" sz="1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et </a:t>
            </a:r>
            <a:r>
              <a:rPr kumimoji="0" lang="en-GB" sz="1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1371600"/>
            <a:ext cx="8517902" cy="49244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Tentative Planning: </a:t>
            </a:r>
          </a:p>
          <a:p>
            <a:endParaRPr lang="en-US" sz="2700" b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US" sz="2000" dirty="0" smtClean="0">
                <a:latin typeface="Times New Roman Bold Italic"/>
                <a:cs typeface="Times New Roman Bold Italic"/>
              </a:rPr>
              <a:t>Fri </a:t>
            </a:r>
            <a:r>
              <a:rPr lang="en-US" sz="2000" dirty="0" smtClean="0">
                <a:latin typeface="Times New Roman Bold Italic"/>
                <a:cs typeface="Times New Roman Bold Italic"/>
              </a:rPr>
              <a:t>22:00h  </a:t>
            </a:r>
            <a:r>
              <a:rPr lang="en-US" sz="2000" dirty="0" err="1" smtClean="0">
                <a:solidFill>
                  <a:srgbClr val="0000FF"/>
                </a:solidFill>
                <a:latin typeface="Times New Roman Bold Italic"/>
                <a:cs typeface="Times New Roman Bold Italic"/>
              </a:rPr>
              <a:t>cryo</a:t>
            </a:r>
            <a:r>
              <a:rPr lang="en-US" sz="2000" dirty="0" smtClean="0">
                <a:solidFill>
                  <a:srgbClr val="0000FF"/>
                </a:solidFill>
                <a:latin typeface="Times New Roman Bold Italic"/>
                <a:cs typeface="Times New Roman Bold Italic"/>
              </a:rPr>
              <a:t> ok expected in the complete </a:t>
            </a:r>
            <a:r>
              <a:rPr lang="en-US" sz="2000" dirty="0" smtClean="0">
                <a:solidFill>
                  <a:srgbClr val="0000FF"/>
                </a:solidFill>
                <a:latin typeface="Times New Roman Bold Italic"/>
                <a:cs typeface="Times New Roman Bold Italic"/>
              </a:rPr>
              <a:t>machine</a:t>
            </a:r>
          </a:p>
          <a:p>
            <a:r>
              <a:rPr lang="en-US" sz="2000" dirty="0" smtClean="0">
                <a:latin typeface="Times New Roman Bold Italic"/>
                <a:cs typeface="Times New Roman Bold Italic"/>
              </a:rPr>
              <a:t>	    last </a:t>
            </a:r>
            <a:r>
              <a:rPr lang="en-US" sz="2000" dirty="0" smtClean="0">
                <a:latin typeface="Times New Roman Bold Italic"/>
                <a:cs typeface="Times New Roman Bold Italic"/>
              </a:rPr>
              <a:t>sector 81 switching on power converters, preparing </a:t>
            </a:r>
            <a:r>
              <a:rPr lang="en-US" sz="2000" dirty="0" smtClean="0">
                <a:latin typeface="Times New Roman Bold Italic"/>
                <a:cs typeface="Times New Roman Bold Italic"/>
              </a:rPr>
              <a:t>restart</a:t>
            </a:r>
          </a:p>
          <a:p>
            <a:endParaRPr lang="en-US" sz="2000" dirty="0" smtClean="0">
              <a:latin typeface="Times New Roman Bold Italic"/>
              <a:cs typeface="Times New Roman Bold Italic"/>
            </a:endParaRPr>
          </a:p>
          <a:p>
            <a:r>
              <a:rPr lang="en-US" sz="2000" dirty="0" smtClean="0">
                <a:latin typeface="Times New Roman Bold Italic"/>
                <a:cs typeface="Times New Roman Bold Italic"/>
              </a:rPr>
              <a:t>Sat </a:t>
            </a:r>
            <a:r>
              <a:rPr lang="en-US" sz="2000" dirty="0" smtClean="0">
                <a:latin typeface="Times New Roman Bold Italic"/>
                <a:cs typeface="Times New Roman Bold Italic"/>
              </a:rPr>
              <a:t>00:</a:t>
            </a:r>
            <a:r>
              <a:rPr lang="en-US" sz="2000" dirty="0" smtClean="0">
                <a:latin typeface="Times New Roman Bold Italic"/>
                <a:cs typeface="Times New Roman Bold Italic"/>
              </a:rPr>
              <a:t>00h </a:t>
            </a:r>
            <a:r>
              <a:rPr lang="en-US" sz="2000" dirty="0" err="1" smtClean="0">
                <a:solidFill>
                  <a:srgbClr val="0000FF"/>
                </a:solidFill>
                <a:latin typeface="Times New Roman Bold Italic"/>
                <a:cs typeface="Times New Roman Bold Italic"/>
              </a:rPr>
              <a:t>precycle</a:t>
            </a:r>
            <a:r>
              <a:rPr lang="en-US" sz="2000" dirty="0" smtClean="0">
                <a:solidFill>
                  <a:srgbClr val="0000FF"/>
                </a:solidFill>
                <a:latin typeface="Times New Roman Bold Italic"/>
                <a:cs typeface="Times New Roman Bold Italic"/>
              </a:rPr>
              <a:t>, injection </a:t>
            </a:r>
            <a:r>
              <a:rPr lang="en-US" sz="2000" dirty="0" smtClean="0">
                <a:solidFill>
                  <a:srgbClr val="0000FF"/>
                </a:solidFill>
                <a:latin typeface="Times New Roman Bold Italic"/>
                <a:cs typeface="Times New Roman Bold Italic"/>
              </a:rPr>
              <a:t>of one pilot per beam, </a:t>
            </a:r>
            <a:r>
              <a:rPr lang="en-US" sz="2000" dirty="0" smtClean="0">
                <a:latin typeface="Times New Roman Bold Italic"/>
                <a:cs typeface="Times New Roman Bold Italic"/>
              </a:rPr>
              <a:t>test ramp the pilots to check</a:t>
            </a:r>
            <a:r>
              <a:rPr lang="en-US" sz="2000" dirty="0" smtClean="0">
                <a:latin typeface="Times New Roman Bold Italic"/>
                <a:cs typeface="Times New Roman Bold Italic"/>
              </a:rPr>
              <a:t> </a:t>
            </a:r>
          </a:p>
          <a:p>
            <a:r>
              <a:rPr lang="en-US" sz="2000" dirty="0" smtClean="0">
                <a:latin typeface="Times New Roman Bold Italic"/>
                <a:cs typeface="Times New Roman Bold Italic"/>
              </a:rPr>
              <a:t>                  whether </a:t>
            </a:r>
            <a:r>
              <a:rPr lang="en-US" sz="2000" dirty="0" smtClean="0">
                <a:latin typeface="Times New Roman Bold Italic"/>
                <a:cs typeface="Times New Roman Bold Italic"/>
              </a:rPr>
              <a:t>everything is ok</a:t>
            </a:r>
            <a:r>
              <a:rPr lang="en-US" sz="2000" dirty="0" smtClean="0">
                <a:latin typeface="Times New Roman Bold Italic"/>
                <a:cs typeface="Times New Roman Bold Italic"/>
              </a:rPr>
              <a:t>.</a:t>
            </a:r>
          </a:p>
          <a:p>
            <a:endParaRPr lang="en-US" sz="2000" dirty="0" smtClean="0">
              <a:latin typeface="Times New Roman Bold Italic"/>
              <a:cs typeface="Times New Roman Bold Italic"/>
            </a:endParaRPr>
          </a:p>
          <a:p>
            <a:r>
              <a:rPr lang="en-US" sz="2000" dirty="0" smtClean="0">
                <a:latin typeface="Times New Roman Bold Italic"/>
                <a:cs typeface="Times New Roman Bold Italic"/>
              </a:rPr>
              <a:t>Sat </a:t>
            </a:r>
            <a:r>
              <a:rPr lang="en-US" sz="2000" dirty="0" smtClean="0">
                <a:latin typeface="Times New Roman Bold Italic"/>
                <a:cs typeface="Times New Roman Bold Italic"/>
              </a:rPr>
              <a:t>03:00h</a:t>
            </a:r>
            <a:r>
              <a:rPr lang="en-US" sz="2000" dirty="0" smtClean="0">
                <a:latin typeface="Times New Roman Bold Italic"/>
                <a:cs typeface="Times New Roman Bold Italic"/>
              </a:rPr>
              <a:t> injection </a:t>
            </a:r>
            <a:r>
              <a:rPr lang="en-US" sz="2000" dirty="0" smtClean="0">
                <a:latin typeface="Times New Roman Bold Italic"/>
                <a:cs typeface="Times New Roman Bold Italic"/>
              </a:rPr>
              <a:t>1 pilot &amp; 1 nominal bunch per beam</a:t>
            </a:r>
            <a:r>
              <a:rPr lang="en-US" sz="2000" dirty="0" smtClean="0">
                <a:latin typeface="Times New Roman Bold Italic"/>
                <a:cs typeface="Times New Roman Bold Italic"/>
              </a:rPr>
              <a:t>,</a:t>
            </a:r>
          </a:p>
          <a:p>
            <a:r>
              <a:rPr lang="en-US" sz="2000" dirty="0" smtClean="0">
                <a:latin typeface="Times New Roman Bold Italic"/>
                <a:cs typeface="Times New Roman Bold Italic"/>
              </a:rPr>
              <a:t>                  </a:t>
            </a:r>
            <a:r>
              <a:rPr lang="en-US" sz="2000" dirty="0" smtClean="0">
                <a:solidFill>
                  <a:srgbClr val="0000FF"/>
                </a:solidFill>
                <a:latin typeface="Times New Roman Bold Italic"/>
                <a:cs typeface="Times New Roman Bold Italic"/>
              </a:rPr>
              <a:t>loss </a:t>
            </a:r>
            <a:r>
              <a:rPr lang="en-US" sz="2000" dirty="0" smtClean="0">
                <a:solidFill>
                  <a:srgbClr val="0000FF"/>
                </a:solidFill>
                <a:latin typeface="Times New Roman Bold Italic"/>
                <a:cs typeface="Times New Roman Bold Italic"/>
              </a:rPr>
              <a:t>maps at </a:t>
            </a:r>
            <a:r>
              <a:rPr lang="en-US" sz="2000" dirty="0" smtClean="0">
                <a:solidFill>
                  <a:srgbClr val="0000FF"/>
                </a:solidFill>
                <a:latin typeface="Times New Roman Bold Italic"/>
                <a:cs typeface="Times New Roman Bold Italic"/>
              </a:rPr>
              <a:t>injection</a:t>
            </a:r>
            <a:r>
              <a:rPr lang="en-US" sz="2000" dirty="0" smtClean="0">
                <a:latin typeface="Times New Roman Bold Italic"/>
                <a:cs typeface="Times New Roman Bold Italic"/>
              </a:rPr>
              <a:t>,</a:t>
            </a:r>
          </a:p>
          <a:p>
            <a:r>
              <a:rPr lang="en-US" sz="2000" dirty="0" smtClean="0">
                <a:latin typeface="Times New Roman Bold Italic"/>
                <a:cs typeface="Times New Roman Bold Italic"/>
              </a:rPr>
              <a:t>                  </a:t>
            </a:r>
            <a:r>
              <a:rPr lang="en-US" sz="2000" dirty="0" smtClean="0">
                <a:solidFill>
                  <a:srgbClr val="0000FF"/>
                </a:solidFill>
                <a:latin typeface="Times New Roman Bold Italic"/>
                <a:cs typeface="Times New Roman Bold Italic"/>
              </a:rPr>
              <a:t>1h </a:t>
            </a:r>
            <a:r>
              <a:rPr lang="en-US" sz="2000" dirty="0" smtClean="0">
                <a:solidFill>
                  <a:srgbClr val="0000FF"/>
                </a:solidFill>
                <a:latin typeface="Times New Roman Bold Italic"/>
                <a:cs typeface="Times New Roman Bold Italic"/>
              </a:rPr>
              <a:t>collisions for ATLAS </a:t>
            </a:r>
            <a:r>
              <a:rPr lang="en-US" sz="2000" dirty="0" smtClean="0">
                <a:latin typeface="Times New Roman Bold Italic"/>
                <a:cs typeface="Times New Roman Bold Italic"/>
              </a:rPr>
              <a:t>(the other experiments will surely profit</a:t>
            </a:r>
            <a:r>
              <a:rPr lang="en-US" sz="2000" dirty="0" smtClean="0">
                <a:latin typeface="Times New Roman Bold Italic"/>
                <a:cs typeface="Times New Roman Bold Italic"/>
              </a:rPr>
              <a:t>)</a:t>
            </a:r>
          </a:p>
          <a:p>
            <a:r>
              <a:rPr lang="en-US" sz="2000" dirty="0" smtClean="0">
                <a:latin typeface="Times New Roman Bold Italic"/>
                <a:cs typeface="Times New Roman Bold Italic"/>
              </a:rPr>
              <a:t>                  </a:t>
            </a:r>
            <a:r>
              <a:rPr lang="en-US" sz="2000" dirty="0" smtClean="0">
                <a:latin typeface="Times New Roman Bold Italic"/>
                <a:cs typeface="Times New Roman Bold Italic"/>
              </a:rPr>
              <a:t>important for this Atlas run is the  “pilot-on-pilot”, declaring stable</a:t>
            </a:r>
            <a:r>
              <a:rPr lang="en-US" sz="2000" dirty="0" smtClean="0">
                <a:latin typeface="Times New Roman Bold Italic"/>
                <a:cs typeface="Times New Roman Bold Italic"/>
              </a:rPr>
              <a:t> </a:t>
            </a:r>
          </a:p>
          <a:p>
            <a:r>
              <a:rPr lang="en-US" sz="2000" dirty="0" smtClean="0">
                <a:latin typeface="Times New Roman Bold Italic"/>
                <a:cs typeface="Times New Roman Bold Italic"/>
              </a:rPr>
              <a:t>                  beams is </a:t>
            </a:r>
            <a:r>
              <a:rPr lang="en-US" sz="2000" dirty="0" smtClean="0">
                <a:latin typeface="Times New Roman Bold Italic"/>
                <a:cs typeface="Times New Roman Bold Italic"/>
              </a:rPr>
              <a:t>not needed but might be helpful</a:t>
            </a:r>
            <a:r>
              <a:rPr lang="en-US" sz="2000" dirty="0" smtClean="0">
                <a:latin typeface="Times New Roman Bold Italic"/>
                <a:cs typeface="Times New Roman Bold Italic"/>
              </a:rPr>
              <a:t>.</a:t>
            </a:r>
          </a:p>
          <a:p>
            <a:endParaRPr lang="en-US" sz="2000" dirty="0" smtClean="0">
              <a:solidFill>
                <a:srgbClr val="FF0000"/>
              </a:solidFill>
              <a:latin typeface="Times New Roman Bold Italic"/>
              <a:cs typeface="Times New Roman Bold Italic"/>
            </a:endParaRPr>
          </a:p>
          <a:p>
            <a:r>
              <a:rPr lang="en-US" sz="2000" dirty="0" smtClean="0">
                <a:latin typeface="Times New Roman Bold Italic"/>
                <a:cs typeface="Times New Roman Bold Italic"/>
              </a:rPr>
              <a:t>Afterwards</a:t>
            </a:r>
            <a:r>
              <a:rPr lang="en-US" sz="2000" dirty="0" smtClean="0">
                <a:latin typeface="Times New Roman Bold Italic"/>
                <a:cs typeface="Times New Roman Bold Italic"/>
              </a:rPr>
              <a:t>: </a:t>
            </a:r>
            <a:r>
              <a:rPr lang="en-US" sz="2000" dirty="0" smtClean="0">
                <a:solidFill>
                  <a:srgbClr val="0000FF"/>
                </a:solidFill>
                <a:latin typeface="Times New Roman Bold Italic"/>
                <a:cs typeface="Times New Roman Bold Italic"/>
              </a:rPr>
              <a:t>loss </a:t>
            </a:r>
            <a:r>
              <a:rPr lang="en-US" sz="2000" dirty="0" smtClean="0">
                <a:solidFill>
                  <a:srgbClr val="0000FF"/>
                </a:solidFill>
                <a:latin typeface="Times New Roman Bold Italic"/>
                <a:cs typeface="Times New Roman Bold Italic"/>
              </a:rPr>
              <a:t>maps at collision </a:t>
            </a:r>
            <a:r>
              <a:rPr lang="en-US" sz="2000" dirty="0" smtClean="0">
                <a:latin typeface="Times New Roman Bold Italic"/>
                <a:cs typeface="Times New Roman Bold Italic"/>
              </a:rPr>
              <a:t>(same beam can be used).</a:t>
            </a:r>
            <a:endParaRPr lang="en-US" sz="2000" dirty="0">
              <a:latin typeface="Times New Roman Bold Italic"/>
              <a:cs typeface="Times New Roman Bold Ital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 txBox="1">
            <a:spLocks/>
          </p:cNvSpPr>
          <p:nvPr/>
        </p:nvSpPr>
        <p:spPr bwMode="auto">
          <a:xfrm>
            <a:off x="685800" y="228600"/>
            <a:ext cx="8153400" cy="1752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LHC Status </a:t>
            </a:r>
            <a:r>
              <a:rPr lang="en-GB" sz="3200" kern="0" dirty="0" smtClean="0">
                <a:solidFill>
                  <a:srgbClr val="FF0000"/>
                </a:solidFill>
                <a:latin typeface="+mn-lt"/>
              </a:rPr>
              <a:t>Sat</a:t>
            </a: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Morning</a:t>
            </a: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GB" sz="3200" kern="0" dirty="0" smtClean="0">
                <a:solidFill>
                  <a:srgbClr val="FF0000"/>
                </a:solidFill>
                <a:latin typeface="+mn-lt"/>
              </a:rPr>
              <a:t>9</a:t>
            </a: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-July</a:t>
            </a: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1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Bernhard Holzer,</a:t>
            </a:r>
            <a:r>
              <a:rPr kumimoji="0" lang="en-GB" sz="1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GB" sz="1900" kern="0" dirty="0" smtClean="0">
                <a:solidFill>
                  <a:schemeClr val="tx2"/>
                </a:solidFill>
                <a:latin typeface="+mn-lt"/>
              </a:rPr>
              <a:t>Ralph </a:t>
            </a:r>
            <a:r>
              <a:rPr lang="en-GB" sz="1900" kern="0" dirty="0" err="1" smtClean="0">
                <a:solidFill>
                  <a:schemeClr val="tx2"/>
                </a:solidFill>
                <a:latin typeface="+mn-lt"/>
              </a:rPr>
              <a:t>Asmann</a:t>
            </a:r>
            <a:r>
              <a:rPr lang="en-GB" sz="1900" kern="0" dirty="0" smtClean="0">
                <a:solidFill>
                  <a:schemeClr val="tx2"/>
                </a:solidFill>
                <a:latin typeface="+mn-lt"/>
              </a:rPr>
              <a:t>, Kati </a:t>
            </a:r>
            <a:r>
              <a:rPr kumimoji="0" lang="en-GB" sz="1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et </a:t>
            </a:r>
            <a:r>
              <a:rPr kumimoji="0" lang="en-GB" sz="1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1371600"/>
            <a:ext cx="8254659" cy="40010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Tentative Planning: </a:t>
            </a:r>
          </a:p>
          <a:p>
            <a:endParaRPr lang="en-US" sz="2700" b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US" sz="2000" dirty="0" smtClean="0">
                <a:latin typeface="Times New Roman"/>
                <a:cs typeface="Times New Roman"/>
              </a:rPr>
              <a:t>Sat 08:</a:t>
            </a:r>
            <a:r>
              <a:rPr lang="en-US" sz="2000" dirty="0" smtClean="0">
                <a:latin typeface="Times New Roman"/>
                <a:cs typeface="Times New Roman"/>
              </a:rPr>
              <a:t>00h  </a:t>
            </a:r>
            <a:r>
              <a:rPr lang="en-US" sz="2000" dirty="0" err="1" smtClean="0">
                <a:latin typeface="Times New Roman"/>
                <a:cs typeface="Times New Roman"/>
              </a:rPr>
              <a:t>precycle</a:t>
            </a:r>
            <a:r>
              <a:rPr lang="en-US" sz="2000" dirty="0" smtClean="0">
                <a:latin typeface="Times New Roman"/>
                <a:cs typeface="Times New Roman"/>
              </a:rPr>
              <a:t>, injection: </a:t>
            </a:r>
            <a:r>
              <a:rPr lang="en-US" sz="20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48 bunches per </a:t>
            </a:r>
            <a:r>
              <a:rPr lang="en-US" sz="20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beam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                  new </a:t>
            </a:r>
            <a:r>
              <a:rPr lang="en-US" sz="20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fill pattern for “satellite collisions in ALICE</a:t>
            </a:r>
            <a:r>
              <a:rPr lang="en-US" sz="20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”</a:t>
            </a:r>
          </a:p>
          <a:p>
            <a:r>
              <a:rPr lang="en-US" sz="2000" dirty="0" smtClean="0">
                <a:latin typeface="Times New Roman"/>
                <a:cs typeface="Times New Roman"/>
              </a:rPr>
              <a:t>                   keep </a:t>
            </a:r>
            <a:r>
              <a:rPr lang="en-US" sz="2000" dirty="0" smtClean="0">
                <a:latin typeface="Times New Roman"/>
                <a:cs typeface="Times New Roman"/>
              </a:rPr>
              <a:t>in stable beams for 3-4 hours (depending on the experiments</a:t>
            </a:r>
            <a:r>
              <a:rPr lang="en-US" sz="2000" dirty="0" smtClean="0">
                <a:latin typeface="Times New Roman"/>
                <a:cs typeface="Times New Roman"/>
              </a:rPr>
              <a:t>)</a:t>
            </a:r>
          </a:p>
          <a:p>
            <a:endParaRPr lang="en-US" sz="2000" dirty="0" smtClean="0">
              <a:latin typeface="Times New Roman"/>
              <a:cs typeface="Times New Roman"/>
            </a:endParaRPr>
          </a:p>
          <a:p>
            <a:r>
              <a:rPr lang="en-US" sz="2000" dirty="0" smtClean="0">
                <a:latin typeface="Times New Roman"/>
                <a:cs typeface="Times New Roman"/>
              </a:rPr>
              <a:t>Further </a:t>
            </a:r>
            <a:r>
              <a:rPr lang="en-US" sz="2000" dirty="0" smtClean="0">
                <a:latin typeface="Times New Roman"/>
                <a:cs typeface="Times New Roman"/>
              </a:rPr>
              <a:t>planning: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</a:p>
          <a:p>
            <a:r>
              <a:rPr lang="en-US" sz="2000" dirty="0" smtClean="0">
                <a:latin typeface="Times New Roman"/>
                <a:cs typeface="Times New Roman"/>
              </a:rPr>
              <a:t>	   using </a:t>
            </a:r>
            <a:r>
              <a:rPr lang="en-US" sz="2000" dirty="0" smtClean="0">
                <a:latin typeface="Times New Roman"/>
                <a:cs typeface="Times New Roman"/>
              </a:rPr>
              <a:t>the new fill patterns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</a:p>
          <a:p>
            <a:r>
              <a:rPr lang="en-US" sz="2000" dirty="0" smtClean="0">
                <a:latin typeface="Times New Roman"/>
                <a:cs typeface="Times New Roman"/>
              </a:rPr>
              <a:t>                 establish collisions  </a:t>
            </a:r>
          </a:p>
          <a:p>
            <a:r>
              <a:rPr lang="en-US" sz="2000" dirty="0" smtClean="0">
                <a:latin typeface="Times New Roman"/>
                <a:cs typeface="Times New Roman"/>
              </a:rPr>
              <a:t> 	    </a:t>
            </a:r>
            <a:r>
              <a:rPr lang="en-US" sz="20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264 </a:t>
            </a:r>
            <a:r>
              <a:rPr lang="en-US" sz="20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bunches </a:t>
            </a:r>
            <a:r>
              <a:rPr lang="en-US" sz="2000" dirty="0" smtClean="0">
                <a:latin typeface="Times New Roman"/>
                <a:cs typeface="Times New Roman"/>
              </a:rPr>
              <a:t>per beam ... some hours collisions 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</a:p>
          <a:p>
            <a:r>
              <a:rPr lang="en-US" sz="2000" dirty="0" smtClean="0">
                <a:latin typeface="Times New Roman"/>
                <a:cs typeface="Times New Roman"/>
              </a:rPr>
              <a:t>                  </a:t>
            </a:r>
            <a:r>
              <a:rPr lang="en-US" sz="20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840 </a:t>
            </a:r>
            <a:r>
              <a:rPr lang="en-US" sz="20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bunches </a:t>
            </a:r>
            <a:r>
              <a:rPr lang="en-US" sz="2000" dirty="0" smtClean="0">
                <a:latin typeface="Times New Roman"/>
                <a:cs typeface="Times New Roman"/>
              </a:rPr>
              <a:t>per beam ... a nice long collision </a:t>
            </a:r>
            <a:r>
              <a:rPr lang="en-US" sz="2000" dirty="0" smtClean="0">
                <a:latin typeface="Times New Roman"/>
                <a:cs typeface="Times New Roman"/>
              </a:rPr>
              <a:t>run </a:t>
            </a:r>
          </a:p>
          <a:p>
            <a:r>
              <a:rPr lang="en-US" sz="2000" dirty="0" smtClean="0">
                <a:latin typeface="Times New Roman"/>
                <a:cs typeface="Times New Roman"/>
              </a:rPr>
              <a:t>	  </a:t>
            </a:r>
            <a:r>
              <a:rPr lang="en-US" sz="20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1380 bunches </a:t>
            </a:r>
            <a:r>
              <a:rPr lang="en-US" sz="2000" dirty="0" smtClean="0">
                <a:latin typeface="Times New Roman"/>
                <a:cs typeface="Times New Roman"/>
              </a:rPr>
              <a:t>per beam ... back in business (hopefully)</a:t>
            </a:r>
            <a:endParaRPr lang="en-US" sz="2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8061813" y="76200"/>
            <a:ext cx="8785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Times New Roman"/>
                <a:cs typeface="Times New Roman"/>
              </a:rPr>
              <a:t>9</a:t>
            </a:r>
            <a:r>
              <a:rPr lang="en-US" i="1" dirty="0" smtClean="0">
                <a:latin typeface="Times New Roman"/>
                <a:cs typeface="Times New Roman"/>
              </a:rPr>
              <a:t>. July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152400"/>
            <a:ext cx="181291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600" b="1" i="1" dirty="0" smtClean="0">
                <a:latin typeface="Times New Roman"/>
                <a:cs typeface="Times New Roman"/>
              </a:rPr>
              <a:t> To Do List</a:t>
            </a:r>
            <a:endParaRPr lang="en-US" sz="2600" b="1" i="1" dirty="0">
              <a:latin typeface="Times New Roman"/>
              <a:cs typeface="Times New Roman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3400" y="1143000"/>
            <a:ext cx="8001000" cy="4524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/>
                <a:cs typeface="Times New Roman"/>
              </a:rPr>
              <a:t>B2 TCDQ positioning </a:t>
            </a:r>
            <a:r>
              <a:rPr lang="en-US" dirty="0" smtClean="0">
                <a:solidFill>
                  <a:srgbClr val="FF0000"/>
                </a:solidFill>
                <a:latin typeface="Times New Roman"/>
                <a:cs typeface="Times New Roman"/>
              </a:rPr>
              <a:t>450 </a:t>
            </a:r>
            <a:r>
              <a:rPr lang="en-US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GeV</a:t>
            </a:r>
            <a:r>
              <a:rPr lang="en-US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	</a:t>
            </a:r>
            <a:r>
              <a:rPr lang="en-US" dirty="0" smtClean="0">
                <a:latin typeface="Times New Roman"/>
                <a:cs typeface="Times New Roman"/>
              </a:rPr>
              <a:t>- 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cross-check of offset between TCSG and TCDQ jaw</a:t>
            </a:r>
            <a:r>
              <a:rPr lang="en-US" dirty="0" smtClean="0">
                <a:latin typeface="Times New Roman"/>
                <a:cs typeface="Times New Roman"/>
              </a:rPr>
              <a:t>, with </a:t>
            </a:r>
            <a:r>
              <a:rPr lang="en-US" dirty="0" smtClean="0">
                <a:latin typeface="Times New Roman"/>
                <a:cs typeface="Times New Roman"/>
              </a:rPr>
              <a:t>beam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	</a:t>
            </a:r>
            <a:r>
              <a:rPr lang="en-US" dirty="0" smtClean="0">
                <a:latin typeface="Times New Roman"/>
                <a:cs typeface="Times New Roman"/>
              </a:rPr>
              <a:t>- </a:t>
            </a:r>
            <a:r>
              <a:rPr lang="en-US" dirty="0" err="1" smtClean="0">
                <a:latin typeface="Times New Roman"/>
                <a:cs typeface="Times New Roman"/>
              </a:rPr>
              <a:t>asynch</a:t>
            </a:r>
            <a:r>
              <a:rPr lang="en-US" dirty="0" smtClean="0">
                <a:latin typeface="Times New Roman"/>
                <a:cs typeface="Times New Roman"/>
              </a:rPr>
              <a:t> dump test for B2 with pilot bunches or with 1-2 nominal bunches,</a:t>
            </a:r>
            <a:r>
              <a:rPr lang="en-US" dirty="0" smtClean="0">
                <a:latin typeface="Times New Roman"/>
                <a:cs typeface="Times New Roman"/>
              </a:rPr>
              <a:t> 	  at </a:t>
            </a:r>
            <a:r>
              <a:rPr lang="en-US" dirty="0" smtClean="0">
                <a:latin typeface="Times New Roman"/>
                <a:cs typeface="Times New Roman"/>
              </a:rPr>
              <a:t>450 </a:t>
            </a:r>
            <a:r>
              <a:rPr lang="en-US" dirty="0" err="1" smtClean="0">
                <a:latin typeface="Times New Roman"/>
                <a:cs typeface="Times New Roman"/>
              </a:rPr>
              <a:t>GeV</a:t>
            </a:r>
            <a:r>
              <a:rPr lang="en-US" dirty="0" smtClean="0">
                <a:latin typeface="Times New Roman"/>
                <a:cs typeface="Times New Roman"/>
              </a:rPr>
              <a:t>.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	</a:t>
            </a:r>
            <a:r>
              <a:rPr lang="en-US" dirty="0" smtClean="0">
                <a:latin typeface="Times New Roman"/>
                <a:cs typeface="Times New Roman"/>
              </a:rPr>
              <a:t>- </a:t>
            </a:r>
            <a:r>
              <a:rPr lang="en-US" dirty="0" smtClean="0">
                <a:latin typeface="Times New Roman"/>
                <a:cs typeface="Times New Roman"/>
              </a:rPr>
              <a:t>during first pilot ramp, 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monitoring of TCDQ jaw position </a:t>
            </a:r>
            <a:r>
              <a:rPr lang="en-US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wrt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 interlock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 	  thresholds </a:t>
            </a:r>
            <a:r>
              <a:rPr lang="en-US" dirty="0" smtClean="0">
                <a:latin typeface="Times New Roman"/>
                <a:cs typeface="Times New Roman"/>
              </a:rPr>
              <a:t>(anyway data logged) and comparison with last ramp.</a:t>
            </a:r>
            <a:r>
              <a:rPr lang="en-US" dirty="0" smtClean="0">
                <a:latin typeface="Times New Roman"/>
                <a:cs typeface="Times New Roman"/>
              </a:rPr>
              <a:t> </a:t>
            </a:r>
          </a:p>
          <a:p>
            <a:endParaRPr lang="en-US" i="1" dirty="0" smtClean="0">
              <a:latin typeface="Times New Roman"/>
              <a:cs typeface="Times New Roman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Calibri"/>
              </a:rPr>
              <a:t>Injection </a:t>
            </a:r>
            <a:r>
              <a:rPr lang="en-US" dirty="0" smtClean="0">
                <a:solidFill>
                  <a:srgbClr val="FF0000"/>
                </a:solidFill>
                <a:latin typeface="Calibri"/>
              </a:rPr>
              <a:t>system:-</a:t>
            </a:r>
            <a:r>
              <a:rPr lang="en-US" sz="1000" dirty="0" smtClean="0">
                <a:solidFill>
                  <a:srgbClr val="FF0000"/>
                </a:solidFill>
                <a:latin typeface="TimesNewRomanPSMT"/>
              </a:rPr>
              <a:t>         </a:t>
            </a:r>
            <a:r>
              <a:rPr lang="en-US" sz="1000" dirty="0" smtClean="0">
                <a:solidFill>
                  <a:srgbClr val="FF0000"/>
                </a:solidFill>
                <a:latin typeface="TimesNewRomanPSMT"/>
              </a:rPr>
              <a:t> </a:t>
            </a:r>
          </a:p>
          <a:p>
            <a:r>
              <a:rPr lang="en-US" dirty="0" smtClean="0">
                <a:latin typeface="Calibri"/>
              </a:rPr>
              <a:t>On </a:t>
            </a:r>
            <a:r>
              <a:rPr lang="en-US" dirty="0" smtClean="0">
                <a:latin typeface="Calibri"/>
              </a:rPr>
              <a:t>MKI – B1 work has been performed on the terminating resistors. As a result </a:t>
            </a:r>
            <a:r>
              <a:rPr lang="en-US" dirty="0" smtClean="0">
                <a:solidFill>
                  <a:srgbClr val="0000FF"/>
                </a:solidFill>
                <a:latin typeface="Calibri"/>
              </a:rPr>
              <a:t>the </a:t>
            </a:r>
            <a:r>
              <a:rPr lang="en-US" dirty="0" err="1" smtClean="0">
                <a:solidFill>
                  <a:srgbClr val="0000FF"/>
                </a:solidFill>
                <a:latin typeface="Calibri"/>
              </a:rPr>
              <a:t>MKIs</a:t>
            </a:r>
            <a:r>
              <a:rPr lang="en-US" dirty="0" smtClean="0">
                <a:solidFill>
                  <a:srgbClr val="0000FF"/>
                </a:solidFill>
                <a:latin typeface="Calibri"/>
              </a:rPr>
              <a:t> are likely to fail in IQC</a:t>
            </a:r>
            <a:r>
              <a:rPr lang="en-US" dirty="0" smtClean="0">
                <a:latin typeface="Calibri"/>
              </a:rPr>
              <a:t>. A few tens of pulses are required to obtain statistics, then call Etienne </a:t>
            </a:r>
            <a:r>
              <a:rPr lang="en-US" dirty="0" err="1" smtClean="0">
                <a:latin typeface="Calibri"/>
              </a:rPr>
              <a:t>Carlier</a:t>
            </a:r>
            <a:r>
              <a:rPr lang="en-US" dirty="0" smtClean="0">
                <a:latin typeface="Calibri"/>
              </a:rPr>
              <a:t> who will update the IQC – MKI limits (call during day time)</a:t>
            </a:r>
            <a:r>
              <a:rPr lang="en-US" dirty="0" smtClean="0">
                <a:latin typeface="Calibri"/>
              </a:rPr>
              <a:t>.</a:t>
            </a:r>
          </a:p>
          <a:p>
            <a:endParaRPr lang="en-US" dirty="0" smtClean="0">
              <a:latin typeface="Calibri"/>
            </a:endParaRPr>
          </a:p>
          <a:p>
            <a:r>
              <a:rPr lang="en-US" dirty="0" smtClean="0">
                <a:latin typeface="Calibri"/>
              </a:rPr>
              <a:t>-</a:t>
            </a:r>
            <a:r>
              <a:rPr lang="en-US" sz="1000" dirty="0" smtClean="0">
                <a:latin typeface="TimesNewRomanPSMT"/>
              </a:rPr>
              <a:t>          </a:t>
            </a:r>
            <a:r>
              <a:rPr lang="en-US" dirty="0" smtClean="0">
                <a:latin typeface="Calibri"/>
              </a:rPr>
              <a:t>When we start to inject the longer trains from the SPS (for Alice satellite collisions) we </a:t>
            </a:r>
            <a:r>
              <a:rPr lang="en-US" dirty="0" smtClean="0">
                <a:solidFill>
                  <a:srgbClr val="0000FF"/>
                </a:solidFill>
                <a:latin typeface="Calibri"/>
              </a:rPr>
              <a:t>most likely need to extend the MKI pulse length slightly </a:t>
            </a:r>
            <a:r>
              <a:rPr lang="en-US" dirty="0" smtClean="0">
                <a:latin typeface="Calibri"/>
              </a:rPr>
              <a:t>and change the </a:t>
            </a:r>
            <a:r>
              <a:rPr lang="en-US" dirty="0" err="1" smtClean="0">
                <a:latin typeface="Calibri"/>
              </a:rPr>
              <a:t>mcs</a:t>
            </a:r>
            <a:r>
              <a:rPr lang="en-US" dirty="0" smtClean="0">
                <a:latin typeface="Calibri"/>
              </a:rPr>
              <a:t> reference values accordingly. Check with Brennan when this needs to be done. </a:t>
            </a:r>
            <a:endParaRPr lang="en-US" i="1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8061813" y="76200"/>
            <a:ext cx="8785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Times New Roman"/>
                <a:cs typeface="Times New Roman"/>
              </a:rPr>
              <a:t>9</a:t>
            </a:r>
            <a:r>
              <a:rPr lang="en-US" i="1" dirty="0" smtClean="0">
                <a:latin typeface="Times New Roman"/>
                <a:cs typeface="Times New Roman"/>
              </a:rPr>
              <a:t>. July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152400"/>
            <a:ext cx="123284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600" b="1" i="1" dirty="0" smtClean="0">
                <a:latin typeface="Times New Roman"/>
                <a:cs typeface="Times New Roman"/>
              </a:rPr>
              <a:t> Status</a:t>
            </a:r>
            <a:endParaRPr lang="en-US" sz="2600" b="1" i="1" dirty="0">
              <a:latin typeface="Times New Roman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1447800"/>
            <a:ext cx="8131716" cy="2923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Times New Roman Bold Italic"/>
                <a:cs typeface="Times New Roman Bold Italic"/>
              </a:rPr>
              <a:t>19:19h </a:t>
            </a:r>
            <a:r>
              <a:rPr lang="en-US" dirty="0" smtClean="0">
                <a:latin typeface="Times New Roman Bold Italic"/>
                <a:cs typeface="Times New Roman Bold Italic"/>
              </a:rPr>
              <a:t>hardware commissioning</a:t>
            </a:r>
          </a:p>
          <a:p>
            <a:endParaRPr lang="en-US" dirty="0" smtClean="0">
              <a:latin typeface="Times New Roman Bold Italic"/>
              <a:cs typeface="Times New Roman Bold Italic"/>
            </a:endParaRPr>
          </a:p>
          <a:p>
            <a:r>
              <a:rPr lang="en-US" dirty="0" smtClean="0">
                <a:solidFill>
                  <a:srgbClr val="0000FF"/>
                </a:solidFill>
                <a:latin typeface="Times New Roman Bold Italic"/>
                <a:cs typeface="Times New Roman Bold Italic"/>
              </a:rPr>
              <a:t>20:46h </a:t>
            </a:r>
            <a:r>
              <a:rPr lang="en-US" dirty="0" smtClean="0">
                <a:latin typeface="CourierNewPSMT"/>
              </a:rPr>
              <a:t>trip of Atlas </a:t>
            </a:r>
            <a:r>
              <a:rPr lang="en-US" dirty="0" err="1" smtClean="0">
                <a:latin typeface="CourierNewPSMT"/>
              </a:rPr>
              <a:t>toroid</a:t>
            </a:r>
            <a:r>
              <a:rPr lang="en-US" dirty="0" smtClean="0">
                <a:latin typeface="CourierNewPSMT"/>
              </a:rPr>
              <a:t> and </a:t>
            </a:r>
            <a:r>
              <a:rPr lang="en-US" dirty="0" smtClean="0">
                <a:latin typeface="CourierNewPSMT"/>
              </a:rPr>
              <a:t>solenoid</a:t>
            </a:r>
          </a:p>
          <a:p>
            <a:endParaRPr lang="en-US" dirty="0" smtClean="0">
              <a:latin typeface="CourierNewPSMT"/>
            </a:endParaRPr>
          </a:p>
          <a:p>
            <a:r>
              <a:rPr lang="en-US" dirty="0" smtClean="0">
                <a:solidFill>
                  <a:srgbClr val="0000FF"/>
                </a:solidFill>
                <a:latin typeface="CourierNewPSMT"/>
              </a:rPr>
              <a:t>22:</a:t>
            </a:r>
            <a:r>
              <a:rPr lang="en-US" dirty="0" smtClean="0">
                <a:solidFill>
                  <a:srgbClr val="0000FF"/>
                </a:solidFill>
                <a:latin typeface="CourierNewPSMT"/>
              </a:rPr>
              <a:t>33h  </a:t>
            </a:r>
            <a:r>
              <a:rPr lang="en-US" dirty="0" smtClean="0">
                <a:latin typeface="CourierNewPSMT"/>
              </a:rPr>
              <a:t>ramping up ALICE SOLENOID</a:t>
            </a:r>
            <a:r>
              <a:rPr lang="en-US" dirty="0" smtClean="0">
                <a:latin typeface="CourierNewPSMT"/>
              </a:rPr>
              <a:t> </a:t>
            </a:r>
          </a:p>
          <a:p>
            <a:endParaRPr lang="en-US" dirty="0" smtClean="0">
              <a:solidFill>
                <a:srgbClr val="0000FF"/>
              </a:solidFill>
              <a:latin typeface="CourierNewPSMT"/>
              <a:cs typeface="Times New Roman Bold Italic"/>
            </a:endParaRPr>
          </a:p>
          <a:p>
            <a:r>
              <a:rPr lang="en-US" dirty="0" smtClean="0">
                <a:solidFill>
                  <a:srgbClr val="0000FF"/>
                </a:solidFill>
                <a:latin typeface="CourierNewPSMT"/>
              </a:rPr>
              <a:t>04:10h </a:t>
            </a:r>
            <a:r>
              <a:rPr lang="en-US" dirty="0" smtClean="0">
                <a:latin typeface="CourierNewPSMT"/>
              </a:rPr>
              <a:t>Cannot </a:t>
            </a:r>
            <a:r>
              <a:rPr lang="en-US" dirty="0" smtClean="0">
                <a:latin typeface="CourierNewPSMT"/>
              </a:rPr>
              <a:t>close the extraction switches of RQF/D A78</a:t>
            </a:r>
            <a:r>
              <a:rPr lang="en-US" dirty="0" smtClean="0">
                <a:latin typeface="CourierNewPSMT"/>
              </a:rPr>
              <a:t>.</a:t>
            </a:r>
          </a:p>
          <a:p>
            <a:endParaRPr lang="en-US" dirty="0" smtClean="0">
              <a:solidFill>
                <a:srgbClr val="0000FF"/>
              </a:solidFill>
              <a:latin typeface="CourierNewPSMT"/>
              <a:cs typeface="Times New Roman Bold Italic"/>
            </a:endParaRPr>
          </a:p>
          <a:p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04:14h 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Updated estimation from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cryo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: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</a:p>
          <a:p>
            <a:r>
              <a:rPr lang="en-US" sz="2000" b="1" i="1" smtClean="0">
                <a:solidFill>
                  <a:srgbClr val="FF0000"/>
                </a:solidFill>
                <a:latin typeface="Times New Roman"/>
                <a:cs typeface="Times New Roman"/>
              </a:rPr>
              <a:t>                                 full 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recovery at about 8 am</a:t>
            </a:r>
            <a:endParaRPr lang="en-US" sz="2000" b="1" i="1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HCpresentations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28358</TotalTime>
  <Words>518</Words>
  <Application>Microsoft Macintosh PowerPoint</Application>
  <PresentationFormat>On-screen Show (4:3)</PresentationFormat>
  <Paragraphs>54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LHCpresentations</vt:lpstr>
      <vt:lpstr>Slide 1</vt:lpstr>
      <vt:lpstr>Slide 2</vt:lpstr>
      <vt:lpstr>Slide 3</vt:lpstr>
      <vt:lpstr>Slide 4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Gianluigi Arduini</dc:creator>
  <cp:lastModifiedBy>Bernhard Holzer</cp:lastModifiedBy>
  <cp:revision>2068</cp:revision>
  <dcterms:created xsi:type="dcterms:W3CDTF">2011-07-09T05:12:47Z</dcterms:created>
  <dcterms:modified xsi:type="dcterms:W3CDTF">2011-07-09T05:41:51Z</dcterms:modified>
</cp:coreProperties>
</file>