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802" r:id="rId2"/>
    <p:sldId id="812" r:id="rId3"/>
    <p:sldId id="836" r:id="rId4"/>
    <p:sldId id="837" r:id="rId5"/>
    <p:sldId id="818" r:id="rId6"/>
    <p:sldId id="825" r:id="rId7"/>
    <p:sldId id="833" r:id="rId8"/>
    <p:sldId id="831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06" autoAdjust="0"/>
  </p:normalViewPr>
  <p:slideViewPr>
    <p:cSldViewPr>
      <p:cViewPr varScale="1">
        <p:scale>
          <a:sx n="82" d="100"/>
          <a:sy n="82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7/4/2011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17526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Summary of Week 26</a:t>
            </a:r>
          </a:p>
          <a:p>
            <a:endParaRPr lang="en-GB" sz="1400" dirty="0" smtClean="0"/>
          </a:p>
          <a:p>
            <a:r>
              <a:rPr lang="en-GB" sz="2800" dirty="0" smtClean="0"/>
              <a:t>G. Arduini, B. Holzer, M. Lamont</a:t>
            </a:r>
          </a:p>
          <a:p>
            <a:r>
              <a:rPr lang="en-GB" sz="2800" dirty="0" smtClean="0"/>
              <a:t>MD Coordinator: R. Assmann</a:t>
            </a:r>
          </a:p>
          <a:p>
            <a:endParaRPr lang="en-GB" sz="2400" dirty="0" smtClean="0"/>
          </a:p>
          <a:p>
            <a:r>
              <a:rPr lang="en-GB" dirty="0" smtClean="0"/>
              <a:t>Main aims: </a:t>
            </a:r>
          </a:p>
          <a:p>
            <a:pPr marL="358775" indent="358775" algn="l">
              <a:buClr>
                <a:srgbClr val="00CC00"/>
              </a:buClr>
              <a:buFont typeface="Wingdings" pitchFamily="2" charset="2"/>
              <a:buChar char="ü"/>
              <a:tabLst>
                <a:tab pos="717550" algn="l"/>
              </a:tabLst>
            </a:pPr>
            <a:r>
              <a:rPr lang="en-GB" sz="2400" dirty="0" smtClean="0"/>
              <a:t>Luminosity production</a:t>
            </a:r>
          </a:p>
          <a:p>
            <a:pPr marL="358775" indent="358775" algn="l">
              <a:buClr>
                <a:srgbClr val="00CC00"/>
              </a:buClr>
              <a:buFont typeface="Wingdings" pitchFamily="2" charset="2"/>
              <a:buChar char="ü"/>
              <a:tabLst>
                <a:tab pos="717550" algn="l"/>
              </a:tabLst>
            </a:pPr>
            <a:r>
              <a:rPr lang="en-GB" sz="2400" dirty="0" smtClean="0"/>
              <a:t>1380 bunches</a:t>
            </a:r>
          </a:p>
          <a:p>
            <a:pPr marL="358775" indent="358775" algn="l">
              <a:buClr>
                <a:srgbClr val="00CC00"/>
              </a:buClr>
              <a:buFont typeface="Wingdings" pitchFamily="2" charset="2"/>
              <a:buChar char="ü"/>
              <a:tabLst>
                <a:tab pos="717550" algn="l"/>
              </a:tabLst>
            </a:pPr>
            <a:r>
              <a:rPr lang="en-GB" sz="2400" dirty="0" smtClean="0"/>
              <a:t>MDs </a:t>
            </a:r>
            <a:r>
              <a:rPr lang="en-GB" sz="2400" dirty="0" smtClean="0">
                <a:sym typeface="Wingdings" pitchFamily="2" charset="2"/>
              </a:rPr>
              <a:t> see Ralph’s presentation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86800" cy="3266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1447800"/>
                <a:gridCol w="23241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Peak Stable Luminosity Delivered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1.26x10</a:t>
                      </a:r>
                      <a:r>
                        <a:rPr lang="en-GB" sz="1600" baseline="30000" dirty="0" smtClean="0"/>
                        <a:t>33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Fill </a:t>
                      </a:r>
                      <a:r>
                        <a:rPr lang="en-GB" sz="1600" dirty="0" smtClean="0"/>
                        <a:t>1889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11/06/24, 07:31</a:t>
                      </a:r>
                      <a:endParaRPr lang="en-GB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Maximum Luminosity Delivered in one fill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62.1 pb</a:t>
                      </a:r>
                      <a:r>
                        <a:rPr lang="en-US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Fill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1900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11/06/26, 22:08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Maximum Luminosity Delivered in one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62.1 pb</a:t>
                      </a:r>
                      <a:r>
                        <a:rPr lang="en-GB" sz="1600" baseline="30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Monday</a:t>
                      </a:r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 27 June, 2011</a:t>
                      </a:r>
                      <a:endParaRPr lang="en-GB" sz="1600" u="non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Maximum Colliding Bunches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1318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Fill 1901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Longest Time in Stable Beams for one fill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19.2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Fill 1900</a:t>
                      </a:r>
                      <a:endParaRPr lang="en-US" sz="1600" baseline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11/06/27, 01:09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FF0000"/>
                          </a:solidFill>
                        </a:rPr>
                        <a:t>Longest Time in Stable Beams for one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19.2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hours (82.9%)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Monday</a:t>
                      </a:r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 27 June, 2011</a:t>
                      </a:r>
                      <a:endParaRPr lang="en-GB" sz="1600" u="non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achievements (c/o ATLAS)</a:t>
            </a:r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28600" y="48006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000" kern="0" dirty="0" smtClean="0">
                <a:solidFill>
                  <a:srgbClr val="FF0000"/>
                </a:solidFill>
                <a:latin typeface="+mn-lt"/>
              </a:rPr>
              <a:t>2 consecutive long fills (19.2 and 13.7 h) dumped by OP – A primer!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Total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integrated luminosity: 107 pb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-1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en-GB" sz="2000" kern="0" dirty="0" smtClean="0">
                <a:solidFill>
                  <a:srgbClr val="FF0000"/>
                </a:solidFill>
                <a:latin typeface="+mn-lt"/>
              </a:rPr>
              <a:t>in 2 days!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Turn around ~4 hours (Losses at injection, LSS6 BPM check)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 descr="\\cern.ch\dfs\Users\a\arduini\Documents\lumichar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4800600" cy="344967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2050" name="AutoShape 2" descr="https://lhc-statistics.web.cern.ch/LHC-Statistics/PRO/Plots/2011/Run/LHC_0.png"/>
          <p:cNvSpPr>
            <a:spLocks noGrp="1" noChangeAspect="1" noChangeArrowheads="1"/>
          </p:cNvSpPr>
          <p:nvPr>
            <p:ph type="body" sz="half" idx="3"/>
          </p:nvPr>
        </p:nvSpPr>
        <p:spPr bwMode="auto">
          <a:xfrm>
            <a:off x="152400" y="4953000"/>
            <a:ext cx="8839200" cy="1371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The statistics data refer to all fills (including MD, scrubbing, etc). If only scheduled physics time is considered ~32% of stable beams.</a:t>
            </a:r>
            <a:endParaRPr lang="en-US" dirty="0"/>
          </a:p>
        </p:txBody>
      </p:sp>
      <p:pic>
        <p:nvPicPr>
          <p:cNvPr id="2051" name="Picture 3" descr="\\cern.ch\dfs\Users\a\arduini\Documents\My Pictures\cak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219200"/>
            <a:ext cx="4549140" cy="3268980"/>
          </a:xfrm>
          <a:prstGeom prst="rect">
            <a:avLst/>
          </a:prstGeom>
          <a:noFill/>
        </p:spPr>
      </p:pic>
      <p:sp>
        <p:nvSpPr>
          <p:cNvPr id="2053" name="AutoShape 5" descr="https://cmswbm.web.cern.ch/cmswbm/fills/fill_yearly_integratedluminosity.gif"/>
          <p:cNvSpPr>
            <a:spLocks noChangeAspect="1" noChangeArrowheads="1"/>
          </p:cNvSpPr>
          <p:nvPr/>
        </p:nvSpPr>
        <p:spPr bwMode="auto">
          <a:xfrm>
            <a:off x="63500" y="-136525"/>
            <a:ext cx="5410200" cy="3667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219200" y="1600200"/>
            <a:ext cx="6629400" cy="4495800"/>
            <a:chOff x="1219200" y="1295400"/>
            <a:chExt cx="6629400" cy="4495800"/>
          </a:xfrm>
        </p:grpSpPr>
        <p:pic>
          <p:nvPicPr>
            <p:cNvPr id="2054" name="Picture 6" descr="\\cern.ch\dfs\Users\a\arduini\Documents\My Pictures\fill_yearly_integratedluminosity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19200" y="1295400"/>
              <a:ext cx="6629400" cy="4495800"/>
            </a:xfrm>
            <a:prstGeom prst="rect">
              <a:avLst/>
            </a:prstGeom>
            <a:noFill/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514600" y="3200400"/>
              <a:ext cx="1676400" cy="30777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FFFF00"/>
                  </a:solidFill>
                </a:rPr>
                <a:t>Thanks CMS!</a:t>
              </a:r>
              <a:endParaRPr lang="en-GB" sz="14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~1/2 nominal intensity and ¼ of the nominal stored energy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1901 </a:t>
            </a:r>
            <a:endParaRPr lang="en-US" dirty="0"/>
          </a:p>
        </p:txBody>
      </p:sp>
      <p:pic>
        <p:nvPicPr>
          <p:cNvPr id="44034" name="Picture 2" descr="Z:\PPOINT\2011\13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7286625" cy="2103120"/>
          </a:xfrm>
          <a:prstGeom prst="rect">
            <a:avLst/>
          </a:prstGeom>
          <a:noFill/>
        </p:spPr>
      </p:pic>
      <p:pic>
        <p:nvPicPr>
          <p:cNvPr id="44035" name="Picture 3" descr="Z:\PPOINT\2011\1380MJ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962400"/>
            <a:ext cx="8096250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4343400" cy="5257800"/>
          </a:xfrm>
        </p:spPr>
        <p:txBody>
          <a:bodyPr/>
          <a:lstStyle/>
          <a:p>
            <a:r>
              <a:rPr lang="en-GB" sz="2000" dirty="0" smtClean="0"/>
              <a:t>Q’ drift after long flat-top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UFO activity at injection at the MKI2- it calmed down afterwards.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Pressure spike in 5R4 before collisions, would have been above the old dump threshold.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1901</a:t>
            </a:r>
            <a:endParaRPr lang="en-GB" dirty="0"/>
          </a:p>
        </p:txBody>
      </p:sp>
      <p:pic>
        <p:nvPicPr>
          <p:cNvPr id="20481" name="Picture 1" descr="\\cern.ch\dfs\Users\a\arduini\Documents\My Pictures\Pictur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1076" y="1066800"/>
            <a:ext cx="4613849" cy="1524000"/>
          </a:xfrm>
          <a:prstGeom prst="rect">
            <a:avLst/>
          </a:prstGeom>
          <a:noFill/>
        </p:spPr>
      </p:pic>
      <p:pic>
        <p:nvPicPr>
          <p:cNvPr id="7" name="Picture 2" descr="http://elogbook.cern.ch/eLogbook/attach_reader?attach_id=11729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1954" y="2667000"/>
            <a:ext cx="4942046" cy="3656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lower luminosity?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4800600"/>
            <a:ext cx="8763000" cy="1447800"/>
          </a:xfrm>
        </p:spPr>
        <p:txBody>
          <a:bodyPr/>
          <a:lstStyle/>
          <a:p>
            <a:r>
              <a:rPr lang="en-US" sz="2400" dirty="0" smtClean="0"/>
              <a:t>Activity in the H-plane (both beams) when the damper gain is reduced before starting the ramp and at 3.5 </a:t>
            </a:r>
            <a:r>
              <a:rPr lang="en-US" sz="2400" dirty="0" err="1" smtClean="0"/>
              <a:t>TeV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 need to revisit when back from technical stop</a:t>
            </a:r>
            <a:endParaRPr lang="en-US" sz="2400" dirty="0"/>
          </a:p>
        </p:txBody>
      </p:sp>
      <p:pic>
        <p:nvPicPr>
          <p:cNvPr id="39937" name="Picture 1" descr="\\cern.ch\dfs\Users\a\arduini\Documents\blow-up1901b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823960" cy="3634740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57800" y="762000"/>
            <a:ext cx="3657600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FFFF00"/>
                </a:solidFill>
              </a:rPr>
              <a:t>Fill 1901 – 1380 bunches – R. </a:t>
            </a:r>
            <a:r>
              <a:rPr lang="en-US" sz="1400" b="1" dirty="0" err="1" smtClean="0">
                <a:solidFill>
                  <a:srgbClr val="FFFF00"/>
                </a:solidFill>
              </a:rPr>
              <a:t>Giachino</a:t>
            </a:r>
            <a:endParaRPr lang="en-GB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Unsqueeze</a:t>
            </a:r>
            <a:r>
              <a:rPr lang="en-US" sz="2400" dirty="0" smtClean="0"/>
              <a:t> </a:t>
            </a:r>
            <a:r>
              <a:rPr lang="en-US" sz="2400" dirty="0" smtClean="0"/>
              <a:t>OK (feed-forward from previous test)</a:t>
            </a:r>
          </a:p>
          <a:p>
            <a:endParaRPr lang="en-US" sz="1100" dirty="0" smtClean="0"/>
          </a:p>
          <a:p>
            <a:r>
              <a:rPr lang="en-US" sz="2400" dirty="0" smtClean="0"/>
              <a:t>Ramped the collimators in IP3, 6 and 7 to the nominal ramp settings. TCT at coarse protection settings. </a:t>
            </a:r>
          </a:p>
          <a:p>
            <a:endParaRPr lang="en-US" sz="1100" dirty="0" smtClean="0"/>
          </a:p>
          <a:p>
            <a:r>
              <a:rPr lang="en-US" sz="2400" dirty="0" smtClean="0"/>
              <a:t>Orbit/coupling corrections through the squeeze.</a:t>
            </a:r>
          </a:p>
          <a:p>
            <a:endParaRPr lang="en-US" sz="1100" dirty="0" smtClean="0"/>
          </a:p>
          <a:p>
            <a:r>
              <a:rPr lang="en-US" sz="2400" dirty="0" smtClean="0"/>
              <a:t>At 90m, we tested all the knobs for parallel separation and for </a:t>
            </a:r>
            <a:r>
              <a:rPr lang="en-US" sz="2400" dirty="0" err="1" smtClean="0"/>
              <a:t>lumi</a:t>
            </a:r>
            <a:r>
              <a:rPr lang="en-US" sz="2400" dirty="0" smtClean="0"/>
              <a:t> scans in IP1/5. They worked as expected.</a:t>
            </a:r>
          </a:p>
          <a:p>
            <a:endParaRPr lang="en-US" sz="1100" dirty="0" smtClean="0"/>
          </a:p>
          <a:p>
            <a:r>
              <a:rPr lang="en-US" sz="2400" dirty="0" smtClean="0"/>
              <a:t>AC dipole not working </a:t>
            </a:r>
            <a:r>
              <a:rPr lang="en-US" sz="2400" dirty="0" smtClean="0">
                <a:sym typeface="Wingdings" pitchFamily="2" charset="2"/>
              </a:rPr>
              <a:t> only k-modulation in IR1/5 before and after applying the </a:t>
            </a:r>
            <a:r>
              <a:rPr lang="en-US" sz="2400" dirty="0" smtClean="0"/>
              <a:t>global optics corrections determined in the first 90m MD </a:t>
            </a:r>
            <a:r>
              <a:rPr lang="en-US" sz="2400" dirty="0" smtClean="0">
                <a:sym typeface="Wingdings" pitchFamily="2" charset="2"/>
              </a:rPr>
              <a:t> being analyzed.</a:t>
            </a:r>
          </a:p>
          <a:p>
            <a:endParaRPr lang="en-US" sz="1100" dirty="0" smtClean="0"/>
          </a:p>
          <a:p>
            <a:r>
              <a:rPr lang="en-US" sz="2400" dirty="0" smtClean="0"/>
              <a:t>30 </a:t>
            </a:r>
            <a:r>
              <a:rPr lang="en-US" sz="2400" dirty="0" err="1" smtClean="0"/>
              <a:t>mins</a:t>
            </a:r>
            <a:r>
              <a:rPr lang="en-US" sz="2400" dirty="0" smtClean="0"/>
              <a:t> data taking for ALFA and TOTEM.</a:t>
            </a: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792163"/>
          </a:xfrm>
        </p:spPr>
        <p:txBody>
          <a:bodyPr/>
          <a:lstStyle/>
          <a:p>
            <a:r>
              <a:rPr lang="en-US" dirty="0" smtClean="0"/>
              <a:t>90 m optics setting-up (H. </a:t>
            </a:r>
            <a:r>
              <a:rPr lang="en-US" dirty="0" err="1" smtClean="0"/>
              <a:t>Burkhardt</a:t>
            </a:r>
            <a:r>
              <a:rPr lang="en-US" dirty="0" smtClean="0"/>
              <a:t> et al.)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3"/>
          </a:xfrm>
        </p:spPr>
        <p:txBody>
          <a:bodyPr/>
          <a:lstStyle/>
          <a:p>
            <a:r>
              <a:rPr lang="en-US" dirty="0" smtClean="0"/>
              <a:t>90 m optics setting-up (H. </a:t>
            </a:r>
            <a:r>
              <a:rPr lang="en-US" dirty="0" err="1" smtClean="0"/>
              <a:t>Burkhardt</a:t>
            </a:r>
            <a:r>
              <a:rPr lang="en-US" dirty="0" smtClean="0"/>
              <a:t> et al.)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2" descr="http://elogbook.cern.ch/eLogbook/attach_reader?attach_id=117337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5867400" cy="476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23520</TotalTime>
  <Words>399</Words>
  <Application>Microsoft Office PowerPoint</Application>
  <PresentationFormat>On-screen Show (4:3)</PresentationFormat>
  <Paragraphs>65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Slide 1</vt:lpstr>
      <vt:lpstr>Main achievements (c/o ATLAS)</vt:lpstr>
      <vt:lpstr>Statistics</vt:lpstr>
      <vt:lpstr>Fill 1901 </vt:lpstr>
      <vt:lpstr>Fill 1901</vt:lpstr>
      <vt:lpstr>Why lower luminosity?</vt:lpstr>
      <vt:lpstr>90 m optics setting-up (H. Burkhardt et al.)</vt:lpstr>
      <vt:lpstr>90 m optics setting-up (H. Burkhardt et al.)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1980</cp:revision>
  <dcterms:created xsi:type="dcterms:W3CDTF">2010-04-25T23:23:07Z</dcterms:created>
  <dcterms:modified xsi:type="dcterms:W3CDTF">2011-07-04T04:55:38Z</dcterms:modified>
</cp:coreProperties>
</file>