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gif" ContentType="image/gif"/>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0" r:id="rId2"/>
  </p:sldMasterIdLst>
  <p:notesMasterIdLst>
    <p:notesMasterId r:id="rId20"/>
  </p:notesMasterIdLst>
  <p:sldIdLst>
    <p:sldId id="673" r:id="rId3"/>
    <p:sldId id="797" r:id="rId4"/>
    <p:sldId id="793" r:id="rId5"/>
    <p:sldId id="792" r:id="rId6"/>
    <p:sldId id="794" r:id="rId7"/>
    <p:sldId id="795" r:id="rId8"/>
    <p:sldId id="796" r:id="rId9"/>
    <p:sldId id="798" r:id="rId10"/>
    <p:sldId id="799" r:id="rId11"/>
    <p:sldId id="802" r:id="rId12"/>
    <p:sldId id="805" r:id="rId13"/>
    <p:sldId id="803" r:id="rId14"/>
    <p:sldId id="804" r:id="rId15"/>
    <p:sldId id="789" r:id="rId16"/>
    <p:sldId id="784" r:id="rId17"/>
    <p:sldId id="790" r:id="rId18"/>
    <p:sldId id="791" r:id="rId19"/>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60663"/>
    <a:srgbClr val="FF3300"/>
    <a:srgbClr val="FFFF66"/>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2" autoAdjust="0"/>
    <p:restoredTop sz="93882" autoAdjust="0"/>
  </p:normalViewPr>
  <p:slideViewPr>
    <p:cSldViewPr>
      <p:cViewPr varScale="1">
        <p:scale>
          <a:sx n="84" d="100"/>
          <a:sy n="84" d="100"/>
        </p:scale>
        <p:origin x="-144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22" y="-96"/>
      </p:cViewPr>
      <p:guideLst>
        <p:guide orient="horz" pos="3128"/>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275" cy="49675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GB" dirty="0"/>
          </a:p>
        </p:txBody>
      </p:sp>
      <p:sp>
        <p:nvSpPr>
          <p:cNvPr id="8195" name="Rectangle 3"/>
          <p:cNvSpPr>
            <a:spLocks noGrp="1" noChangeArrowheads="1"/>
          </p:cNvSpPr>
          <p:nvPr>
            <p:ph type="dt" idx="1"/>
          </p:nvPr>
        </p:nvSpPr>
        <p:spPr bwMode="auto">
          <a:xfrm>
            <a:off x="3849862" y="0"/>
            <a:ext cx="2946275" cy="49675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GB" dirty="0"/>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78845" y="4716585"/>
            <a:ext cx="5439987" cy="44673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8" name="Rectangle 6"/>
          <p:cNvSpPr>
            <a:spLocks noGrp="1" noChangeArrowheads="1"/>
          </p:cNvSpPr>
          <p:nvPr>
            <p:ph type="ftr" sz="quarter" idx="4"/>
          </p:nvPr>
        </p:nvSpPr>
        <p:spPr bwMode="auto">
          <a:xfrm>
            <a:off x="0" y="9429779"/>
            <a:ext cx="2946275" cy="49675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GB" dirty="0"/>
          </a:p>
        </p:txBody>
      </p:sp>
      <p:sp>
        <p:nvSpPr>
          <p:cNvPr id="8199" name="Rectangle 7"/>
          <p:cNvSpPr>
            <a:spLocks noGrp="1" noChangeArrowheads="1"/>
          </p:cNvSpPr>
          <p:nvPr>
            <p:ph type="sldNum" sz="quarter" idx="5"/>
          </p:nvPr>
        </p:nvSpPr>
        <p:spPr bwMode="auto">
          <a:xfrm>
            <a:off x="3849862" y="9429779"/>
            <a:ext cx="2946275" cy="49675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E9550DCE-C0F6-4BD3-85B0-042E7AADD9F5}"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9550DCE-C0F6-4BD3-85B0-042E7AADD9F5}" type="slidenum">
              <a:rPr lang="en-GB" smtClean="0"/>
              <a:pPr>
                <a:defRPr/>
              </a:pPr>
              <a:t>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9550DCE-C0F6-4BD3-85B0-042E7AADD9F5}" type="slidenum">
              <a:rPr lang="en-GB" smtClean="0"/>
              <a:pPr>
                <a:defRPr/>
              </a:pPr>
              <a:t>2</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fi-FI" smtClean="0">
                <a:solidFill>
                  <a:srgbClr val="00007D"/>
                </a:solidFill>
              </a:rPr>
              <a:t>MD Planning 2011/12, MD#2</a:t>
            </a:r>
            <a:endParaRPr lang="en-US" dirty="0">
              <a:solidFill>
                <a:srgbClr val="00007D"/>
              </a:solidFill>
            </a:endParaRPr>
          </a:p>
        </p:txBody>
      </p:sp>
      <p:sp>
        <p:nvSpPr>
          <p:cNvPr id="4" name="Slide Number Placeholder 3"/>
          <p:cNvSpPr>
            <a:spLocks noGrp="1"/>
          </p:cNvSpPr>
          <p:nvPr>
            <p:ph type="sldNum" sz="quarter" idx="11"/>
          </p:nvPr>
        </p:nvSpPr>
        <p:spPr/>
        <p:txBody>
          <a:bodyPr/>
          <a:lstStyle>
            <a:lvl1pPr>
              <a:defRPr/>
            </a:lvl1pPr>
          </a:lstStyle>
          <a:p>
            <a:fld id="{20D66058-8582-419F-AA3B-A79C8D77E78A}" type="slidenum">
              <a:rPr lang="en-US">
                <a:solidFill>
                  <a:srgbClr val="00007D"/>
                </a:solidFill>
              </a:rPr>
              <a:pPr/>
              <a:t>‹#›</a:t>
            </a:fld>
            <a:endParaRPr lang="en-US">
              <a:solidFill>
                <a:srgbClr val="00007D"/>
              </a:solidFill>
            </a:endParaRPr>
          </a:p>
        </p:txBody>
      </p:sp>
      <p:sp>
        <p:nvSpPr>
          <p:cNvPr id="5" name="Date Placeholder 4"/>
          <p:cNvSpPr>
            <a:spLocks noGrp="1"/>
          </p:cNvSpPr>
          <p:nvPr>
            <p:ph type="dt" sz="half" idx="12"/>
          </p:nvPr>
        </p:nvSpPr>
        <p:spPr/>
        <p:txBody>
          <a:bodyPr/>
          <a:lstStyle>
            <a:lvl1pPr>
              <a:defRPr/>
            </a:lvl1pPr>
          </a:lstStyle>
          <a:p>
            <a:r>
              <a:rPr lang="en-US" smtClean="0">
                <a:solidFill>
                  <a:srgbClr val="00007D"/>
                </a:solidFill>
              </a:rPr>
              <a:t>07/06/2011</a:t>
            </a:r>
            <a:endParaRPr lang="en-US" dirty="0">
              <a:solidFill>
                <a:srgbClr val="00007D"/>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fi-FI" smtClean="0">
                <a:solidFill>
                  <a:srgbClr val="00007D"/>
                </a:solidFill>
              </a:rPr>
              <a:t>MD Planning 2011/12, MD#2</a:t>
            </a:r>
            <a:endParaRPr lang="en-US">
              <a:solidFill>
                <a:srgbClr val="00007D"/>
              </a:solidFill>
            </a:endParaRPr>
          </a:p>
        </p:txBody>
      </p:sp>
      <p:sp>
        <p:nvSpPr>
          <p:cNvPr id="3" name="Slide Number Placeholder 2"/>
          <p:cNvSpPr>
            <a:spLocks noGrp="1"/>
          </p:cNvSpPr>
          <p:nvPr>
            <p:ph type="sldNum" sz="quarter" idx="11"/>
          </p:nvPr>
        </p:nvSpPr>
        <p:spPr/>
        <p:txBody>
          <a:bodyPr/>
          <a:lstStyle>
            <a:lvl1pPr>
              <a:defRPr/>
            </a:lvl1pPr>
          </a:lstStyle>
          <a:p>
            <a:fld id="{35627ED7-E218-4887-B885-6131837B1356}" type="slidenum">
              <a:rPr lang="en-US">
                <a:solidFill>
                  <a:srgbClr val="00007D"/>
                </a:solidFill>
              </a:rPr>
              <a:pPr/>
              <a:t>‹#›</a:t>
            </a:fld>
            <a:endParaRPr lang="en-US">
              <a:solidFill>
                <a:srgbClr val="00007D"/>
              </a:solidFill>
            </a:endParaRPr>
          </a:p>
        </p:txBody>
      </p:sp>
      <p:sp>
        <p:nvSpPr>
          <p:cNvPr id="4" name="Date Placeholder 3"/>
          <p:cNvSpPr>
            <a:spLocks noGrp="1"/>
          </p:cNvSpPr>
          <p:nvPr>
            <p:ph type="dt" sz="half" idx="12"/>
          </p:nvPr>
        </p:nvSpPr>
        <p:spPr/>
        <p:txBody>
          <a:bodyPr/>
          <a:lstStyle>
            <a:lvl1pPr>
              <a:defRPr/>
            </a:lvl1pPr>
          </a:lstStyle>
          <a:p>
            <a:r>
              <a:rPr lang="en-US" smtClean="0">
                <a:solidFill>
                  <a:srgbClr val="00007D"/>
                </a:solidFill>
              </a:rPr>
              <a:t>07/06/2011</a:t>
            </a:r>
            <a:endParaRPr lang="en-US">
              <a:solidFill>
                <a:srgbClr val="00007D"/>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fi-FI" smtClean="0">
                <a:solidFill>
                  <a:srgbClr val="00007D"/>
                </a:solidFill>
              </a:rPr>
              <a:t>MD Planning 2011/12, MD#2</a:t>
            </a:r>
            <a:endParaRPr lang="en-US">
              <a:solidFill>
                <a:srgbClr val="00007D"/>
              </a:solidFill>
            </a:endParaRPr>
          </a:p>
        </p:txBody>
      </p:sp>
      <p:sp>
        <p:nvSpPr>
          <p:cNvPr id="6" name="Slide Number Placeholder 5"/>
          <p:cNvSpPr>
            <a:spLocks noGrp="1"/>
          </p:cNvSpPr>
          <p:nvPr>
            <p:ph type="sldNum" sz="quarter" idx="11"/>
          </p:nvPr>
        </p:nvSpPr>
        <p:spPr/>
        <p:txBody>
          <a:bodyPr/>
          <a:lstStyle>
            <a:lvl1pPr>
              <a:defRPr/>
            </a:lvl1pPr>
          </a:lstStyle>
          <a:p>
            <a:fld id="{255E8A60-F04D-4DB5-AB5E-D47017D00F30}" type="slidenum">
              <a:rPr lang="en-US">
                <a:solidFill>
                  <a:srgbClr val="00007D"/>
                </a:solidFill>
              </a:rPr>
              <a:pPr/>
              <a:t>‹#›</a:t>
            </a:fld>
            <a:endParaRPr lang="en-US">
              <a:solidFill>
                <a:srgbClr val="00007D"/>
              </a:solidFill>
            </a:endParaRPr>
          </a:p>
        </p:txBody>
      </p:sp>
      <p:sp>
        <p:nvSpPr>
          <p:cNvPr id="7" name="Date Placeholder 6"/>
          <p:cNvSpPr>
            <a:spLocks noGrp="1"/>
          </p:cNvSpPr>
          <p:nvPr>
            <p:ph type="dt" sz="half" idx="12"/>
          </p:nvPr>
        </p:nvSpPr>
        <p:spPr/>
        <p:txBody>
          <a:bodyPr/>
          <a:lstStyle>
            <a:lvl1pPr>
              <a:defRPr/>
            </a:lvl1pPr>
          </a:lstStyle>
          <a:p>
            <a:r>
              <a:rPr lang="en-US" smtClean="0">
                <a:solidFill>
                  <a:srgbClr val="00007D"/>
                </a:solidFill>
              </a:rPr>
              <a:t>07/06/2011</a:t>
            </a:r>
            <a:endParaRPr lang="en-US">
              <a:solidFill>
                <a:srgbClr val="00007D"/>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fi-FI" smtClean="0">
                <a:solidFill>
                  <a:srgbClr val="00007D"/>
                </a:solidFill>
              </a:rPr>
              <a:t>MD Planning 2011/12, MD#2</a:t>
            </a:r>
            <a:endParaRPr lang="en-US">
              <a:solidFill>
                <a:srgbClr val="00007D"/>
              </a:solidFill>
            </a:endParaRPr>
          </a:p>
        </p:txBody>
      </p:sp>
      <p:sp>
        <p:nvSpPr>
          <p:cNvPr id="6" name="Slide Number Placeholder 5"/>
          <p:cNvSpPr>
            <a:spLocks noGrp="1"/>
          </p:cNvSpPr>
          <p:nvPr>
            <p:ph type="sldNum" sz="quarter" idx="11"/>
          </p:nvPr>
        </p:nvSpPr>
        <p:spPr/>
        <p:txBody>
          <a:bodyPr/>
          <a:lstStyle>
            <a:lvl1pPr>
              <a:defRPr/>
            </a:lvl1pPr>
          </a:lstStyle>
          <a:p>
            <a:fld id="{776E6735-74B0-4165-999F-8C826942DD75}" type="slidenum">
              <a:rPr lang="en-US">
                <a:solidFill>
                  <a:srgbClr val="00007D"/>
                </a:solidFill>
              </a:rPr>
              <a:pPr/>
              <a:t>‹#›</a:t>
            </a:fld>
            <a:endParaRPr lang="en-US">
              <a:solidFill>
                <a:srgbClr val="00007D"/>
              </a:solidFill>
            </a:endParaRPr>
          </a:p>
        </p:txBody>
      </p:sp>
      <p:sp>
        <p:nvSpPr>
          <p:cNvPr id="7" name="Date Placeholder 6"/>
          <p:cNvSpPr>
            <a:spLocks noGrp="1"/>
          </p:cNvSpPr>
          <p:nvPr>
            <p:ph type="dt" sz="half" idx="12"/>
          </p:nvPr>
        </p:nvSpPr>
        <p:spPr/>
        <p:txBody>
          <a:bodyPr/>
          <a:lstStyle>
            <a:lvl1pPr>
              <a:defRPr/>
            </a:lvl1pPr>
          </a:lstStyle>
          <a:p>
            <a:r>
              <a:rPr lang="en-US" smtClean="0">
                <a:solidFill>
                  <a:srgbClr val="00007D"/>
                </a:solidFill>
              </a:rPr>
              <a:t>07/06/2011</a:t>
            </a:r>
            <a:endParaRPr lang="en-US">
              <a:solidFill>
                <a:srgbClr val="00007D"/>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fi-FI" smtClean="0">
                <a:solidFill>
                  <a:srgbClr val="00007D"/>
                </a:solidFill>
              </a:rPr>
              <a:t>MD Planning 2011/12, MD#2</a:t>
            </a:r>
            <a:endParaRPr lang="en-US">
              <a:solidFill>
                <a:srgbClr val="00007D"/>
              </a:solidFill>
            </a:endParaRPr>
          </a:p>
        </p:txBody>
      </p:sp>
      <p:sp>
        <p:nvSpPr>
          <p:cNvPr id="5" name="Slide Number Placeholder 4"/>
          <p:cNvSpPr>
            <a:spLocks noGrp="1"/>
          </p:cNvSpPr>
          <p:nvPr>
            <p:ph type="sldNum" sz="quarter" idx="11"/>
          </p:nvPr>
        </p:nvSpPr>
        <p:spPr/>
        <p:txBody>
          <a:bodyPr/>
          <a:lstStyle>
            <a:lvl1pPr>
              <a:defRPr/>
            </a:lvl1pPr>
          </a:lstStyle>
          <a:p>
            <a:fld id="{89DD70A9-BAE9-49B5-BB4A-4022358022C0}" type="slidenum">
              <a:rPr lang="en-US">
                <a:solidFill>
                  <a:srgbClr val="00007D"/>
                </a:solidFill>
              </a:rPr>
              <a:pPr/>
              <a:t>‹#›</a:t>
            </a:fld>
            <a:endParaRPr lang="en-US">
              <a:solidFill>
                <a:srgbClr val="00007D"/>
              </a:solidFill>
            </a:endParaRPr>
          </a:p>
        </p:txBody>
      </p:sp>
      <p:sp>
        <p:nvSpPr>
          <p:cNvPr id="6" name="Date Placeholder 5"/>
          <p:cNvSpPr>
            <a:spLocks noGrp="1"/>
          </p:cNvSpPr>
          <p:nvPr>
            <p:ph type="dt" sz="half" idx="12"/>
          </p:nvPr>
        </p:nvSpPr>
        <p:spPr/>
        <p:txBody>
          <a:bodyPr/>
          <a:lstStyle>
            <a:lvl1pPr>
              <a:defRPr/>
            </a:lvl1pPr>
          </a:lstStyle>
          <a:p>
            <a:r>
              <a:rPr lang="en-US" smtClean="0">
                <a:solidFill>
                  <a:srgbClr val="00007D"/>
                </a:solidFill>
              </a:rPr>
              <a:t>07/06/2011</a:t>
            </a:r>
            <a:endParaRPr lang="en-US">
              <a:solidFill>
                <a:srgbClr val="00007D"/>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5400"/>
            <a:ext cx="2112963" cy="6283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5400"/>
            <a:ext cx="6191250" cy="628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fi-FI" smtClean="0">
                <a:solidFill>
                  <a:srgbClr val="00007D"/>
                </a:solidFill>
              </a:rPr>
              <a:t>MD Planning 2011/12, MD#2</a:t>
            </a:r>
            <a:endParaRPr lang="en-US">
              <a:solidFill>
                <a:srgbClr val="00007D"/>
              </a:solidFill>
            </a:endParaRPr>
          </a:p>
        </p:txBody>
      </p:sp>
      <p:sp>
        <p:nvSpPr>
          <p:cNvPr id="5" name="Slide Number Placeholder 4"/>
          <p:cNvSpPr>
            <a:spLocks noGrp="1"/>
          </p:cNvSpPr>
          <p:nvPr>
            <p:ph type="sldNum" sz="quarter" idx="11"/>
          </p:nvPr>
        </p:nvSpPr>
        <p:spPr/>
        <p:txBody>
          <a:bodyPr/>
          <a:lstStyle>
            <a:lvl1pPr>
              <a:defRPr/>
            </a:lvl1pPr>
          </a:lstStyle>
          <a:p>
            <a:fld id="{EE8FBF62-69F5-429E-9AEA-628EF2B2989F}" type="slidenum">
              <a:rPr lang="en-US">
                <a:solidFill>
                  <a:srgbClr val="00007D"/>
                </a:solidFill>
              </a:rPr>
              <a:pPr/>
              <a:t>‹#›</a:t>
            </a:fld>
            <a:endParaRPr lang="en-US">
              <a:solidFill>
                <a:srgbClr val="00007D"/>
              </a:solidFill>
            </a:endParaRPr>
          </a:p>
        </p:txBody>
      </p:sp>
      <p:sp>
        <p:nvSpPr>
          <p:cNvPr id="6" name="Date Placeholder 5"/>
          <p:cNvSpPr>
            <a:spLocks noGrp="1"/>
          </p:cNvSpPr>
          <p:nvPr>
            <p:ph type="dt" sz="half" idx="12"/>
          </p:nvPr>
        </p:nvSpPr>
        <p:spPr/>
        <p:txBody>
          <a:bodyPr/>
          <a:lstStyle>
            <a:lvl1pPr>
              <a:defRPr/>
            </a:lvl1pPr>
          </a:lstStyle>
          <a:p>
            <a:r>
              <a:rPr lang="en-US" smtClean="0">
                <a:solidFill>
                  <a:srgbClr val="00007D"/>
                </a:solidFill>
              </a:rPr>
              <a:t>07/06/2011</a:t>
            </a:r>
            <a:endParaRPr lang="en-US">
              <a:solidFill>
                <a:srgbClr val="00007D"/>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632575"/>
            <a:ext cx="2895600" cy="252413"/>
          </a:xfrm>
        </p:spPr>
        <p:txBody>
          <a:bodyPr/>
          <a:lstStyle>
            <a:lvl1pPr>
              <a:defRPr/>
            </a:lvl1pPr>
          </a:lstStyle>
          <a:p>
            <a:r>
              <a:rPr lang="fi-FI" smtClean="0">
                <a:solidFill>
                  <a:srgbClr val="00007D"/>
                </a:solidFill>
              </a:rPr>
              <a:t>MD Planning 2011/12, MD#2</a:t>
            </a:r>
            <a:endParaRPr lang="en-US">
              <a:solidFill>
                <a:srgbClr val="00007D"/>
              </a:solidFill>
            </a:endParaRPr>
          </a:p>
        </p:txBody>
      </p:sp>
      <p:sp>
        <p:nvSpPr>
          <p:cNvPr id="6" name="Slide Number Placeholder 5"/>
          <p:cNvSpPr>
            <a:spLocks noGrp="1"/>
          </p:cNvSpPr>
          <p:nvPr>
            <p:ph type="sldNum" sz="quarter" idx="11"/>
          </p:nvPr>
        </p:nvSpPr>
        <p:spPr>
          <a:xfrm>
            <a:off x="6902450" y="6632575"/>
            <a:ext cx="2133600" cy="252413"/>
          </a:xfrm>
        </p:spPr>
        <p:txBody>
          <a:bodyPr/>
          <a:lstStyle>
            <a:lvl1pPr>
              <a:defRPr/>
            </a:lvl1pPr>
          </a:lstStyle>
          <a:p>
            <a:fld id="{C49955D0-AFF1-4FD6-B1E6-F241286C4CD1}" type="slidenum">
              <a:rPr lang="en-US">
                <a:solidFill>
                  <a:srgbClr val="00007D"/>
                </a:solidFill>
              </a:rPr>
              <a:pPr/>
              <a:t>‹#›</a:t>
            </a:fld>
            <a:endParaRPr lang="en-US">
              <a:solidFill>
                <a:srgbClr val="00007D"/>
              </a:solidFill>
            </a:endParaRPr>
          </a:p>
        </p:txBody>
      </p:sp>
      <p:sp>
        <p:nvSpPr>
          <p:cNvPr id="7" name="Date Placeholder 6"/>
          <p:cNvSpPr>
            <a:spLocks noGrp="1"/>
          </p:cNvSpPr>
          <p:nvPr>
            <p:ph type="dt" sz="half" idx="12"/>
          </p:nvPr>
        </p:nvSpPr>
        <p:spPr>
          <a:xfrm>
            <a:off x="34925" y="6616700"/>
            <a:ext cx="2133600" cy="268288"/>
          </a:xfrm>
        </p:spPr>
        <p:txBody>
          <a:bodyPr/>
          <a:lstStyle>
            <a:lvl1pPr>
              <a:defRPr/>
            </a:lvl1pPr>
          </a:lstStyle>
          <a:p>
            <a:r>
              <a:rPr lang="en-US" smtClean="0">
                <a:solidFill>
                  <a:srgbClr val="00007D"/>
                </a:solidFill>
              </a:rPr>
              <a:t>07/06/2011</a:t>
            </a:r>
            <a:endParaRPr lang="en-US">
              <a:solidFill>
                <a:srgbClr val="00007D"/>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96975"/>
            <a:ext cx="8229600" cy="5111750"/>
          </a:xfrm>
        </p:spPr>
        <p:txBody>
          <a:bodyPr/>
          <a:lstStyle/>
          <a:p>
            <a:endParaRPr lang="en-US"/>
          </a:p>
        </p:txBody>
      </p:sp>
      <p:sp>
        <p:nvSpPr>
          <p:cNvPr id="4" name="Footer Placeholder 3"/>
          <p:cNvSpPr>
            <a:spLocks noGrp="1"/>
          </p:cNvSpPr>
          <p:nvPr>
            <p:ph type="ftr" sz="quarter" idx="10"/>
          </p:nvPr>
        </p:nvSpPr>
        <p:spPr>
          <a:xfrm>
            <a:off x="3124200" y="6632575"/>
            <a:ext cx="2895600" cy="252413"/>
          </a:xfrm>
        </p:spPr>
        <p:txBody>
          <a:bodyPr/>
          <a:lstStyle>
            <a:lvl1pPr>
              <a:defRPr/>
            </a:lvl1pPr>
          </a:lstStyle>
          <a:p>
            <a:r>
              <a:rPr lang="fi-FI" smtClean="0">
                <a:solidFill>
                  <a:srgbClr val="00007D"/>
                </a:solidFill>
              </a:rPr>
              <a:t>MD Planning 2011/12, MD#2</a:t>
            </a:r>
            <a:endParaRPr lang="en-US">
              <a:solidFill>
                <a:srgbClr val="00007D"/>
              </a:solidFill>
            </a:endParaRPr>
          </a:p>
        </p:txBody>
      </p:sp>
      <p:sp>
        <p:nvSpPr>
          <p:cNvPr id="5" name="Slide Number Placeholder 4"/>
          <p:cNvSpPr>
            <a:spLocks noGrp="1"/>
          </p:cNvSpPr>
          <p:nvPr>
            <p:ph type="sldNum" sz="quarter" idx="11"/>
          </p:nvPr>
        </p:nvSpPr>
        <p:spPr>
          <a:xfrm>
            <a:off x="6902450" y="6632575"/>
            <a:ext cx="2133600" cy="252413"/>
          </a:xfrm>
        </p:spPr>
        <p:txBody>
          <a:bodyPr/>
          <a:lstStyle>
            <a:lvl1pPr>
              <a:defRPr/>
            </a:lvl1pPr>
          </a:lstStyle>
          <a:p>
            <a:fld id="{4F3283CE-86ED-4A5A-9952-48D6A180EE0C}" type="slidenum">
              <a:rPr lang="en-US">
                <a:solidFill>
                  <a:srgbClr val="00007D"/>
                </a:solidFill>
              </a:rPr>
              <a:pPr/>
              <a:t>‹#›</a:t>
            </a:fld>
            <a:endParaRPr lang="en-US">
              <a:solidFill>
                <a:srgbClr val="00007D"/>
              </a:solidFill>
            </a:endParaRPr>
          </a:p>
        </p:txBody>
      </p:sp>
      <p:sp>
        <p:nvSpPr>
          <p:cNvPr id="6" name="Date Placeholder 5"/>
          <p:cNvSpPr>
            <a:spLocks noGrp="1"/>
          </p:cNvSpPr>
          <p:nvPr>
            <p:ph type="dt" sz="half" idx="12"/>
          </p:nvPr>
        </p:nvSpPr>
        <p:spPr>
          <a:xfrm>
            <a:off x="34925" y="6616700"/>
            <a:ext cx="2133600" cy="268288"/>
          </a:xfrm>
        </p:spPr>
        <p:txBody>
          <a:bodyPr/>
          <a:lstStyle>
            <a:lvl1pPr>
              <a:defRPr/>
            </a:lvl1pPr>
          </a:lstStyle>
          <a:p>
            <a:r>
              <a:rPr lang="en-US" smtClean="0">
                <a:solidFill>
                  <a:srgbClr val="00007D"/>
                </a:solidFill>
              </a:rPr>
              <a:t>07/06/2011</a:t>
            </a:r>
            <a:endParaRPr lang="en-US">
              <a:solidFill>
                <a:srgbClr val="00007D"/>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4" name="Picture 3" descr="newlhc logo1.gif"/>
          <p:cNvPicPr>
            <a:picLocks noChangeAspect="1"/>
          </p:cNvPicPr>
          <p:nvPr userDrawn="1"/>
        </p:nvPicPr>
        <p:blipFill>
          <a:blip r:embed="rId2"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1" name="Text Placeholder 10"/>
          <p:cNvSpPr>
            <a:spLocks noGrp="1"/>
          </p:cNvSpPr>
          <p:nvPr>
            <p:ph type="body" sz="quarter" idx="10"/>
          </p:nvPr>
        </p:nvSpPr>
        <p:spPr>
          <a:xfrm>
            <a:off x="685800" y="1295400"/>
            <a:ext cx="8128000" cy="4597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a:lstStyle>
            <a:lvl1pPr>
              <a:defRPr sz="3600"/>
            </a:lvl1pPr>
          </a:lstStyle>
          <a:p>
            <a:pPr lvl="0"/>
            <a:r>
              <a:rPr lang="en-US" dirty="0" smtClean="0"/>
              <a:t>Click to edit Master title style</a:t>
            </a:r>
          </a:p>
        </p:txBody>
      </p:sp>
      <p:sp>
        <p:nvSpPr>
          <p:cNvPr id="5" name="Date Placeholder 3"/>
          <p:cNvSpPr>
            <a:spLocks noGrp="1"/>
          </p:cNvSpPr>
          <p:nvPr>
            <p:ph type="dt" sz="half" idx="11"/>
          </p:nvPr>
        </p:nvSpPr>
        <p:spPr>
          <a:xfrm>
            <a:off x="204788" y="6553200"/>
            <a:ext cx="1199009" cy="198438"/>
          </a:xfrm>
        </p:spPr>
        <p:txBody>
          <a:bodyPr/>
          <a:lstStyle>
            <a:lvl1pPr algn="l" fontAlgn="auto">
              <a:spcBef>
                <a:spcPts val="0"/>
              </a:spcBef>
              <a:spcAft>
                <a:spcPts val="0"/>
              </a:spcAft>
              <a:defRPr sz="1200" smtClean="0">
                <a:solidFill>
                  <a:schemeClr val="tx1">
                    <a:tint val="75000"/>
                  </a:schemeClr>
                </a:solidFill>
                <a:latin typeface="+mj-lt"/>
              </a:defRPr>
            </a:lvl1pPr>
          </a:lstStyle>
          <a:p>
            <a:pPr>
              <a:defRPr/>
            </a:pPr>
            <a:r>
              <a:rPr lang="en-US">
                <a:solidFill>
                  <a:srgbClr val="000000">
                    <a:tint val="75000"/>
                  </a:srgbClr>
                </a:solidFill>
              </a:rPr>
              <a:t>07/06/2011</a:t>
            </a:r>
            <a:endParaRPr lang="en-US" dirty="0">
              <a:solidFill>
                <a:srgbClr val="000000">
                  <a:tint val="75000"/>
                </a:srgbClr>
              </a:solidFill>
            </a:endParaRPr>
          </a:p>
        </p:txBody>
      </p:sp>
      <p:sp>
        <p:nvSpPr>
          <p:cNvPr id="6" name="Footer Placeholder 4"/>
          <p:cNvSpPr>
            <a:spLocks noGrp="1"/>
          </p:cNvSpPr>
          <p:nvPr>
            <p:ph type="ftr" sz="quarter" idx="12"/>
          </p:nvPr>
        </p:nvSpPr>
        <p:spPr>
          <a:xfrm>
            <a:off x="1764402" y="6553200"/>
            <a:ext cx="5615189" cy="198438"/>
          </a:xfrm>
        </p:spPr>
        <p:txBody>
          <a:bodyPr/>
          <a:lstStyle>
            <a:lvl1pPr algn="ctr" fontAlgn="auto">
              <a:spcBef>
                <a:spcPts val="0"/>
              </a:spcBef>
              <a:spcAft>
                <a:spcPts val="0"/>
              </a:spcAft>
              <a:defRPr sz="1200" dirty="0" smtClean="0">
                <a:solidFill>
                  <a:schemeClr val="tx1">
                    <a:tint val="75000"/>
                  </a:schemeClr>
                </a:solidFill>
                <a:latin typeface="+mj-lt"/>
              </a:defRPr>
            </a:lvl1pPr>
          </a:lstStyle>
          <a:p>
            <a:pPr>
              <a:defRPr/>
            </a:pPr>
            <a:r>
              <a:rPr lang="fi-FI">
                <a:solidFill>
                  <a:srgbClr val="000000">
                    <a:tint val="75000"/>
                  </a:srgbClr>
                </a:solidFill>
              </a:rPr>
              <a:t>MD Planning 2011/12, MD#2</a:t>
            </a:r>
            <a:endParaRPr lang="en-US">
              <a:solidFill>
                <a:srgbClr val="000000">
                  <a:tint val="75000"/>
                </a:srgbClr>
              </a:solidFill>
            </a:endParaRPr>
          </a:p>
        </p:txBody>
      </p:sp>
      <p:sp>
        <p:nvSpPr>
          <p:cNvPr id="7" name="Slide Number Placeholder 5"/>
          <p:cNvSpPr>
            <a:spLocks noGrp="1"/>
          </p:cNvSpPr>
          <p:nvPr>
            <p:ph type="sldNum" sz="quarter" idx="13"/>
          </p:nvPr>
        </p:nvSpPr>
        <p:spPr>
          <a:xfrm>
            <a:off x="8433851" y="6553200"/>
            <a:ext cx="495837" cy="198438"/>
          </a:xfrm>
        </p:spPr>
        <p:txBody>
          <a:bodyPr/>
          <a:lstStyle>
            <a:lvl1pPr algn="r" fontAlgn="auto">
              <a:spcBef>
                <a:spcPts val="0"/>
              </a:spcBef>
              <a:spcAft>
                <a:spcPts val="0"/>
              </a:spcAft>
              <a:defRPr sz="1200" smtClean="0">
                <a:solidFill>
                  <a:schemeClr val="tx1">
                    <a:tint val="75000"/>
                  </a:schemeClr>
                </a:solidFill>
                <a:latin typeface="+mj-lt"/>
              </a:defRPr>
            </a:lvl1pPr>
          </a:lstStyle>
          <a:p>
            <a:pPr>
              <a:defRPr/>
            </a:pPr>
            <a:fld id="{F5548BC7-4E35-4494-AD1E-CD52997EA5ED}" type="slidenum">
              <a:rPr lang="en-US">
                <a:solidFill>
                  <a:srgbClr val="000000">
                    <a:tint val="75000"/>
                  </a:srgbClr>
                </a:solidFill>
              </a:rPr>
              <a:pPr>
                <a:defRPr/>
              </a:pPr>
              <a:t>‹#›</a:t>
            </a:fld>
            <a:endParaRPr lang="en-US" dirty="0">
              <a:solidFill>
                <a:srgbClr val="000000">
                  <a:tint val="75000"/>
                </a:srgbClr>
              </a:solidFill>
            </a:endParaRPr>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990600"/>
            <a:ext cx="42672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228600" y="3695700"/>
            <a:ext cx="42672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6482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le 8"/>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2 Content and Text">
    <p:spTree>
      <p:nvGrpSpPr>
        <p:cNvPr id="1" name=""/>
        <p:cNvGrpSpPr/>
        <p:nvPr/>
      </p:nvGrpSpPr>
      <p:grpSpPr>
        <a:xfrm>
          <a:off x="0" y="0"/>
          <a:ext cx="0" cy="0"/>
          <a:chOff x="0" y="0"/>
          <a:chExt cx="0" cy="0"/>
        </a:xfrm>
      </p:grpSpPr>
      <p:sp>
        <p:nvSpPr>
          <p:cNvPr id="5" name="Text Placeholder 4"/>
          <p:cNvSpPr>
            <a:spLocks noGrp="1"/>
          </p:cNvSpPr>
          <p:nvPr>
            <p:ph type="body" sz="half" idx="3"/>
          </p:nvPr>
        </p:nvSpPr>
        <p:spPr>
          <a:xfrm>
            <a:off x="46482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le 8"/>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half" idx="10"/>
          </p:nvPr>
        </p:nvSpPr>
        <p:spPr>
          <a:xfrm>
            <a:off x="1524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2560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US" sz="2400">
                <a:solidFill>
                  <a:srgbClr val="000000"/>
                </a:solidFill>
                <a:latin typeface="Times New Roman" pitchFamily="18" charset="0"/>
              </a:endParaRPr>
            </a:p>
          </p:txBody>
        </p:sp>
        <p:sp>
          <p:nvSpPr>
            <p:cNvPr id="2560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n-US" sz="2400">
                <a:solidFill>
                  <a:srgbClr val="000000"/>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25606"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n-US" sz="2400">
                  <a:solidFill>
                    <a:srgbClr val="000000"/>
                  </a:solidFill>
                  <a:latin typeface="Times New Roman" pitchFamily="18" charset="0"/>
                </a:endParaRPr>
              </a:p>
            </p:txBody>
          </p:sp>
          <p:sp>
            <p:nvSpPr>
              <p:cNvPr id="25607"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n-US" sz="2400">
                  <a:solidFill>
                    <a:srgbClr val="000000"/>
                  </a:solidFill>
                  <a:latin typeface="Times New Roman" pitchFamily="18" charset="0"/>
                </a:endParaRPr>
              </a:p>
            </p:txBody>
          </p:sp>
          <p:sp>
            <p:nvSpPr>
              <p:cNvPr id="25608"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n-US" sz="2400">
                  <a:solidFill>
                    <a:srgbClr val="000000"/>
                  </a:solidFill>
                  <a:latin typeface="Times New Roman" pitchFamily="18" charset="0"/>
                </a:endParaRPr>
              </a:p>
            </p:txBody>
          </p:sp>
          <p:sp>
            <p:nvSpPr>
              <p:cNvPr id="25609"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n-US" sz="2400">
                  <a:solidFill>
                    <a:srgbClr val="000000"/>
                  </a:solidFill>
                  <a:latin typeface="Times New Roman" pitchFamily="18" charset="0"/>
                </a:endParaRPr>
              </a:p>
            </p:txBody>
          </p:sp>
          <p:sp>
            <p:nvSpPr>
              <p:cNvPr id="25610"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n-US" sz="2400">
                  <a:solidFill>
                    <a:srgbClr val="000000"/>
                  </a:solidFill>
                  <a:latin typeface="Times New Roman" pitchFamily="18" charset="0"/>
                </a:endParaRPr>
              </a:p>
            </p:txBody>
          </p:sp>
          <p:sp>
            <p:nvSpPr>
              <p:cNvPr id="25611"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n-US" sz="2400">
                  <a:solidFill>
                    <a:srgbClr val="000000"/>
                  </a:solidFill>
                  <a:latin typeface="Times New Roman" pitchFamily="18" charset="0"/>
                </a:endParaRPr>
              </a:p>
            </p:txBody>
          </p:sp>
          <p:sp>
            <p:nvSpPr>
              <p:cNvPr id="25612"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n-US" sz="2400">
                  <a:solidFill>
                    <a:srgbClr val="000000"/>
                  </a:solidFill>
                  <a:latin typeface="Times New Roman" pitchFamily="18" charset="0"/>
                </a:endParaRPr>
              </a:p>
            </p:txBody>
          </p:sp>
          <p:sp>
            <p:nvSpPr>
              <p:cNvPr id="25613"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n-US" sz="2400">
                  <a:solidFill>
                    <a:srgbClr val="000000"/>
                  </a:solidFill>
                  <a:latin typeface="Times New Roman" pitchFamily="18" charset="0"/>
                </a:endParaRPr>
              </a:p>
            </p:txBody>
          </p:sp>
          <p:sp>
            <p:nvSpPr>
              <p:cNvPr id="25614"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n-US" sz="2400">
                  <a:solidFill>
                    <a:srgbClr val="000000"/>
                  </a:solidFill>
                  <a:latin typeface="Times New Roman" pitchFamily="18" charset="0"/>
                </a:endParaRPr>
              </a:p>
            </p:txBody>
          </p:sp>
          <p:sp>
            <p:nvSpPr>
              <p:cNvPr id="25615"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n-US" sz="2400">
                  <a:solidFill>
                    <a:srgbClr val="000000"/>
                  </a:solidFill>
                  <a:latin typeface="Times New Roman" pitchFamily="18" charset="0"/>
                </a:endParaRPr>
              </a:p>
            </p:txBody>
          </p:sp>
        </p:grpSp>
      </p:grpSp>
      <p:sp>
        <p:nvSpPr>
          <p:cNvPr id="25616" name="Rectangle 16"/>
          <p:cNvSpPr>
            <a:spLocks noGrp="1" noChangeArrowheads="1"/>
          </p:cNvSpPr>
          <p:nvPr>
            <p:ph type="dt" sz="half" idx="2"/>
          </p:nvPr>
        </p:nvSpPr>
        <p:spPr>
          <a:xfrm>
            <a:off x="457200" y="6248400"/>
            <a:ext cx="2133600" cy="457200"/>
          </a:xfrm>
        </p:spPr>
        <p:txBody>
          <a:bodyPr/>
          <a:lstStyle>
            <a:lvl1pPr>
              <a:defRPr>
                <a:solidFill>
                  <a:schemeClr val="tx1"/>
                </a:solidFill>
              </a:defRPr>
            </a:lvl1pPr>
          </a:lstStyle>
          <a:p>
            <a:r>
              <a:rPr lang="en-US" smtClean="0">
                <a:solidFill>
                  <a:srgbClr val="000000"/>
                </a:solidFill>
              </a:rPr>
              <a:t>07/06/2011</a:t>
            </a:r>
            <a:endParaRPr lang="en-US">
              <a:solidFill>
                <a:srgbClr val="000000"/>
              </a:solidFill>
            </a:endParaRPr>
          </a:p>
        </p:txBody>
      </p:sp>
      <p:sp>
        <p:nvSpPr>
          <p:cNvPr id="25617" name="Rectangle 17"/>
          <p:cNvSpPr>
            <a:spLocks noGrp="1" noChangeArrowheads="1"/>
          </p:cNvSpPr>
          <p:nvPr>
            <p:ph type="ftr" sz="quarter" idx="3"/>
          </p:nvPr>
        </p:nvSpPr>
        <p:spPr>
          <a:xfrm>
            <a:off x="3124200" y="6248400"/>
            <a:ext cx="2895600" cy="457200"/>
          </a:xfrm>
        </p:spPr>
        <p:txBody>
          <a:bodyPr/>
          <a:lstStyle>
            <a:lvl1pPr>
              <a:defRPr>
                <a:solidFill>
                  <a:schemeClr val="tx1"/>
                </a:solidFill>
              </a:defRPr>
            </a:lvl1pPr>
          </a:lstStyle>
          <a:p>
            <a:r>
              <a:rPr lang="fi-FI" smtClean="0">
                <a:solidFill>
                  <a:srgbClr val="000000"/>
                </a:solidFill>
              </a:rPr>
              <a:t>MD Planning 2011/12, MD#2</a:t>
            </a:r>
            <a:endParaRPr lang="en-US">
              <a:solidFill>
                <a:srgbClr val="000000"/>
              </a:solidFill>
            </a:endParaRPr>
          </a:p>
        </p:txBody>
      </p:sp>
      <p:sp>
        <p:nvSpPr>
          <p:cNvPr id="25618" name="Rectangle 18"/>
          <p:cNvSpPr>
            <a:spLocks noGrp="1" noChangeArrowheads="1"/>
          </p:cNvSpPr>
          <p:nvPr>
            <p:ph type="sldNum" sz="quarter" idx="4"/>
          </p:nvPr>
        </p:nvSpPr>
        <p:spPr>
          <a:xfrm>
            <a:off x="6553200" y="6248400"/>
            <a:ext cx="2133600" cy="457200"/>
          </a:xfrm>
        </p:spPr>
        <p:txBody>
          <a:bodyPr/>
          <a:lstStyle>
            <a:lvl1pPr>
              <a:defRPr sz="1200">
                <a:solidFill>
                  <a:schemeClr val="tx1"/>
                </a:solidFill>
                <a:latin typeface="Arial Black" pitchFamily="34" charset="0"/>
              </a:defRPr>
            </a:lvl1pPr>
          </a:lstStyle>
          <a:p>
            <a:fld id="{42080964-D815-4D51-9BE1-AC88875DFBA6}" type="slidenum">
              <a:rPr lang="en-US">
                <a:solidFill>
                  <a:srgbClr val="000000"/>
                </a:solidFill>
              </a:rPr>
              <a:pPr/>
              <a:t>‹#›</a:t>
            </a:fld>
            <a:endParaRPr lang="en-US">
              <a:solidFill>
                <a:srgbClr val="000000"/>
              </a:solidFill>
            </a:endParaRPr>
          </a:p>
        </p:txBody>
      </p:sp>
      <p:sp>
        <p:nvSpPr>
          <p:cNvPr id="25619" name="Rectangle 19"/>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en-US"/>
              <a:t>Click to edit Master title style</a:t>
            </a:r>
          </a:p>
        </p:txBody>
      </p:sp>
      <p:sp>
        <p:nvSpPr>
          <p:cNvPr id="256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en-US"/>
              <a:t>Click to edit Master subtitle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endParaRPr lang="en-US" dirty="0">
              <a:solidFill>
                <a:srgbClr val="00007D"/>
              </a:solidFill>
            </a:endParaRPr>
          </a:p>
        </p:txBody>
      </p:sp>
      <p:sp>
        <p:nvSpPr>
          <p:cNvPr id="7" name="Footer Placeholder 3"/>
          <p:cNvSpPr>
            <a:spLocks noGrp="1"/>
          </p:cNvSpPr>
          <p:nvPr userDrawn="1">
            <p:ph type="ftr" sz="quarter" idx="10"/>
          </p:nvPr>
        </p:nvSpPr>
        <p:spPr>
          <a:xfrm>
            <a:off x="3124200" y="6632575"/>
            <a:ext cx="2895600" cy="252413"/>
          </a:xfrm>
        </p:spPr>
        <p:txBody>
          <a:bodyPr/>
          <a:lstStyle/>
          <a:p>
            <a:r>
              <a:rPr lang="fi-FI" smtClean="0">
                <a:solidFill>
                  <a:srgbClr val="00007D"/>
                </a:solidFill>
              </a:rPr>
              <a:t>MD Planning 2011/12, MD#2</a:t>
            </a:r>
            <a:endParaRPr lang="en-US" dirty="0">
              <a:solidFill>
                <a:srgbClr val="00007D"/>
              </a:solidFill>
            </a:endParaRPr>
          </a:p>
        </p:txBody>
      </p:sp>
      <p:sp>
        <p:nvSpPr>
          <p:cNvPr id="8" name="Date Placeholder 4"/>
          <p:cNvSpPr>
            <a:spLocks noGrp="1"/>
          </p:cNvSpPr>
          <p:nvPr userDrawn="1">
            <p:ph type="dt" sz="half" idx="12"/>
          </p:nvPr>
        </p:nvSpPr>
        <p:spPr>
          <a:xfrm>
            <a:off x="34925" y="6616700"/>
            <a:ext cx="2133600" cy="268288"/>
          </a:xfrm>
        </p:spPr>
        <p:txBody>
          <a:bodyPr/>
          <a:lstStyle>
            <a:lvl1pPr>
              <a:defRPr/>
            </a:lvl1pPr>
          </a:lstStyle>
          <a:p>
            <a:r>
              <a:rPr lang="en-US" smtClean="0">
                <a:solidFill>
                  <a:srgbClr val="00007D"/>
                </a:solidFill>
              </a:rPr>
              <a:t>07/06/2011</a:t>
            </a:r>
            <a:endParaRPr lang="en-US" dirty="0">
              <a:solidFill>
                <a:srgbClr val="00007D"/>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fi-FI" smtClean="0">
                <a:solidFill>
                  <a:srgbClr val="00007D"/>
                </a:solidFill>
              </a:rPr>
              <a:t>MD Planning 2011/12, MD#2</a:t>
            </a:r>
            <a:endParaRPr lang="en-US">
              <a:solidFill>
                <a:srgbClr val="00007D"/>
              </a:solidFill>
            </a:endParaRPr>
          </a:p>
        </p:txBody>
      </p:sp>
      <p:sp>
        <p:nvSpPr>
          <p:cNvPr id="5" name="Slide Number Placeholder 4"/>
          <p:cNvSpPr>
            <a:spLocks noGrp="1"/>
          </p:cNvSpPr>
          <p:nvPr>
            <p:ph type="sldNum" sz="quarter" idx="11"/>
          </p:nvPr>
        </p:nvSpPr>
        <p:spPr/>
        <p:txBody>
          <a:bodyPr/>
          <a:lstStyle>
            <a:lvl1pPr>
              <a:defRPr/>
            </a:lvl1pPr>
          </a:lstStyle>
          <a:p>
            <a:fld id="{16E0ED20-7A76-4972-AE92-35B37E632041}" type="slidenum">
              <a:rPr lang="en-US">
                <a:solidFill>
                  <a:srgbClr val="00007D"/>
                </a:solidFill>
              </a:rPr>
              <a:pPr/>
              <a:t>‹#›</a:t>
            </a:fld>
            <a:endParaRPr lang="en-US">
              <a:solidFill>
                <a:srgbClr val="00007D"/>
              </a:solidFill>
            </a:endParaRPr>
          </a:p>
        </p:txBody>
      </p:sp>
      <p:sp>
        <p:nvSpPr>
          <p:cNvPr id="6" name="Date Placeholder 5"/>
          <p:cNvSpPr>
            <a:spLocks noGrp="1"/>
          </p:cNvSpPr>
          <p:nvPr>
            <p:ph type="dt" sz="half" idx="12"/>
          </p:nvPr>
        </p:nvSpPr>
        <p:spPr/>
        <p:txBody>
          <a:bodyPr/>
          <a:lstStyle>
            <a:lvl1pPr>
              <a:defRPr/>
            </a:lvl1pPr>
          </a:lstStyle>
          <a:p>
            <a:r>
              <a:rPr lang="en-US" smtClean="0">
                <a:solidFill>
                  <a:srgbClr val="00007D"/>
                </a:solidFill>
              </a:rPr>
              <a:t>07/06/2011</a:t>
            </a:r>
            <a:endParaRPr lang="en-US">
              <a:solidFill>
                <a:srgbClr val="00007D"/>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fi-FI" smtClean="0">
                <a:solidFill>
                  <a:srgbClr val="00007D"/>
                </a:solidFill>
              </a:rPr>
              <a:t>MD Planning 2011/12, MD#2</a:t>
            </a:r>
            <a:endParaRPr lang="en-US">
              <a:solidFill>
                <a:srgbClr val="00007D"/>
              </a:solidFill>
            </a:endParaRPr>
          </a:p>
        </p:txBody>
      </p:sp>
      <p:sp>
        <p:nvSpPr>
          <p:cNvPr id="6" name="Slide Number Placeholder 5"/>
          <p:cNvSpPr>
            <a:spLocks noGrp="1"/>
          </p:cNvSpPr>
          <p:nvPr>
            <p:ph type="sldNum" sz="quarter" idx="11"/>
          </p:nvPr>
        </p:nvSpPr>
        <p:spPr/>
        <p:txBody>
          <a:bodyPr/>
          <a:lstStyle>
            <a:lvl1pPr>
              <a:defRPr/>
            </a:lvl1pPr>
          </a:lstStyle>
          <a:p>
            <a:fld id="{E8C3C834-58DF-41D7-88B7-80F9B44404A1}" type="slidenum">
              <a:rPr lang="en-US">
                <a:solidFill>
                  <a:srgbClr val="00007D"/>
                </a:solidFill>
              </a:rPr>
              <a:pPr/>
              <a:t>‹#›</a:t>
            </a:fld>
            <a:endParaRPr lang="en-US">
              <a:solidFill>
                <a:srgbClr val="00007D"/>
              </a:solidFill>
            </a:endParaRPr>
          </a:p>
        </p:txBody>
      </p:sp>
      <p:sp>
        <p:nvSpPr>
          <p:cNvPr id="7" name="Date Placeholder 6"/>
          <p:cNvSpPr>
            <a:spLocks noGrp="1"/>
          </p:cNvSpPr>
          <p:nvPr>
            <p:ph type="dt" sz="half" idx="12"/>
          </p:nvPr>
        </p:nvSpPr>
        <p:spPr/>
        <p:txBody>
          <a:bodyPr/>
          <a:lstStyle>
            <a:lvl1pPr>
              <a:defRPr/>
            </a:lvl1pPr>
          </a:lstStyle>
          <a:p>
            <a:r>
              <a:rPr lang="en-US" smtClean="0">
                <a:solidFill>
                  <a:srgbClr val="00007D"/>
                </a:solidFill>
              </a:rPr>
              <a:t>07/06/2011</a:t>
            </a:r>
            <a:endParaRPr lang="en-US">
              <a:solidFill>
                <a:srgbClr val="00007D"/>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fi-FI" smtClean="0">
                <a:solidFill>
                  <a:srgbClr val="00007D"/>
                </a:solidFill>
              </a:rPr>
              <a:t>MD Planning 2011/12, MD#2</a:t>
            </a:r>
            <a:endParaRPr lang="en-US">
              <a:solidFill>
                <a:srgbClr val="00007D"/>
              </a:solidFill>
            </a:endParaRPr>
          </a:p>
        </p:txBody>
      </p:sp>
      <p:sp>
        <p:nvSpPr>
          <p:cNvPr id="8" name="Slide Number Placeholder 7"/>
          <p:cNvSpPr>
            <a:spLocks noGrp="1"/>
          </p:cNvSpPr>
          <p:nvPr>
            <p:ph type="sldNum" sz="quarter" idx="11"/>
          </p:nvPr>
        </p:nvSpPr>
        <p:spPr/>
        <p:txBody>
          <a:bodyPr/>
          <a:lstStyle>
            <a:lvl1pPr>
              <a:defRPr/>
            </a:lvl1pPr>
          </a:lstStyle>
          <a:p>
            <a:fld id="{B5E1D296-40C6-4194-BE1B-ED8CF69751C5}" type="slidenum">
              <a:rPr lang="en-US">
                <a:solidFill>
                  <a:srgbClr val="00007D"/>
                </a:solidFill>
              </a:rPr>
              <a:pPr/>
              <a:t>‹#›</a:t>
            </a:fld>
            <a:endParaRPr lang="en-US">
              <a:solidFill>
                <a:srgbClr val="00007D"/>
              </a:solidFill>
            </a:endParaRPr>
          </a:p>
        </p:txBody>
      </p:sp>
      <p:sp>
        <p:nvSpPr>
          <p:cNvPr id="9" name="Date Placeholder 8"/>
          <p:cNvSpPr>
            <a:spLocks noGrp="1"/>
          </p:cNvSpPr>
          <p:nvPr>
            <p:ph type="dt" sz="half" idx="12"/>
          </p:nvPr>
        </p:nvSpPr>
        <p:spPr/>
        <p:txBody>
          <a:bodyPr/>
          <a:lstStyle>
            <a:lvl1pPr>
              <a:defRPr/>
            </a:lvl1pPr>
          </a:lstStyle>
          <a:p>
            <a:r>
              <a:rPr lang="en-US" smtClean="0">
                <a:solidFill>
                  <a:srgbClr val="00007D"/>
                </a:solidFill>
              </a:rPr>
              <a:t>07/06/2011</a:t>
            </a:r>
            <a:endParaRPr lang="en-US">
              <a:solidFill>
                <a:srgbClr val="00007D"/>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gi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2.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228600" y="914400"/>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28600" y="6399212"/>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0" name="Picture 9" descr="newlhc logo1.gif"/>
          <p:cNvPicPr>
            <a:picLocks noChangeAspect="1"/>
          </p:cNvPicPr>
          <p:nvPr userDrawn="1"/>
        </p:nvPicPr>
        <p:blipFill>
          <a:blip r:embed="rId6"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pic>
        <p:nvPicPr>
          <p:cNvPr id="11" name="Picture 3" descr="newlhc logo1.gif"/>
          <p:cNvPicPr>
            <a:picLocks noChangeAspect="1"/>
          </p:cNvPicPr>
          <p:nvPr userDrawn="1"/>
        </p:nvPicPr>
        <p:blipFill>
          <a:blip r:embed="rId6"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030"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28600" y="990600"/>
            <a:ext cx="8686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Date Placeholder 3"/>
          <p:cNvSpPr>
            <a:spLocks noGrp="1"/>
          </p:cNvSpPr>
          <p:nvPr>
            <p:ph type="dt" sz="half" idx="2"/>
          </p:nvPr>
        </p:nvSpPr>
        <p:spPr>
          <a:xfrm>
            <a:off x="457200" y="6553200"/>
            <a:ext cx="2133600" cy="1682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fld id="{34F03B3A-2E00-4126-B497-7F355257D099}" type="datetime1">
              <a:rPr lang="en-US" smtClean="0"/>
              <a:pPr>
                <a:defRPr/>
              </a:pPr>
              <a:t>6/29/2011</a:t>
            </a:fld>
            <a:endParaRPr lang="en-US" dirty="0"/>
          </a:p>
        </p:txBody>
      </p:sp>
      <p:sp>
        <p:nvSpPr>
          <p:cNvPr id="13" name="Footer Placeholder 4"/>
          <p:cNvSpPr>
            <a:spLocks noGrp="1"/>
          </p:cNvSpPr>
          <p:nvPr>
            <p:ph type="ftr" sz="quarter" idx="3"/>
          </p:nvPr>
        </p:nvSpPr>
        <p:spPr>
          <a:xfrm>
            <a:off x="3124200" y="6553200"/>
            <a:ext cx="2895600" cy="16827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defRPr>
            </a:lvl1pPr>
          </a:lstStyle>
          <a:p>
            <a:pPr>
              <a:defRPr/>
            </a:pPr>
            <a:r>
              <a:rPr lang="en-US" dirty="0" smtClean="0"/>
              <a:t>LHC status</a:t>
            </a:r>
            <a:endParaRPr lang="en-US" dirty="0"/>
          </a:p>
        </p:txBody>
      </p:sp>
      <p:sp>
        <p:nvSpPr>
          <p:cNvPr id="14" name="Slide Number Placeholder 5"/>
          <p:cNvSpPr>
            <a:spLocks noGrp="1"/>
          </p:cNvSpPr>
          <p:nvPr>
            <p:ph type="sldNum" sz="quarter" idx="4"/>
          </p:nvPr>
        </p:nvSpPr>
        <p:spPr>
          <a:xfrm>
            <a:off x="6553200" y="6553200"/>
            <a:ext cx="2133600" cy="1682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j-lt"/>
              </a:defRPr>
            </a:lvl1pPr>
          </a:lstStyle>
          <a:p>
            <a:pPr>
              <a:defRPr/>
            </a:pPr>
            <a:fld id="{1A8F772A-8CCA-4885-87BF-DE56416A220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hf sldNum="0" hdr="0" ftr="0" dt="0"/>
  <p:txStyles>
    <p:titleStyle>
      <a:lvl1pPr algn="r" rtl="0" eaLnBrk="0" fontAlgn="base" hangingPunct="0">
        <a:spcBef>
          <a:spcPct val="0"/>
        </a:spcBef>
        <a:spcAft>
          <a:spcPct val="0"/>
        </a:spcAft>
        <a:defRPr sz="3200">
          <a:solidFill>
            <a:schemeClr val="tx2"/>
          </a:solidFill>
          <a:latin typeface="+mj-lt"/>
          <a:ea typeface="+mj-ea"/>
          <a:cs typeface="+mj-cs"/>
        </a:defRPr>
      </a:lvl1pPr>
      <a:lvl2pPr algn="r" rtl="0" eaLnBrk="0" fontAlgn="base" hangingPunct="0">
        <a:spcBef>
          <a:spcPct val="0"/>
        </a:spcBef>
        <a:spcAft>
          <a:spcPct val="0"/>
        </a:spcAft>
        <a:defRPr sz="3200">
          <a:solidFill>
            <a:schemeClr val="tx2"/>
          </a:solidFill>
          <a:latin typeface="Trebuchet MS" pitchFamily="34" charset="0"/>
        </a:defRPr>
      </a:lvl2pPr>
      <a:lvl3pPr algn="r" rtl="0" eaLnBrk="0" fontAlgn="base" hangingPunct="0">
        <a:spcBef>
          <a:spcPct val="0"/>
        </a:spcBef>
        <a:spcAft>
          <a:spcPct val="0"/>
        </a:spcAft>
        <a:defRPr sz="3200">
          <a:solidFill>
            <a:schemeClr val="tx2"/>
          </a:solidFill>
          <a:latin typeface="Trebuchet MS" pitchFamily="34" charset="0"/>
        </a:defRPr>
      </a:lvl3pPr>
      <a:lvl4pPr algn="r" rtl="0" eaLnBrk="0" fontAlgn="base" hangingPunct="0">
        <a:spcBef>
          <a:spcPct val="0"/>
        </a:spcBef>
        <a:spcAft>
          <a:spcPct val="0"/>
        </a:spcAft>
        <a:defRPr sz="3200">
          <a:solidFill>
            <a:schemeClr val="tx2"/>
          </a:solidFill>
          <a:latin typeface="Trebuchet MS" pitchFamily="34" charset="0"/>
        </a:defRPr>
      </a:lvl4pPr>
      <a:lvl5pPr algn="r" rtl="0" eaLnBrk="0" fontAlgn="base" hangingPunct="0">
        <a:spcBef>
          <a:spcPct val="0"/>
        </a:spcBef>
        <a:spcAft>
          <a:spcPct val="0"/>
        </a:spcAft>
        <a:defRPr sz="3200">
          <a:solidFill>
            <a:schemeClr val="tx2"/>
          </a:solidFill>
          <a:latin typeface="Trebuchet MS" pitchFamily="34" charset="0"/>
        </a:defRPr>
      </a:lvl5pPr>
      <a:lvl6pPr marL="457200" algn="r" rtl="0" eaLnBrk="0" fontAlgn="base" hangingPunct="0">
        <a:spcBef>
          <a:spcPct val="0"/>
        </a:spcBef>
        <a:spcAft>
          <a:spcPct val="0"/>
        </a:spcAft>
        <a:defRPr sz="3200">
          <a:solidFill>
            <a:schemeClr val="tx2"/>
          </a:solidFill>
          <a:latin typeface="Trebuchet MS" pitchFamily="34" charset="0"/>
        </a:defRPr>
      </a:lvl6pPr>
      <a:lvl7pPr marL="914400" algn="r" rtl="0" eaLnBrk="0" fontAlgn="base" hangingPunct="0">
        <a:spcBef>
          <a:spcPct val="0"/>
        </a:spcBef>
        <a:spcAft>
          <a:spcPct val="0"/>
        </a:spcAft>
        <a:defRPr sz="3200">
          <a:solidFill>
            <a:schemeClr val="tx2"/>
          </a:solidFill>
          <a:latin typeface="Trebuchet MS" pitchFamily="34" charset="0"/>
        </a:defRPr>
      </a:lvl7pPr>
      <a:lvl8pPr marL="1371600" algn="r" rtl="0" eaLnBrk="0" fontAlgn="base" hangingPunct="0">
        <a:spcBef>
          <a:spcPct val="0"/>
        </a:spcBef>
        <a:spcAft>
          <a:spcPct val="0"/>
        </a:spcAft>
        <a:defRPr sz="3200">
          <a:solidFill>
            <a:schemeClr val="tx2"/>
          </a:solidFill>
          <a:latin typeface="Trebuchet MS" pitchFamily="34" charset="0"/>
        </a:defRPr>
      </a:lvl8pPr>
      <a:lvl9pPr marL="1828800" algn="r" rtl="0" eaLnBrk="0" fontAlgn="base" hangingPunct="0">
        <a:spcBef>
          <a:spcPct val="0"/>
        </a:spcBef>
        <a:spcAft>
          <a:spcPct val="0"/>
        </a:spcAft>
        <a:defRPr sz="3200">
          <a:solidFill>
            <a:schemeClr val="tx2"/>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2"/>
          </a:solidFill>
          <a:latin typeface="+mn-lt"/>
        </a:defRPr>
      </a:lvl2pPr>
      <a:lvl3pPr marL="1143000" indent="-228600" algn="l" rtl="0" eaLnBrk="0" fontAlgn="base" hangingPunct="0">
        <a:spcBef>
          <a:spcPct val="20000"/>
        </a:spcBef>
        <a:spcAft>
          <a:spcPct val="0"/>
        </a:spcAft>
        <a:buFont typeface="Arial" charset="0"/>
        <a:buChar char="•"/>
        <a:defRPr sz="2400">
          <a:solidFill>
            <a:schemeClr val="tx2"/>
          </a:solidFill>
          <a:latin typeface="+mn-lt"/>
        </a:defRPr>
      </a:lvl3pPr>
      <a:lvl4pPr marL="1600200" indent="-228600" algn="l" rtl="0" eaLnBrk="0" fontAlgn="base" hangingPunct="0">
        <a:spcBef>
          <a:spcPct val="20000"/>
        </a:spcBef>
        <a:spcAft>
          <a:spcPct val="0"/>
        </a:spcAft>
        <a:buFont typeface="Arial" charset="0"/>
        <a:buChar char="–"/>
        <a:defRPr sz="2000">
          <a:solidFill>
            <a:schemeClr val="tx2"/>
          </a:solidFill>
          <a:latin typeface="+mn-lt"/>
        </a:defRPr>
      </a:lvl4pPr>
      <a:lvl5pPr marL="2057400" indent="-228600" algn="l" rtl="0" eaLnBrk="0" fontAlgn="base" hangingPunct="0">
        <a:spcBef>
          <a:spcPct val="20000"/>
        </a:spcBef>
        <a:spcAft>
          <a:spcPct val="0"/>
        </a:spcAft>
        <a:buFont typeface="Arial" charset="0"/>
        <a:buChar char="»"/>
        <a:defRPr sz="2000">
          <a:solidFill>
            <a:schemeClr val="tx2"/>
          </a:solidFill>
          <a:latin typeface="+mn-lt"/>
        </a:defRPr>
      </a:lvl5pPr>
      <a:lvl6pPr marL="2514600" indent="-228600" algn="l" rtl="0" eaLnBrk="0" fontAlgn="base" hangingPunct="0">
        <a:spcBef>
          <a:spcPct val="20000"/>
        </a:spcBef>
        <a:spcAft>
          <a:spcPct val="0"/>
        </a:spcAft>
        <a:buFont typeface="Arial" charset="0"/>
        <a:buChar char="»"/>
        <a:defRPr sz="2000">
          <a:solidFill>
            <a:schemeClr val="tx2"/>
          </a:solidFill>
          <a:latin typeface="+mn-lt"/>
        </a:defRPr>
      </a:lvl6pPr>
      <a:lvl7pPr marL="2971800" indent="-228600" algn="l" rtl="0" eaLnBrk="0" fontAlgn="base" hangingPunct="0">
        <a:spcBef>
          <a:spcPct val="20000"/>
        </a:spcBef>
        <a:spcAft>
          <a:spcPct val="0"/>
        </a:spcAft>
        <a:buFont typeface="Arial" charset="0"/>
        <a:buChar char="»"/>
        <a:defRPr sz="2000">
          <a:solidFill>
            <a:schemeClr val="tx2"/>
          </a:solidFill>
          <a:latin typeface="+mn-lt"/>
        </a:defRPr>
      </a:lvl7pPr>
      <a:lvl8pPr marL="3429000" indent="-228600" algn="l" rtl="0" eaLnBrk="0" fontAlgn="base" hangingPunct="0">
        <a:spcBef>
          <a:spcPct val="20000"/>
        </a:spcBef>
        <a:spcAft>
          <a:spcPct val="0"/>
        </a:spcAft>
        <a:buFont typeface="Arial" charset="0"/>
        <a:buChar char="»"/>
        <a:defRPr sz="2000">
          <a:solidFill>
            <a:schemeClr val="tx2"/>
          </a:solidFill>
          <a:latin typeface="+mn-lt"/>
        </a:defRPr>
      </a:lvl8pPr>
      <a:lvl9pPr marL="3886200" indent="-228600" algn="l" rtl="0" eaLnBrk="0" fontAlgn="base" hangingPunct="0">
        <a:spcBef>
          <a:spcPct val="20000"/>
        </a:spcBef>
        <a:spcAft>
          <a:spcPct val="0"/>
        </a:spcAft>
        <a:buFont typeface="Arial" charset="0"/>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Rectangle 2"/>
          <p:cNvSpPr>
            <a:spLocks noGrp="1" noChangeArrowheads="1"/>
          </p:cNvSpPr>
          <p:nvPr>
            <p:ph type="ftr" sz="quarter" idx="3"/>
          </p:nvPr>
        </p:nvSpPr>
        <p:spPr bwMode="auto">
          <a:xfrm>
            <a:off x="3124200" y="6632575"/>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vl1pPr>
          </a:lstStyle>
          <a:p>
            <a:pPr algn="ctr"/>
            <a:r>
              <a:rPr lang="fi-FI" smtClean="0">
                <a:solidFill>
                  <a:srgbClr val="00007D"/>
                </a:solidFill>
              </a:rPr>
              <a:t>MD Planning 2011/12, MD#2</a:t>
            </a:r>
            <a:endParaRPr lang="en-US" dirty="0">
              <a:solidFill>
                <a:srgbClr val="00007D"/>
              </a:solidFill>
            </a:endParaRPr>
          </a:p>
        </p:txBody>
      </p:sp>
      <p:sp>
        <p:nvSpPr>
          <p:cNvPr id="24579" name="Rectangle 3"/>
          <p:cNvSpPr>
            <a:spLocks noGrp="1" noChangeArrowheads="1"/>
          </p:cNvSpPr>
          <p:nvPr>
            <p:ph type="sldNum" sz="quarter" idx="4"/>
          </p:nvPr>
        </p:nvSpPr>
        <p:spPr bwMode="auto">
          <a:xfrm>
            <a:off x="6902450" y="6632575"/>
            <a:ext cx="2133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000"/>
            </a:lvl1pPr>
          </a:lstStyle>
          <a:p>
            <a:fld id="{212BBE4B-11BF-433F-B4D5-C48334632EB9}" type="slidenum">
              <a:rPr lang="en-US">
                <a:solidFill>
                  <a:srgbClr val="00007D"/>
                </a:solidFill>
              </a:rPr>
              <a:pPr/>
              <a:t>‹#›</a:t>
            </a:fld>
            <a:endParaRPr lang="en-US">
              <a:solidFill>
                <a:srgbClr val="00007D"/>
              </a:solidFill>
            </a:endParaRPr>
          </a:p>
        </p:txBody>
      </p:sp>
      <p:sp>
        <p:nvSpPr>
          <p:cNvPr id="24590" name="Rectangle 14"/>
          <p:cNvSpPr>
            <a:spLocks noGrp="1" noChangeArrowheads="1"/>
          </p:cNvSpPr>
          <p:nvPr>
            <p:ph type="title"/>
          </p:nvPr>
        </p:nvSpPr>
        <p:spPr bwMode="auto">
          <a:xfrm>
            <a:off x="684213" y="25400"/>
            <a:ext cx="8229600" cy="523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91" name="Rectangle 15"/>
          <p:cNvSpPr>
            <a:spLocks noGrp="1" noChangeArrowheads="1"/>
          </p:cNvSpPr>
          <p:nvPr>
            <p:ph type="body" idx="1"/>
          </p:nvPr>
        </p:nvSpPr>
        <p:spPr bwMode="auto">
          <a:xfrm>
            <a:off x="457200" y="1196975"/>
            <a:ext cx="8229600"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4592" name="Rectangle 16"/>
          <p:cNvSpPr>
            <a:spLocks noGrp="1" noChangeArrowheads="1"/>
          </p:cNvSpPr>
          <p:nvPr>
            <p:ph type="dt" sz="half" idx="2"/>
          </p:nvPr>
        </p:nvSpPr>
        <p:spPr bwMode="auto">
          <a:xfrm>
            <a:off x="34925" y="6616700"/>
            <a:ext cx="2133600" cy="2682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vl1pPr>
          </a:lstStyle>
          <a:p>
            <a:r>
              <a:rPr lang="en-US" smtClean="0">
                <a:solidFill>
                  <a:srgbClr val="00007D"/>
                </a:solidFill>
              </a:rPr>
              <a:t>07/06/2011</a:t>
            </a:r>
            <a:endParaRPr lang="en-US" dirty="0">
              <a:solidFill>
                <a:srgbClr val="00007D"/>
              </a:solidFill>
            </a:endParaRPr>
          </a:p>
        </p:txBody>
      </p:sp>
      <p:sp>
        <p:nvSpPr>
          <p:cNvPr id="24593" name="Line 17"/>
          <p:cNvSpPr>
            <a:spLocks noChangeShapeType="1"/>
          </p:cNvSpPr>
          <p:nvPr/>
        </p:nvSpPr>
        <p:spPr bwMode="auto">
          <a:xfrm>
            <a:off x="684213" y="620713"/>
            <a:ext cx="8280400" cy="0"/>
          </a:xfrm>
          <a:prstGeom prst="line">
            <a:avLst/>
          </a:prstGeom>
          <a:noFill/>
          <a:ln w="25400" cap="sq">
            <a:solidFill>
              <a:schemeClr val="bg2"/>
            </a:solidFill>
            <a:round/>
            <a:headEnd/>
            <a:tailEnd type="none" w="lg" len="lg"/>
          </a:ln>
          <a:effectLst/>
        </p:spPr>
        <p:txBody>
          <a:bodyPr wrap="none" anchor="ctr"/>
          <a:lstStyle/>
          <a:p>
            <a:pPr algn="ctr" eaLnBrk="0" hangingPunct="0">
              <a:spcBef>
                <a:spcPct val="50000"/>
              </a:spcBef>
            </a:pPr>
            <a:endParaRPr lang="en-US" sz="2000">
              <a:solidFill>
                <a:srgbClr val="00007D"/>
              </a:solidFill>
            </a:endParaRPr>
          </a:p>
        </p:txBody>
      </p:sp>
      <p:pic>
        <p:nvPicPr>
          <p:cNvPr id="24594" name="Picture 18"/>
          <p:cNvPicPr>
            <a:picLocks noChangeAspect="1" noChangeArrowheads="1"/>
          </p:cNvPicPr>
          <p:nvPr/>
        </p:nvPicPr>
        <p:blipFill>
          <a:blip r:embed="rId16" cstate="print"/>
          <a:srcRect/>
          <a:stretch>
            <a:fillRect/>
          </a:stretch>
        </p:blipFill>
        <p:spPr bwMode="auto">
          <a:xfrm>
            <a:off x="0" y="0"/>
            <a:ext cx="654050" cy="623888"/>
          </a:xfrm>
          <a:prstGeom prst="rect">
            <a:avLst/>
          </a:prstGeom>
          <a:noFill/>
          <a:ln w="12700" cap="sq" algn="ctr">
            <a:noFill/>
            <a:miter lim="800000"/>
            <a:headEnd/>
            <a:tailEnd type="none" w="lg" len="lg"/>
          </a:ln>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p:txStyles>
    <p:titleStyle>
      <a:lvl1pPr algn="l" rtl="0" fontAlgn="base">
        <a:spcBef>
          <a:spcPct val="0"/>
        </a:spcBef>
        <a:spcAft>
          <a:spcPct val="0"/>
        </a:spcAft>
        <a:defRPr sz="3200">
          <a:solidFill>
            <a:schemeClr val="bg2"/>
          </a:solidFill>
          <a:latin typeface="+mj-lt"/>
          <a:ea typeface="+mj-ea"/>
          <a:cs typeface="+mj-cs"/>
        </a:defRPr>
      </a:lvl1pPr>
      <a:lvl2pPr algn="l" rtl="0" fontAlgn="base">
        <a:spcBef>
          <a:spcPct val="0"/>
        </a:spcBef>
        <a:spcAft>
          <a:spcPct val="0"/>
        </a:spcAft>
        <a:defRPr sz="3200">
          <a:solidFill>
            <a:schemeClr val="bg2"/>
          </a:solidFill>
          <a:latin typeface="Arial" charset="0"/>
        </a:defRPr>
      </a:lvl2pPr>
      <a:lvl3pPr algn="l" rtl="0" fontAlgn="base">
        <a:spcBef>
          <a:spcPct val="0"/>
        </a:spcBef>
        <a:spcAft>
          <a:spcPct val="0"/>
        </a:spcAft>
        <a:defRPr sz="3200">
          <a:solidFill>
            <a:schemeClr val="bg2"/>
          </a:solidFill>
          <a:latin typeface="Arial" charset="0"/>
        </a:defRPr>
      </a:lvl3pPr>
      <a:lvl4pPr algn="l" rtl="0" fontAlgn="base">
        <a:spcBef>
          <a:spcPct val="0"/>
        </a:spcBef>
        <a:spcAft>
          <a:spcPct val="0"/>
        </a:spcAft>
        <a:defRPr sz="3200">
          <a:solidFill>
            <a:schemeClr val="bg2"/>
          </a:solidFill>
          <a:latin typeface="Arial" charset="0"/>
        </a:defRPr>
      </a:lvl4pPr>
      <a:lvl5pPr algn="l" rtl="0" fontAlgn="base">
        <a:spcBef>
          <a:spcPct val="0"/>
        </a:spcBef>
        <a:spcAft>
          <a:spcPct val="0"/>
        </a:spcAft>
        <a:defRPr sz="3200">
          <a:solidFill>
            <a:schemeClr val="bg2"/>
          </a:solidFill>
          <a:latin typeface="Arial" charset="0"/>
        </a:defRPr>
      </a:lvl5pPr>
      <a:lvl6pPr marL="457200" algn="l" rtl="0" fontAlgn="base">
        <a:spcBef>
          <a:spcPct val="0"/>
        </a:spcBef>
        <a:spcAft>
          <a:spcPct val="0"/>
        </a:spcAft>
        <a:defRPr sz="3200">
          <a:solidFill>
            <a:schemeClr val="bg2"/>
          </a:solidFill>
          <a:latin typeface="Arial" charset="0"/>
        </a:defRPr>
      </a:lvl6pPr>
      <a:lvl7pPr marL="914400" algn="l" rtl="0" fontAlgn="base">
        <a:spcBef>
          <a:spcPct val="0"/>
        </a:spcBef>
        <a:spcAft>
          <a:spcPct val="0"/>
        </a:spcAft>
        <a:defRPr sz="3200">
          <a:solidFill>
            <a:schemeClr val="bg2"/>
          </a:solidFill>
          <a:latin typeface="Arial" charset="0"/>
        </a:defRPr>
      </a:lvl7pPr>
      <a:lvl8pPr marL="1371600" algn="l" rtl="0" fontAlgn="base">
        <a:spcBef>
          <a:spcPct val="0"/>
        </a:spcBef>
        <a:spcAft>
          <a:spcPct val="0"/>
        </a:spcAft>
        <a:defRPr sz="3200">
          <a:solidFill>
            <a:schemeClr val="bg2"/>
          </a:solidFill>
          <a:latin typeface="Arial" charset="0"/>
        </a:defRPr>
      </a:lvl8pPr>
      <a:lvl9pPr marL="1828800" algn="l" rtl="0" fontAlgn="base">
        <a:spcBef>
          <a:spcPct val="0"/>
        </a:spcBef>
        <a:spcAft>
          <a:spcPct val="0"/>
        </a:spcAft>
        <a:defRPr sz="3200">
          <a:solidFill>
            <a:schemeClr val="bg2"/>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bg2"/>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000">
          <a:solidFill>
            <a:srgbClr val="0000FF"/>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90600"/>
            <a:ext cx="8686800" cy="533400"/>
          </a:xfrm>
        </p:spPr>
        <p:txBody>
          <a:bodyPr/>
          <a:lstStyle/>
          <a:p>
            <a:r>
              <a:rPr lang="en-US" sz="2000" dirty="0" smtClean="0"/>
              <a:t>OP dump after 13.7 hours to prepare for 90 m optics setting-up</a:t>
            </a:r>
          </a:p>
        </p:txBody>
      </p:sp>
      <p:sp>
        <p:nvSpPr>
          <p:cNvPr id="5" name="Title 4"/>
          <p:cNvSpPr>
            <a:spLocks noGrp="1"/>
          </p:cNvSpPr>
          <p:nvPr>
            <p:ph type="title"/>
          </p:nvPr>
        </p:nvSpPr>
        <p:spPr/>
        <p:txBody>
          <a:bodyPr/>
          <a:lstStyle/>
          <a:p>
            <a:r>
              <a:rPr lang="en-US" dirty="0" smtClean="0"/>
              <a:t>Another Immortal Fill…. </a:t>
            </a:r>
            <a:endParaRPr lang="en-US" dirty="0"/>
          </a:p>
        </p:txBody>
      </p:sp>
      <p:pic>
        <p:nvPicPr>
          <p:cNvPr id="31748" name="Picture 4" descr="http://elogbook.cern.ch/eLogbook/attach_reader?attach_id=1173253"/>
          <p:cNvPicPr>
            <a:picLocks noChangeAspect="1" noChangeArrowheads="1"/>
          </p:cNvPicPr>
          <p:nvPr/>
        </p:nvPicPr>
        <p:blipFill>
          <a:blip r:embed="rId3" cstate="print"/>
          <a:srcRect/>
          <a:stretch>
            <a:fillRect/>
          </a:stretch>
        </p:blipFill>
        <p:spPr bwMode="auto">
          <a:xfrm>
            <a:off x="1600200" y="1676400"/>
            <a:ext cx="5886450" cy="498348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3"/>
          </p:nvPr>
        </p:nvSpPr>
        <p:spPr/>
        <p:txBody>
          <a:bodyPr/>
          <a:lstStyle/>
          <a:p>
            <a:endParaRPr lang="en-US" dirty="0"/>
          </a:p>
        </p:txBody>
      </p:sp>
      <p:sp>
        <p:nvSpPr>
          <p:cNvPr id="5" name="Title 4"/>
          <p:cNvSpPr>
            <a:spLocks noGrp="1"/>
          </p:cNvSpPr>
          <p:nvPr>
            <p:ph type="title"/>
          </p:nvPr>
        </p:nvSpPr>
        <p:spPr>
          <a:xfrm>
            <a:off x="228600" y="152400"/>
            <a:ext cx="8686800" cy="792163"/>
          </a:xfrm>
        </p:spPr>
        <p:txBody>
          <a:bodyPr/>
          <a:lstStyle/>
          <a:p>
            <a:r>
              <a:rPr lang="en-US" dirty="0" smtClean="0"/>
              <a:t>90 m optics setting-up (H. </a:t>
            </a:r>
            <a:r>
              <a:rPr lang="en-US" dirty="0" err="1" smtClean="0"/>
              <a:t>Burkhardt</a:t>
            </a:r>
            <a:r>
              <a:rPr lang="en-US" dirty="0" smtClean="0"/>
              <a:t> et al.)</a:t>
            </a:r>
            <a:endParaRPr lang="en-US" dirty="0"/>
          </a:p>
        </p:txBody>
      </p:sp>
      <p:sp>
        <p:nvSpPr>
          <p:cNvPr id="9" name="Text Placeholder 8"/>
          <p:cNvSpPr>
            <a:spLocks noGrp="1"/>
          </p:cNvSpPr>
          <p:nvPr>
            <p:ph type="body" sz="half" idx="10"/>
          </p:nvPr>
        </p:nvSpPr>
        <p:spPr/>
        <p:txBody>
          <a:bodyPr/>
          <a:lstStyle/>
          <a:p>
            <a:endParaRPr lang="en-US" dirty="0"/>
          </a:p>
        </p:txBody>
      </p:sp>
      <p:pic>
        <p:nvPicPr>
          <p:cNvPr id="10" name="Picture 2" descr="http://elogbook.cern.ch/eLogbook/attach_reader?attach_id=1173373"/>
          <p:cNvPicPr>
            <a:picLocks noGrp="1" noChangeAspect="1" noChangeArrowheads="1"/>
          </p:cNvPicPr>
          <p:nvPr>
            <p:ph idx="4294967295"/>
          </p:nvPr>
        </p:nvPicPr>
        <p:blipFill>
          <a:blip r:embed="rId2" cstate="print"/>
          <a:srcRect/>
          <a:stretch>
            <a:fillRect/>
          </a:stretch>
        </p:blipFill>
        <p:spPr bwMode="auto">
          <a:xfrm>
            <a:off x="0" y="990600"/>
            <a:ext cx="4787348" cy="3886200"/>
          </a:xfrm>
          <a:prstGeom prst="rect">
            <a:avLst/>
          </a:prstGeom>
          <a:noFill/>
        </p:spPr>
      </p:pic>
      <p:pic>
        <p:nvPicPr>
          <p:cNvPr id="1028" name="Picture 4" descr="http://elogbook.cern.ch/eLogbook/attach_reader?attach_id=1173377"/>
          <p:cNvPicPr>
            <a:picLocks noChangeAspect="1" noChangeArrowheads="1"/>
          </p:cNvPicPr>
          <p:nvPr/>
        </p:nvPicPr>
        <p:blipFill>
          <a:blip r:embed="rId3" cstate="print"/>
          <a:srcRect/>
          <a:stretch>
            <a:fillRect/>
          </a:stretch>
        </p:blipFill>
        <p:spPr bwMode="auto">
          <a:xfrm>
            <a:off x="4800600" y="2895600"/>
            <a:ext cx="4296296" cy="3429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3"/>
          </p:nvPr>
        </p:nvSpPr>
        <p:spPr/>
        <p:txBody>
          <a:bodyPr/>
          <a:lstStyle/>
          <a:p>
            <a:r>
              <a:rPr lang="en-US" sz="2400" dirty="0" smtClean="0"/>
              <a:t>IP1 </a:t>
            </a:r>
            <a:r>
              <a:rPr lang="en-US" sz="2400" dirty="0" err="1" smtClean="0"/>
              <a:t>lumi</a:t>
            </a:r>
            <a:r>
              <a:rPr lang="en-US" sz="2400" dirty="0" smtClean="0"/>
              <a:t> scan</a:t>
            </a:r>
            <a:endParaRPr lang="en-US" dirty="0" smtClean="0"/>
          </a:p>
          <a:p>
            <a:endParaRPr lang="en-US" dirty="0"/>
          </a:p>
        </p:txBody>
      </p:sp>
      <p:sp>
        <p:nvSpPr>
          <p:cNvPr id="3" name="Title 2"/>
          <p:cNvSpPr>
            <a:spLocks noGrp="1"/>
          </p:cNvSpPr>
          <p:nvPr>
            <p:ph type="title"/>
          </p:nvPr>
        </p:nvSpPr>
        <p:spPr>
          <a:xfrm>
            <a:off x="762000" y="152400"/>
            <a:ext cx="8153400" cy="792163"/>
          </a:xfrm>
        </p:spPr>
        <p:txBody>
          <a:bodyPr/>
          <a:lstStyle/>
          <a:p>
            <a:r>
              <a:rPr lang="en-US" dirty="0" smtClean="0"/>
              <a:t>90 m optics setting-up (H. </a:t>
            </a:r>
            <a:r>
              <a:rPr lang="en-US" dirty="0" err="1" smtClean="0"/>
              <a:t>Burkhardt</a:t>
            </a:r>
            <a:r>
              <a:rPr lang="en-US" dirty="0" smtClean="0"/>
              <a:t> et al.)</a:t>
            </a:r>
            <a:endParaRPr lang="en-US" dirty="0"/>
          </a:p>
        </p:txBody>
      </p:sp>
      <p:sp>
        <p:nvSpPr>
          <p:cNvPr id="4" name="Text Placeholder 3"/>
          <p:cNvSpPr>
            <a:spLocks noGrp="1"/>
          </p:cNvSpPr>
          <p:nvPr>
            <p:ph type="body" sz="half" idx="10"/>
          </p:nvPr>
        </p:nvSpPr>
        <p:spPr/>
        <p:txBody>
          <a:bodyPr/>
          <a:lstStyle/>
          <a:p>
            <a:r>
              <a:rPr lang="en-US" sz="2400" dirty="0" smtClean="0"/>
              <a:t>IP5 </a:t>
            </a:r>
            <a:r>
              <a:rPr lang="en-US" sz="2400" dirty="0" err="1" smtClean="0"/>
              <a:t>lumi</a:t>
            </a:r>
            <a:r>
              <a:rPr lang="en-US" sz="2400" dirty="0" smtClean="0"/>
              <a:t> scan</a:t>
            </a:r>
            <a:endParaRPr lang="en-US" sz="2400" dirty="0"/>
          </a:p>
        </p:txBody>
      </p:sp>
      <p:pic>
        <p:nvPicPr>
          <p:cNvPr id="40962" name="Picture 2" descr="http://elogbook.cern.ch/eLogbook/attach_reader?attach_id=1173455"/>
          <p:cNvPicPr>
            <a:picLocks noChangeAspect="1" noChangeArrowheads="1"/>
          </p:cNvPicPr>
          <p:nvPr/>
        </p:nvPicPr>
        <p:blipFill>
          <a:blip r:embed="rId2" cstate="print"/>
          <a:srcRect/>
          <a:stretch>
            <a:fillRect/>
          </a:stretch>
        </p:blipFill>
        <p:spPr bwMode="auto">
          <a:xfrm>
            <a:off x="457200" y="1419225"/>
            <a:ext cx="2552700" cy="2466975"/>
          </a:xfrm>
          <a:prstGeom prst="rect">
            <a:avLst/>
          </a:prstGeom>
          <a:noFill/>
        </p:spPr>
      </p:pic>
      <p:pic>
        <p:nvPicPr>
          <p:cNvPr id="40964" name="Picture 4" descr="http://elogbook.cern.ch/eLogbook/attach_reader?attach_id=1173463"/>
          <p:cNvPicPr>
            <a:picLocks noChangeAspect="1" noChangeArrowheads="1"/>
          </p:cNvPicPr>
          <p:nvPr/>
        </p:nvPicPr>
        <p:blipFill>
          <a:blip r:embed="rId3" cstate="print"/>
          <a:srcRect/>
          <a:stretch>
            <a:fillRect/>
          </a:stretch>
        </p:blipFill>
        <p:spPr bwMode="auto">
          <a:xfrm>
            <a:off x="3695700" y="1447800"/>
            <a:ext cx="2552700" cy="2476501"/>
          </a:xfrm>
          <a:prstGeom prst="rect">
            <a:avLst/>
          </a:prstGeom>
          <a:noFill/>
        </p:spPr>
      </p:pic>
      <p:pic>
        <p:nvPicPr>
          <p:cNvPr id="40966" name="Picture 6" descr="http://elogbook.cern.ch/eLogbook/attach_reader?attach_id=1173464"/>
          <p:cNvPicPr>
            <a:picLocks noChangeAspect="1" noChangeArrowheads="1"/>
          </p:cNvPicPr>
          <p:nvPr/>
        </p:nvPicPr>
        <p:blipFill>
          <a:blip r:embed="rId4" cstate="print"/>
          <a:srcRect/>
          <a:stretch>
            <a:fillRect/>
          </a:stretch>
        </p:blipFill>
        <p:spPr bwMode="auto">
          <a:xfrm>
            <a:off x="6181725" y="3581400"/>
            <a:ext cx="2581275" cy="27813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1800" dirty="0" smtClean="0"/>
              <a:t>The </a:t>
            </a:r>
            <a:r>
              <a:rPr lang="en-US" sz="1800" dirty="0" smtClean="0"/>
              <a:t>beam tests were performed with one fat pilot of ~2.0e10p per beam to have collisions in IP1 and 5 and one pilot. The </a:t>
            </a:r>
            <a:r>
              <a:rPr lang="en-US" sz="1800" dirty="0" err="1" smtClean="0"/>
              <a:t>unsqueeze</a:t>
            </a:r>
            <a:r>
              <a:rPr lang="en-US" sz="1800" dirty="0" smtClean="0"/>
              <a:t> went well without any significant loss. Feed-forward of tune corrections (from simulations and measurements) was applied and worked well</a:t>
            </a:r>
            <a:r>
              <a:rPr lang="en-US" sz="1800" dirty="0" smtClean="0"/>
              <a:t>.</a:t>
            </a:r>
          </a:p>
          <a:p>
            <a:endParaRPr lang="en-US" sz="1800" dirty="0" smtClean="0"/>
          </a:p>
          <a:p>
            <a:r>
              <a:rPr lang="en-US" sz="1800" dirty="0" smtClean="0"/>
              <a:t>Compared </a:t>
            </a:r>
            <a:r>
              <a:rPr lang="en-US" sz="1800" dirty="0" smtClean="0"/>
              <a:t>to the initial commissioning test, this time we ramped the collimators in IP3, 6 and 7 to the nominal ramp settings. TCT are set at coarse protection settings. ADT and </a:t>
            </a:r>
            <a:r>
              <a:rPr lang="en-US" sz="1800" dirty="0" smtClean="0"/>
              <a:t>longitudinal </a:t>
            </a:r>
            <a:r>
              <a:rPr lang="en-US" sz="1800" dirty="0" smtClean="0"/>
              <a:t>blow-up were not active during the ramp (to be followed up for higher intensities). </a:t>
            </a:r>
            <a:endParaRPr lang="en-US" sz="1800" dirty="0" smtClean="0"/>
          </a:p>
          <a:p>
            <a:endParaRPr lang="en-US" sz="1800" dirty="0" smtClean="0"/>
          </a:p>
          <a:p>
            <a:r>
              <a:rPr lang="en-US" sz="1800" dirty="0" smtClean="0"/>
              <a:t>Orbit </a:t>
            </a:r>
            <a:r>
              <a:rPr lang="en-US" sz="1800" dirty="0" smtClean="0"/>
              <a:t>corrections were performed at 30m and coupling corrections at 60m. Both were incorporated into the </a:t>
            </a:r>
            <a:r>
              <a:rPr lang="en-US" sz="1800" dirty="0" err="1" smtClean="0"/>
              <a:t>unsqueeze</a:t>
            </a:r>
            <a:r>
              <a:rPr lang="en-US" sz="1800" dirty="0" smtClean="0"/>
              <a:t> functions for the next commissioning test. We also used dynamic changes of the OFB reference orbit. The analysis of the response requires some off-line analysis. </a:t>
            </a:r>
            <a:endParaRPr lang="en-US" sz="1800" dirty="0" smtClean="0"/>
          </a:p>
          <a:p>
            <a:endParaRPr lang="en-US" sz="1800" dirty="0" smtClean="0"/>
          </a:p>
          <a:p>
            <a:r>
              <a:rPr lang="en-US" sz="1800" dirty="0" smtClean="0"/>
              <a:t>At </a:t>
            </a:r>
            <a:r>
              <a:rPr lang="en-US" sz="1800" dirty="0" smtClean="0"/>
              <a:t>90m, we tested all the knobs for parallel separation and for </a:t>
            </a:r>
            <a:r>
              <a:rPr lang="en-US" sz="1800" dirty="0" err="1" smtClean="0"/>
              <a:t>lumi</a:t>
            </a:r>
            <a:r>
              <a:rPr lang="en-US" sz="1800" dirty="0" smtClean="0"/>
              <a:t> scans in IP1/5. They worked as expected. </a:t>
            </a:r>
            <a:endParaRPr lang="en-US" sz="2400" dirty="0"/>
          </a:p>
        </p:txBody>
      </p:sp>
      <p:sp>
        <p:nvSpPr>
          <p:cNvPr id="5" name="Title 4"/>
          <p:cNvSpPr>
            <a:spLocks noGrp="1"/>
          </p:cNvSpPr>
          <p:nvPr>
            <p:ph type="title"/>
          </p:nvPr>
        </p:nvSpPr>
        <p:spPr>
          <a:xfrm>
            <a:off x="457200" y="152400"/>
            <a:ext cx="8458200" cy="792163"/>
          </a:xfrm>
        </p:spPr>
        <p:txBody>
          <a:bodyPr/>
          <a:lstStyle/>
          <a:p>
            <a:r>
              <a:rPr lang="en-US" dirty="0" smtClean="0"/>
              <a:t>90 m optics </a:t>
            </a:r>
            <a:r>
              <a:rPr lang="en-US" dirty="0" smtClean="0"/>
              <a:t>setting-up (H. </a:t>
            </a:r>
            <a:r>
              <a:rPr lang="en-US" dirty="0" err="1" smtClean="0"/>
              <a:t>Burkhardt</a:t>
            </a:r>
            <a:r>
              <a:rPr lang="en-US" dirty="0" smtClean="0"/>
              <a:t> et al.)</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1800" dirty="0" smtClean="0"/>
              <a:t>The next step was optics measurements and corrections. It turned out that the AC dipole required for the precise optics measurements was not available and would require an access to get it working. The detailed global optics measurements could not be done. Local beta* measurements using k-modulation were done instead in IP1 and IP5.</a:t>
            </a:r>
          </a:p>
          <a:p>
            <a:r>
              <a:rPr lang="en-US" sz="1800" dirty="0" smtClean="0"/>
              <a:t>We then applied the global optics corrections determined in the first 90m MD and redid the local beta measurements with k-modulation. </a:t>
            </a:r>
          </a:p>
          <a:p>
            <a:r>
              <a:rPr lang="en-US" sz="1800" dirty="0" smtClean="0"/>
              <a:t>At 3:10, we collapsed the separation bumps and started to look for collisions. The counting rates were very low and required a combination of manual trims and optimization scans to center collisions. Both ALFA and TOTEM moved the vertical roman pots to 10 sigma and recorded some collisions in the last 30 minutes of the study. </a:t>
            </a:r>
            <a:r>
              <a:rPr lang="en-US" sz="2400" dirty="0" smtClean="0"/>
              <a:t/>
            </a:r>
            <a:br>
              <a:rPr lang="en-US" sz="2400" dirty="0" smtClean="0"/>
            </a:br>
            <a:endParaRPr lang="en-US" sz="2400" dirty="0"/>
          </a:p>
        </p:txBody>
      </p:sp>
      <p:sp>
        <p:nvSpPr>
          <p:cNvPr id="5" name="Title 4"/>
          <p:cNvSpPr>
            <a:spLocks noGrp="1"/>
          </p:cNvSpPr>
          <p:nvPr>
            <p:ph type="title"/>
          </p:nvPr>
        </p:nvSpPr>
        <p:spPr>
          <a:xfrm>
            <a:off x="457200" y="152400"/>
            <a:ext cx="8458200" cy="792163"/>
          </a:xfrm>
        </p:spPr>
        <p:txBody>
          <a:bodyPr/>
          <a:lstStyle/>
          <a:p>
            <a:r>
              <a:rPr lang="en-US" dirty="0" smtClean="0"/>
              <a:t>90 m optics </a:t>
            </a:r>
            <a:r>
              <a:rPr lang="en-US" dirty="0" smtClean="0"/>
              <a:t>setting-up (H. </a:t>
            </a:r>
            <a:r>
              <a:rPr lang="en-US" dirty="0" err="1" smtClean="0"/>
              <a:t>Burkhardt</a:t>
            </a:r>
            <a:r>
              <a:rPr lang="en-US" dirty="0" smtClean="0"/>
              <a:t> et al.)</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MD Planning Wed – Thu (29. – 30.6.)</a:t>
            </a:r>
            <a:endParaRPr lang="en-US"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2336594860"/>
              </p:ext>
            </p:extLst>
          </p:nvPr>
        </p:nvGraphicFramePr>
        <p:xfrm>
          <a:off x="467430" y="838850"/>
          <a:ext cx="8229601" cy="5894756"/>
        </p:xfrm>
        <a:graphic>
          <a:graphicData uri="http://schemas.openxmlformats.org/drawingml/2006/table">
            <a:tbl>
              <a:tblPr firstRow="1" bandRow="1">
                <a:tableStyleId>{5C22544A-7EE6-4342-B048-85BDC9FD1C3A}</a:tableStyleId>
              </a:tblPr>
              <a:tblGrid>
                <a:gridCol w="648090"/>
                <a:gridCol w="792110"/>
                <a:gridCol w="6264870"/>
                <a:gridCol w="524531"/>
              </a:tblGrid>
              <a:tr h="380476">
                <a:tc>
                  <a:txBody>
                    <a:bodyPr/>
                    <a:lstStyle/>
                    <a:p>
                      <a:r>
                        <a:rPr lang="en-US" dirty="0" smtClean="0"/>
                        <a:t>Day</a:t>
                      </a:r>
                      <a:endParaRPr lang="en-US" dirty="0"/>
                    </a:p>
                  </a:txBody>
                  <a:tcPr/>
                </a:tc>
                <a:tc>
                  <a:txBody>
                    <a:bodyPr/>
                    <a:lstStyle/>
                    <a:p>
                      <a:r>
                        <a:rPr lang="en-US" dirty="0" smtClean="0"/>
                        <a:t>Time</a:t>
                      </a:r>
                      <a:endParaRPr lang="en-US" dirty="0"/>
                    </a:p>
                  </a:txBody>
                  <a:tcPr/>
                </a:tc>
                <a:tc>
                  <a:txBody>
                    <a:bodyPr/>
                    <a:lstStyle/>
                    <a:p>
                      <a:r>
                        <a:rPr lang="en-US" dirty="0" smtClean="0"/>
                        <a:t>MD</a:t>
                      </a:r>
                      <a:endParaRPr lang="en-US" dirty="0"/>
                    </a:p>
                  </a:txBody>
                  <a:tcPr/>
                </a:tc>
                <a:tc>
                  <a:txBody>
                    <a:bodyPr/>
                    <a:lstStyle/>
                    <a:p>
                      <a:r>
                        <a:rPr lang="en-US" dirty="0" smtClean="0"/>
                        <a:t>MP</a:t>
                      </a:r>
                      <a:endParaRPr lang="en-US" dirty="0"/>
                    </a:p>
                  </a:txBody>
                  <a:tcPr/>
                </a:tc>
              </a:tr>
              <a:tr h="2944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Wed</a:t>
                      </a:r>
                    </a:p>
                  </a:txBody>
                  <a:tcPr marL="12700" marR="12700" marT="12700" marB="0" anchor="ctr"/>
                </a:tc>
                <a:tc>
                  <a:txBody>
                    <a:bodyPr/>
                    <a:lstStyle/>
                    <a:p>
                      <a:r>
                        <a:rPr lang="en-US" sz="1400" i="1" dirty="0" smtClean="0"/>
                        <a:t>04:00</a:t>
                      </a:r>
                      <a:endParaRPr lang="en-US" sz="1400" i="1" dirty="0"/>
                    </a:p>
                  </a:txBody>
                  <a:tcPr marL="12700" marR="12700" marT="12700"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1" u="none" strike="noStrike" dirty="0" smtClean="0">
                          <a:solidFill>
                            <a:srgbClr val="000000"/>
                          </a:solidFill>
                          <a:effectLst/>
                          <a:latin typeface="+mn-lt"/>
                        </a:rPr>
                        <a:t>Ramp down,</a:t>
                      </a:r>
                      <a:r>
                        <a:rPr lang="en-US" sz="1400" b="0" i="1" u="none" strike="noStrike" baseline="0" dirty="0" smtClean="0">
                          <a:solidFill>
                            <a:srgbClr val="000000"/>
                          </a:solidFill>
                          <a:effectLst/>
                          <a:latin typeface="+mn-lt"/>
                        </a:rPr>
                        <a:t> cycle</a:t>
                      </a:r>
                      <a:endParaRPr lang="en-US" sz="1400" b="0" i="1" u="none" strike="noStrike" dirty="0" smtClean="0">
                        <a:solidFill>
                          <a:srgbClr val="000000"/>
                        </a:solidFill>
                        <a:effectLst/>
                        <a:latin typeface="+mn-lt"/>
                      </a:endParaRPr>
                    </a:p>
                  </a:txBody>
                  <a:tcPr marL="12700" marR="12700" marT="1270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800" b="1" i="1" u="none" strike="noStrike" dirty="0" smtClean="0">
                        <a:solidFill>
                          <a:schemeClr val="tx1"/>
                        </a:solidFill>
                        <a:effectLst/>
                        <a:latin typeface="+mn-lt"/>
                      </a:endParaRPr>
                    </a:p>
                  </a:txBody>
                  <a:tcPr marL="12700" marR="12700" marT="12700" marB="0" anchor="ctr"/>
                </a:tc>
              </a:tr>
              <a:tr h="652639">
                <a:tc>
                  <a:txBody>
                    <a:bodyPr/>
                    <a:lstStyle/>
                    <a:p>
                      <a:endParaRPr lang="en-US" b="0" dirty="0"/>
                    </a:p>
                  </a:txBody>
                  <a:tcPr marL="12700" marR="12700" marT="12700" marB="0" anchor="ctr"/>
                </a:tc>
                <a:tc>
                  <a:txBody>
                    <a:bodyPr/>
                    <a:lstStyle/>
                    <a:p>
                      <a:r>
                        <a:rPr lang="en-US" dirty="0" smtClean="0"/>
                        <a:t>06:00</a:t>
                      </a:r>
                      <a:endParaRPr lang="en-US" dirty="0"/>
                    </a:p>
                  </a:txBody>
                  <a:tcPr marL="12700" marR="12700" marT="12700"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mn-lt"/>
                        </a:rPr>
                        <a:t>No beam: </a:t>
                      </a:r>
                      <a:r>
                        <a:rPr lang="en-US" sz="1800" b="1" i="0" u="sng" strike="noStrike" dirty="0" smtClean="0">
                          <a:solidFill>
                            <a:srgbClr val="0000FF"/>
                          </a:solidFill>
                          <a:effectLst/>
                          <a:latin typeface="+mn-lt"/>
                        </a:rPr>
                        <a:t>ATS optics</a:t>
                      </a:r>
                      <a:r>
                        <a:rPr lang="en-US" sz="1800" b="1" i="0" u="none" strike="noStrike" dirty="0" smtClean="0">
                          <a:solidFill>
                            <a:srgbClr val="0000FF"/>
                          </a:solidFill>
                          <a:effectLst/>
                          <a:latin typeface="+mn-lt"/>
                        </a:rPr>
                        <a:t> </a:t>
                      </a:r>
                      <a:r>
                        <a:rPr lang="en-US" sz="1400" b="0" i="0" u="none" strike="noStrike" dirty="0" smtClean="0">
                          <a:solidFill>
                            <a:srgbClr val="000000"/>
                          </a:solidFill>
                          <a:effectLst/>
                          <a:latin typeface="+mn-lt"/>
                        </a:rPr>
                        <a:t>checks w/o beam</a:t>
                      </a:r>
                    </a:p>
                  </a:txBody>
                  <a:tcPr marL="12700" marR="12700" marT="1270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800" b="1" i="0" u="none" strike="noStrike" dirty="0" smtClean="0">
                        <a:solidFill>
                          <a:schemeClr val="tx1"/>
                        </a:solidFill>
                        <a:effectLst/>
                        <a:latin typeface="+mn-lt"/>
                      </a:endParaRPr>
                    </a:p>
                  </a:txBody>
                  <a:tcPr marL="12700" marR="12700" marT="12700" marB="0" anchor="ctr"/>
                </a:tc>
              </a:tr>
              <a:tr h="294478">
                <a:tc>
                  <a:txBody>
                    <a:bodyPr/>
                    <a:lstStyle/>
                    <a:p>
                      <a:endParaRPr lang="en-US" b="0" dirty="0"/>
                    </a:p>
                  </a:txBody>
                  <a:tcPr marL="12700" marR="12700" marT="12700" marB="0" anchor="ctr"/>
                </a:tc>
                <a:tc>
                  <a:txBody>
                    <a:bodyPr/>
                    <a:lstStyle/>
                    <a:p>
                      <a:r>
                        <a:rPr lang="en-US" sz="1400" i="1" dirty="0" smtClean="0"/>
                        <a:t>08:00</a:t>
                      </a:r>
                      <a:endParaRPr lang="en-US" sz="1400" i="1" dirty="0"/>
                    </a:p>
                  </a:txBody>
                  <a:tcPr marL="12700" marR="12700" marT="12700"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1" dirty="0" smtClean="0"/>
                        <a:t>Ramp down, cycle.</a:t>
                      </a:r>
                    </a:p>
                  </a:txBody>
                  <a:tcPr marL="12700" marR="12700" marT="1270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800" b="1" i="1" u="none" dirty="0" smtClean="0">
                        <a:solidFill>
                          <a:schemeClr val="tx1"/>
                        </a:solidFill>
                      </a:endParaRPr>
                    </a:p>
                  </a:txBody>
                  <a:tcPr marL="12700" marR="12700" marT="12700" marB="0" anchor="ctr"/>
                </a:tc>
              </a:tr>
              <a:tr h="665977">
                <a:tc>
                  <a:txBody>
                    <a:bodyPr/>
                    <a:lstStyle/>
                    <a:p>
                      <a:endParaRPr lang="en-US" b="0" dirty="0"/>
                    </a:p>
                  </a:txBody>
                  <a:tcPr marL="12700" marR="12700" marT="12700" marB="0" anchor="ctr"/>
                </a:tc>
                <a:tc>
                  <a:txBody>
                    <a:bodyPr/>
                    <a:lstStyle/>
                    <a:p>
                      <a:r>
                        <a:rPr lang="en-US" dirty="0" smtClean="0"/>
                        <a:t>10:00</a:t>
                      </a:r>
                      <a:endParaRPr lang="en-US" dirty="0"/>
                    </a:p>
                  </a:txBody>
                  <a:tcPr marL="12700" marR="12700" marT="12700"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dirty="0" smtClean="0"/>
                        <a:t>450 </a:t>
                      </a:r>
                      <a:r>
                        <a:rPr lang="en-US" sz="1600" dirty="0" err="1" smtClean="0"/>
                        <a:t>GeV</a:t>
                      </a:r>
                      <a:r>
                        <a:rPr lang="en-US" sz="1600" dirty="0" smtClean="0"/>
                        <a:t>: </a:t>
                      </a:r>
                      <a:r>
                        <a:rPr lang="en-US" b="1" u="sng" dirty="0" smtClean="0">
                          <a:solidFill>
                            <a:srgbClr val="0000FF"/>
                          </a:solidFill>
                        </a:rPr>
                        <a:t>Injection 25ns</a:t>
                      </a:r>
                      <a:r>
                        <a:rPr lang="en-US" b="1" dirty="0" smtClean="0">
                          <a:solidFill>
                            <a:srgbClr val="0000FF"/>
                          </a:solidFill>
                        </a:rPr>
                        <a:t> </a:t>
                      </a:r>
                      <a:r>
                        <a:rPr lang="en-US" dirty="0" smtClean="0"/>
                        <a:t>– </a:t>
                      </a:r>
                      <a:r>
                        <a:rPr lang="en-US" sz="1400" dirty="0" smtClean="0"/>
                        <a:t>different SPS</a:t>
                      </a:r>
                      <a:r>
                        <a:rPr lang="en-US" sz="1400" baseline="0" dirty="0" smtClean="0"/>
                        <a:t> parameters, </a:t>
                      </a:r>
                      <a:r>
                        <a:rPr lang="en-US" sz="1400" dirty="0" smtClean="0"/>
                        <a:t>first look,</a:t>
                      </a:r>
                      <a:r>
                        <a:rPr lang="en-US" sz="1400" baseline="0" dirty="0" smtClean="0"/>
                        <a:t> transverse damper first look (no detailed setup for 25ns)</a:t>
                      </a:r>
                      <a:endParaRPr lang="en-US" sz="1400" dirty="0" smtClean="0"/>
                    </a:p>
                  </a:txBody>
                  <a:tcPr marL="12700" marR="12700" marT="12700" marB="0" anchor="ctr"/>
                </a:tc>
                <a:tc>
                  <a:txBody>
                    <a:bodyPr/>
                    <a:lstStyle/>
                    <a:p>
                      <a:pPr algn="ctr" fontAlgn="t"/>
                      <a:r>
                        <a:rPr lang="en-US" sz="1800" b="1" i="0" u="none" strike="noStrike" dirty="0">
                          <a:solidFill>
                            <a:schemeClr val="tx1"/>
                          </a:solidFill>
                          <a:effectLst/>
                          <a:latin typeface="+mn-lt"/>
                        </a:rPr>
                        <a:t>B</a:t>
                      </a:r>
                    </a:p>
                  </a:txBody>
                  <a:tcPr marL="12700" marR="12700" marT="12700" marB="0"/>
                </a:tc>
              </a:tr>
              <a:tr h="591049">
                <a:tc>
                  <a:txBody>
                    <a:bodyPr/>
                    <a:lstStyle/>
                    <a:p>
                      <a:endParaRPr lang="en-US" b="0" dirty="0"/>
                    </a:p>
                  </a:txBody>
                  <a:tcPr marL="12700" marR="12700" marT="12700" marB="0" anchor="ctr"/>
                </a:tc>
                <a:tc>
                  <a:txBody>
                    <a:bodyPr/>
                    <a:lstStyle/>
                    <a:p>
                      <a:r>
                        <a:rPr lang="en-US" dirty="0" smtClean="0"/>
                        <a:t>16:00</a:t>
                      </a:r>
                      <a:endParaRPr lang="en-US" dirty="0"/>
                    </a:p>
                  </a:txBody>
                  <a:tcPr marL="12700" marR="12700" marT="12700" marB="0" anchor="ctr"/>
                </a:tc>
                <a:tc>
                  <a:txBody>
                    <a:bodyPr/>
                    <a:lstStyle/>
                    <a:p>
                      <a:r>
                        <a:rPr lang="en-US" sz="1600" dirty="0" smtClean="0"/>
                        <a:t>450 </a:t>
                      </a:r>
                      <a:r>
                        <a:rPr lang="en-US" sz="1600" dirty="0" err="1" smtClean="0"/>
                        <a:t>GeV</a:t>
                      </a:r>
                      <a:r>
                        <a:rPr lang="en-US" sz="1600" dirty="0" smtClean="0"/>
                        <a:t>: </a:t>
                      </a:r>
                      <a:r>
                        <a:rPr lang="en-US" sz="1800" b="1" u="sng" dirty="0" smtClean="0">
                          <a:solidFill>
                            <a:srgbClr val="0000FF"/>
                          </a:solidFill>
                        </a:rPr>
                        <a:t>RF setup for high </a:t>
                      </a:r>
                      <a:r>
                        <a:rPr lang="en-US" sz="1800" b="1" u="sng" baseline="0" dirty="0" smtClean="0">
                          <a:solidFill>
                            <a:srgbClr val="0000FF"/>
                          </a:solidFill>
                        </a:rPr>
                        <a:t>bunch intensity</a:t>
                      </a:r>
                      <a:endParaRPr lang="en-US" sz="1800" b="1" u="sng" dirty="0">
                        <a:solidFill>
                          <a:srgbClr val="0000FF"/>
                        </a:solidFill>
                      </a:endParaRPr>
                    </a:p>
                  </a:txBody>
                  <a:tcPr marL="12700" marR="12700" marT="12700" marB="0" anchor="ctr"/>
                </a:tc>
                <a:tc>
                  <a:txBody>
                    <a:bodyPr/>
                    <a:lstStyle/>
                    <a:p>
                      <a:pPr algn="ctr"/>
                      <a:r>
                        <a:rPr lang="en-US" sz="1800" b="1" u="none" dirty="0" smtClean="0">
                          <a:solidFill>
                            <a:schemeClr val="tx1"/>
                          </a:solidFill>
                        </a:rPr>
                        <a:t>A</a:t>
                      </a:r>
                      <a:endParaRPr lang="en-US" sz="1800" b="1" u="none" dirty="0">
                        <a:solidFill>
                          <a:schemeClr val="tx1"/>
                        </a:solidFill>
                      </a:endParaRPr>
                    </a:p>
                  </a:txBody>
                  <a:tcPr marL="12700" marR="12700" marT="12700" marB="0" anchor="ctr"/>
                </a:tc>
              </a:tr>
              <a:tr h="812692">
                <a:tc>
                  <a:txBody>
                    <a:bodyPr/>
                    <a:lstStyle/>
                    <a:p>
                      <a:endParaRPr lang="en-US" b="0" dirty="0"/>
                    </a:p>
                  </a:txBody>
                  <a:tcPr marL="12700" marR="12700" marT="12700" marB="0" anchor="ctr"/>
                </a:tc>
                <a:tc>
                  <a:txBody>
                    <a:bodyPr/>
                    <a:lstStyle/>
                    <a:p>
                      <a:r>
                        <a:rPr lang="en-US" dirty="0" smtClean="0"/>
                        <a:t>22:00</a:t>
                      </a:r>
                      <a:endParaRPr lang="en-US" dirty="0"/>
                    </a:p>
                  </a:txBody>
                  <a:tcPr marL="12700" marR="12700" marT="1270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mn-lt"/>
                          <a:ea typeface="+mn-ea"/>
                          <a:cs typeface="+mn-cs"/>
                        </a:rPr>
                        <a:t>450 </a:t>
                      </a:r>
                      <a:r>
                        <a:rPr kumimoji="0" lang="en-US" sz="1600" b="0" i="0" u="none" strike="noStrike" kern="1200" cap="none" spc="0" normalizeH="0" baseline="0" noProof="0" dirty="0" err="1" smtClean="0">
                          <a:ln>
                            <a:noFill/>
                          </a:ln>
                          <a:solidFill>
                            <a:srgbClr val="000000"/>
                          </a:solidFill>
                          <a:effectLst/>
                          <a:uLnTx/>
                          <a:uFillTx/>
                          <a:latin typeface="+mn-lt"/>
                          <a:ea typeface="+mn-ea"/>
                          <a:cs typeface="+mn-cs"/>
                        </a:rPr>
                        <a:t>GeV</a:t>
                      </a:r>
                      <a:r>
                        <a:rPr kumimoji="0" lang="en-US" sz="1600" b="0" i="0" u="none" strike="noStrike" kern="1200" cap="none" spc="0" normalizeH="0" baseline="0" noProof="0" dirty="0" smtClean="0">
                          <a:ln>
                            <a:noFill/>
                          </a:ln>
                          <a:solidFill>
                            <a:srgbClr val="000000"/>
                          </a:solidFill>
                          <a:effectLst/>
                          <a:uLnTx/>
                          <a:uFillTx/>
                          <a:latin typeface="+mn-lt"/>
                          <a:ea typeface="+mn-ea"/>
                          <a:cs typeface="+mn-cs"/>
                        </a:rPr>
                        <a:t>: 450 </a:t>
                      </a:r>
                      <a:r>
                        <a:rPr kumimoji="0" lang="en-US" sz="1600" b="0" i="0" u="none" strike="noStrike" kern="1200" cap="none" spc="0" normalizeH="0" baseline="0" noProof="0" dirty="0" err="1" smtClean="0">
                          <a:ln>
                            <a:noFill/>
                          </a:ln>
                          <a:solidFill>
                            <a:srgbClr val="000000"/>
                          </a:solidFill>
                          <a:effectLst/>
                          <a:uLnTx/>
                          <a:uFillTx/>
                          <a:latin typeface="+mn-lt"/>
                          <a:ea typeface="+mn-ea"/>
                          <a:cs typeface="+mn-cs"/>
                        </a:rPr>
                        <a:t>GeV</a:t>
                      </a:r>
                      <a:r>
                        <a:rPr kumimoji="0" lang="en-US" sz="1600" b="0" i="0" u="none" strike="noStrike" kern="1200" cap="none" spc="0" normalizeH="0" baseline="0" noProof="0" dirty="0" smtClean="0">
                          <a:ln>
                            <a:noFill/>
                          </a:ln>
                          <a:solidFill>
                            <a:srgbClr val="000000"/>
                          </a:solidFill>
                          <a:effectLst/>
                          <a:uLnTx/>
                          <a:uFillTx/>
                          <a:latin typeface="+mn-lt"/>
                          <a:ea typeface="+mn-ea"/>
                          <a:cs typeface="+mn-cs"/>
                        </a:rPr>
                        <a:t> </a:t>
                      </a:r>
                      <a:r>
                        <a:rPr kumimoji="0" lang="en-US" sz="1600" b="0" i="0" u="none" strike="noStrike" kern="1200" cap="none" spc="0" normalizeH="0" baseline="0" noProof="0" dirty="0" smtClean="0">
                          <a:ln>
                            <a:noFill/>
                          </a:ln>
                          <a:solidFill>
                            <a:srgbClr val="000000"/>
                          </a:solidFill>
                          <a:effectLst/>
                          <a:uLnTx/>
                          <a:uFillTx/>
                          <a:latin typeface="+mn-lt"/>
                          <a:ea typeface="+mn-ea"/>
                          <a:cs typeface="+mn-cs"/>
                          <a:sym typeface="Wingdings"/>
                        </a:rPr>
                        <a:t> 3.5 </a:t>
                      </a:r>
                      <a:r>
                        <a:rPr kumimoji="0" lang="en-US" sz="1600" b="0" i="0" u="none" strike="noStrike" kern="1200" cap="none" spc="0" normalizeH="0" baseline="0" noProof="0" dirty="0" err="1" smtClean="0">
                          <a:ln>
                            <a:noFill/>
                          </a:ln>
                          <a:solidFill>
                            <a:srgbClr val="000000"/>
                          </a:solidFill>
                          <a:effectLst/>
                          <a:uLnTx/>
                          <a:uFillTx/>
                          <a:latin typeface="+mn-lt"/>
                          <a:ea typeface="+mn-ea"/>
                          <a:cs typeface="+mn-cs"/>
                          <a:sym typeface="Wingdings"/>
                        </a:rPr>
                        <a:t>TeV</a:t>
                      </a:r>
                      <a:r>
                        <a:rPr kumimoji="0" lang="en-US" sz="1600" b="0" i="0" u="none" strike="noStrike" kern="1200" cap="none" spc="0" normalizeH="0" baseline="0" noProof="0" dirty="0" smtClean="0">
                          <a:ln>
                            <a:noFill/>
                          </a:ln>
                          <a:solidFill>
                            <a:srgbClr val="000000"/>
                          </a:solidFill>
                          <a:effectLst/>
                          <a:uLnTx/>
                          <a:uFillTx/>
                          <a:latin typeface="+mn-lt"/>
                          <a:ea typeface="+mn-ea"/>
                          <a:cs typeface="+mn-cs"/>
                          <a:sym typeface="Wingdings"/>
                        </a:rPr>
                        <a:t>: </a:t>
                      </a:r>
                      <a:r>
                        <a:rPr kumimoji="0" lang="en-US" sz="1800" b="1" i="0" u="sng" strike="noStrike" kern="1200" cap="none" spc="0" normalizeH="0" baseline="0" noProof="0" dirty="0" smtClean="0">
                          <a:ln>
                            <a:noFill/>
                          </a:ln>
                          <a:solidFill>
                            <a:srgbClr val="0000FF"/>
                          </a:solidFill>
                          <a:effectLst/>
                          <a:uLnTx/>
                          <a:uFillTx/>
                          <a:latin typeface="+mn-lt"/>
                          <a:ea typeface="+mn-ea"/>
                          <a:cs typeface="+mn-cs"/>
                        </a:rPr>
                        <a:t>Beam instrumentation</a:t>
                      </a:r>
                      <a:r>
                        <a:rPr kumimoji="0" lang="en-US" sz="1800" b="0" i="0" u="none" strike="noStrike" kern="1200" cap="none" spc="0" normalizeH="0" baseline="0" noProof="0" dirty="0" smtClean="0">
                          <a:ln>
                            <a:noFill/>
                          </a:ln>
                          <a:solidFill>
                            <a:srgbClr val="000000"/>
                          </a:solidFill>
                          <a:effectLst/>
                          <a:uLnTx/>
                          <a:uFillTx/>
                          <a:latin typeface="+mn-lt"/>
                          <a:ea typeface="+mn-ea"/>
                          <a:cs typeface="+mn-cs"/>
                        </a:rPr>
                        <a:t> – </a:t>
                      </a:r>
                      <a:r>
                        <a:rPr kumimoji="0" lang="en-US" sz="1400" b="0" i="0" u="none" strike="noStrike" kern="1200" cap="none" spc="0" normalizeH="0" baseline="0" noProof="0" dirty="0" smtClean="0">
                          <a:ln>
                            <a:noFill/>
                          </a:ln>
                          <a:solidFill>
                            <a:srgbClr val="000000"/>
                          </a:solidFill>
                          <a:effectLst/>
                          <a:uLnTx/>
                          <a:uFillTx/>
                          <a:latin typeface="+mn-lt"/>
                          <a:ea typeface="+mn-ea"/>
                          <a:cs typeface="+mn-cs"/>
                        </a:rPr>
                        <a:t>high bunch intensity, …</a:t>
                      </a:r>
                    </a:p>
                  </a:txBody>
                  <a:tcPr marL="12700" marR="12700" marT="1270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B/C</a:t>
                      </a:r>
                    </a:p>
                  </a:txBody>
                  <a:tcPr marL="12700" marR="12700" marT="12700" marB="0" anchor="ctr"/>
                </a:tc>
              </a:tr>
              <a:tr h="369406">
                <a:tc>
                  <a:txBody>
                    <a:bodyPr/>
                    <a:lstStyle/>
                    <a:p>
                      <a:r>
                        <a:rPr lang="en-US" b="0" dirty="0" smtClean="0"/>
                        <a:t>Thu</a:t>
                      </a:r>
                      <a:endParaRPr lang="en-US" b="0" dirty="0"/>
                    </a:p>
                  </a:txBody>
                  <a:tcPr marL="12700" marR="12700" marT="12700" marB="0" anchor="ctr"/>
                </a:tc>
                <a:tc>
                  <a:txBody>
                    <a:bodyPr/>
                    <a:lstStyle/>
                    <a:p>
                      <a:r>
                        <a:rPr lang="en-US" sz="1400" i="1" dirty="0" smtClean="0"/>
                        <a:t>06:00</a:t>
                      </a:r>
                      <a:endParaRPr lang="en-US" sz="1400" i="1" dirty="0"/>
                    </a:p>
                  </a:txBody>
                  <a:tcPr marL="12700" marR="12700" marT="1270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t>Ramp</a:t>
                      </a:r>
                      <a:r>
                        <a:rPr lang="en-US" sz="1400" b="0" i="1" baseline="0" dirty="0" smtClean="0"/>
                        <a:t> down, cycle.</a:t>
                      </a:r>
                      <a:r>
                        <a:rPr lang="en-US" sz="1400" b="0" i="1" dirty="0" smtClean="0"/>
                        <a:t> </a:t>
                      </a:r>
                    </a:p>
                  </a:txBody>
                  <a:tcPr marL="12700" marR="12700" marT="1270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1" u="none" dirty="0" smtClean="0">
                        <a:solidFill>
                          <a:schemeClr val="tx1"/>
                        </a:solidFill>
                      </a:endParaRPr>
                    </a:p>
                  </a:txBody>
                  <a:tcPr marL="12700" marR="12700" marT="12700" marB="0" anchor="ctr"/>
                </a:tc>
              </a:tr>
              <a:tr h="761265">
                <a:tc>
                  <a:txBody>
                    <a:bodyPr/>
                    <a:lstStyle/>
                    <a:p>
                      <a:endParaRPr lang="en-US" b="0" dirty="0"/>
                    </a:p>
                  </a:txBody>
                  <a:tcPr marL="12700" marR="12700" marT="12700" marB="0" anchor="ctr"/>
                </a:tc>
                <a:tc>
                  <a:txBody>
                    <a:bodyPr/>
                    <a:lstStyle/>
                    <a:p>
                      <a:r>
                        <a:rPr lang="en-US" dirty="0" smtClean="0"/>
                        <a:t>08:00</a:t>
                      </a:r>
                      <a:endParaRPr lang="en-US" dirty="0"/>
                    </a:p>
                  </a:txBody>
                  <a:tcPr marL="12700" marR="12700" marT="1270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dirty="0" smtClean="0"/>
                        <a:t>450 </a:t>
                      </a:r>
                      <a:r>
                        <a:rPr lang="en-US" sz="1600" u="none" dirty="0" err="1" smtClean="0"/>
                        <a:t>GeV</a:t>
                      </a:r>
                      <a:r>
                        <a:rPr lang="en-US" sz="1600" u="none" dirty="0" smtClean="0"/>
                        <a:t>: </a:t>
                      </a:r>
                      <a:r>
                        <a:rPr lang="en-US" sz="1800" b="1" u="sng" dirty="0" smtClean="0">
                          <a:solidFill>
                            <a:srgbClr val="0000FF"/>
                          </a:solidFill>
                        </a:rPr>
                        <a:t>Head-on beam-beam limit</a:t>
                      </a:r>
                      <a:r>
                        <a:rPr lang="en-US" sz="1800" b="1" u="none" baseline="0" dirty="0" smtClean="0">
                          <a:solidFill>
                            <a:srgbClr val="0000FF"/>
                          </a:solidFill>
                        </a:rPr>
                        <a:t> </a:t>
                      </a:r>
                      <a:r>
                        <a:rPr lang="en-US" sz="1600" u="none" baseline="0" dirty="0" smtClean="0"/>
                        <a:t>– </a:t>
                      </a:r>
                      <a:r>
                        <a:rPr lang="en-US" sz="1400" u="none" baseline="0" dirty="0" smtClean="0"/>
                        <a:t>u</a:t>
                      </a:r>
                      <a:r>
                        <a:rPr lang="en-US" sz="1400" dirty="0" smtClean="0"/>
                        <a:t>p to 3e11p per bunch, coherent modes. BI parasitically.</a:t>
                      </a:r>
                    </a:p>
                  </a:txBody>
                  <a:tcPr marL="12700" marR="12700" marT="1270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none" dirty="0" smtClean="0">
                          <a:solidFill>
                            <a:schemeClr val="tx1"/>
                          </a:solidFill>
                        </a:rPr>
                        <a:t>A</a:t>
                      </a:r>
                    </a:p>
                  </a:txBody>
                  <a:tcPr marL="12700" marR="12700" marT="12700" marB="0" anchor="ctr"/>
                </a:tc>
              </a:tr>
              <a:tr h="812692">
                <a:tc>
                  <a:txBody>
                    <a:bodyPr/>
                    <a:lstStyle/>
                    <a:p>
                      <a:endParaRPr lang="en-US" b="0" dirty="0"/>
                    </a:p>
                  </a:txBody>
                  <a:tcPr marL="12700" marR="12700" marT="12700" marB="0" anchor="ctr"/>
                </a:tc>
                <a:tc>
                  <a:txBody>
                    <a:bodyPr/>
                    <a:lstStyle/>
                    <a:p>
                      <a:r>
                        <a:rPr lang="en-US" dirty="0" smtClean="0"/>
                        <a:t>16:00</a:t>
                      </a:r>
                      <a:endParaRPr lang="en-US" dirty="0"/>
                    </a:p>
                  </a:txBody>
                  <a:tcPr marL="12700" marR="12700" marT="1270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450 </a:t>
                      </a:r>
                      <a:r>
                        <a:rPr lang="en-US" sz="1600" dirty="0" err="1" smtClean="0"/>
                        <a:t>GeV</a:t>
                      </a:r>
                      <a:r>
                        <a:rPr lang="en-US" sz="1600" dirty="0" smtClean="0"/>
                        <a:t>: </a:t>
                      </a:r>
                      <a:r>
                        <a:rPr lang="en-US" b="1" u="sng" dirty="0" smtClean="0">
                          <a:solidFill>
                            <a:srgbClr val="0000FF"/>
                          </a:solidFill>
                        </a:rPr>
                        <a:t>Injecting nominal </a:t>
                      </a:r>
                      <a:r>
                        <a:rPr lang="en-US" b="1" u="sng" dirty="0" err="1" smtClean="0">
                          <a:solidFill>
                            <a:srgbClr val="0000FF"/>
                          </a:solidFill>
                        </a:rPr>
                        <a:t>emittances</a:t>
                      </a:r>
                      <a:r>
                        <a:rPr lang="en-US" b="1" u="sng" dirty="0" smtClean="0">
                          <a:solidFill>
                            <a:srgbClr val="0000FF"/>
                          </a:solidFill>
                        </a:rPr>
                        <a:t>, MKI &amp; UFO’s</a:t>
                      </a:r>
                      <a:r>
                        <a:rPr lang="en-US" b="1" u="none" baseline="0" dirty="0" smtClean="0">
                          <a:solidFill>
                            <a:srgbClr val="0000FF"/>
                          </a:solidFill>
                        </a:rPr>
                        <a:t> </a:t>
                      </a:r>
                      <a:r>
                        <a:rPr lang="en-US" u="none" baseline="0" dirty="0" smtClean="0"/>
                        <a:t>– </a:t>
                      </a:r>
                      <a:r>
                        <a:rPr lang="en-US" sz="1400" u="none" baseline="0" dirty="0" smtClean="0"/>
                        <a:t>50ns, b</a:t>
                      </a:r>
                      <a:r>
                        <a:rPr lang="en-US" sz="1400" u="none" dirty="0" smtClean="0"/>
                        <a:t>low-up </a:t>
                      </a:r>
                      <a:r>
                        <a:rPr lang="en-US" sz="1400" dirty="0" smtClean="0"/>
                        <a:t>in SPS, SPS scraping and losses,</a:t>
                      </a:r>
                      <a:r>
                        <a:rPr lang="en-US" sz="1400" baseline="0" dirty="0" smtClean="0"/>
                        <a:t> injection into LHC, nominal </a:t>
                      </a:r>
                      <a:r>
                        <a:rPr lang="en-US" sz="1400" baseline="0" dirty="0" err="1" smtClean="0"/>
                        <a:t>emittance</a:t>
                      </a:r>
                      <a:r>
                        <a:rPr lang="en-US" sz="1400" baseline="0" dirty="0" smtClean="0"/>
                        <a:t>.</a:t>
                      </a:r>
                    </a:p>
                  </a:txBody>
                  <a:tcPr marL="12700" marR="12700" marT="1270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none" baseline="0" dirty="0" smtClean="0">
                          <a:solidFill>
                            <a:schemeClr val="tx1"/>
                          </a:solidFill>
                        </a:rPr>
                        <a:t>B</a:t>
                      </a:r>
                    </a:p>
                  </a:txBody>
                  <a:tcPr marL="12700" marR="12700" marT="12700" marB="0" anchor="ctr"/>
                </a:tc>
              </a:tr>
            </a:tbl>
          </a:graphicData>
        </a:graphic>
      </p:graphicFrame>
      <p:sp>
        <p:nvSpPr>
          <p:cNvPr id="4" name="Slide Number Placeholder 3"/>
          <p:cNvSpPr>
            <a:spLocks noGrp="1"/>
          </p:cNvSpPr>
          <p:nvPr>
            <p:ph type="sldNum" sz="quarter" idx="11"/>
          </p:nvPr>
        </p:nvSpPr>
        <p:spPr/>
        <p:txBody>
          <a:bodyPr/>
          <a:lstStyle/>
          <a:p>
            <a:endParaRPr lang="en-US" dirty="0">
              <a:solidFill>
                <a:srgbClr val="00007D"/>
              </a:solidFill>
            </a:endParaRPr>
          </a:p>
        </p:txBody>
      </p:sp>
      <p:sp>
        <p:nvSpPr>
          <p:cNvPr id="5" name="Footer Placeholder 4"/>
          <p:cNvSpPr>
            <a:spLocks noGrp="1"/>
          </p:cNvSpPr>
          <p:nvPr>
            <p:ph type="ftr" sz="quarter" idx="10"/>
          </p:nvPr>
        </p:nvSpPr>
        <p:spPr/>
        <p:txBody>
          <a:bodyPr/>
          <a:lstStyle/>
          <a:p>
            <a:r>
              <a:rPr lang="fi-FI" smtClean="0">
                <a:solidFill>
                  <a:srgbClr val="00007D"/>
                </a:solidFill>
              </a:rPr>
              <a:t>MD Planning 2011/12, MD#2</a:t>
            </a:r>
            <a:endParaRPr lang="en-US" dirty="0">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07/06/2011</a:t>
            </a:r>
            <a:endParaRPr lang="en-US" dirty="0">
              <a:solidFill>
                <a:srgbClr val="00007D"/>
              </a:solidFill>
            </a:endParaRPr>
          </a:p>
        </p:txBody>
      </p:sp>
    </p:spTree>
    <p:extLst>
      <p:ext uri="{BB962C8B-B14F-4D97-AF65-F5344CB8AC3E}">
        <p14:creationId xmlns="" xmlns:p14="http://schemas.microsoft.com/office/powerpoint/2010/main" val="2495541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Experimental magnets</a:t>
            </a:r>
            <a:endParaRPr lang="en-US" dirty="0"/>
          </a:p>
        </p:txBody>
      </p:sp>
      <p:sp>
        <p:nvSpPr>
          <p:cNvPr id="6" name="Content Placeholder 5"/>
          <p:cNvSpPr>
            <a:spLocks noGrp="1"/>
          </p:cNvSpPr>
          <p:nvPr>
            <p:ph idx="1"/>
          </p:nvPr>
        </p:nvSpPr>
        <p:spPr>
          <a:xfrm>
            <a:off x="152400" y="1044766"/>
            <a:ext cx="8686800" cy="5257800"/>
          </a:xfrm>
        </p:spPr>
        <p:txBody>
          <a:bodyPr/>
          <a:lstStyle/>
          <a:p>
            <a:r>
              <a:rPr lang="en-US" sz="2000" dirty="0" smtClean="0"/>
              <a:t>ATLAS and CMS ramping down this morning</a:t>
            </a:r>
          </a:p>
          <a:p>
            <a:r>
              <a:rPr lang="en-US" sz="2000" dirty="0" smtClean="0"/>
              <a:t>ALICE and </a:t>
            </a:r>
            <a:r>
              <a:rPr lang="en-US" sz="2000" dirty="0" err="1" smtClean="0"/>
              <a:t>LHCb</a:t>
            </a:r>
            <a:r>
              <a:rPr lang="en-US" sz="2000" dirty="0" smtClean="0"/>
              <a:t>: we switch them off this morning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MD Planning Fri – Sat (1. – 2.7.)</a:t>
            </a:r>
            <a:endParaRPr lang="en-US"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2917681614"/>
              </p:ext>
            </p:extLst>
          </p:nvPr>
        </p:nvGraphicFramePr>
        <p:xfrm>
          <a:off x="467430" y="980660"/>
          <a:ext cx="8229601" cy="4957551"/>
        </p:xfrm>
        <a:graphic>
          <a:graphicData uri="http://schemas.openxmlformats.org/drawingml/2006/table">
            <a:tbl>
              <a:tblPr firstRow="1" bandRow="1">
                <a:tableStyleId>{5C22544A-7EE6-4342-B048-85BDC9FD1C3A}</a:tableStyleId>
              </a:tblPr>
              <a:tblGrid>
                <a:gridCol w="720100"/>
                <a:gridCol w="792110"/>
                <a:gridCol w="6192860"/>
                <a:gridCol w="524531"/>
              </a:tblGrid>
              <a:tr h="370840">
                <a:tc>
                  <a:txBody>
                    <a:bodyPr/>
                    <a:lstStyle/>
                    <a:p>
                      <a:r>
                        <a:rPr lang="en-US" dirty="0" smtClean="0"/>
                        <a:t>Day</a:t>
                      </a:r>
                      <a:endParaRPr lang="en-US" dirty="0"/>
                    </a:p>
                  </a:txBody>
                  <a:tcPr/>
                </a:tc>
                <a:tc>
                  <a:txBody>
                    <a:bodyPr/>
                    <a:lstStyle/>
                    <a:p>
                      <a:r>
                        <a:rPr lang="en-US" dirty="0" smtClean="0"/>
                        <a:t>Time</a:t>
                      </a:r>
                      <a:endParaRPr lang="en-US" dirty="0"/>
                    </a:p>
                  </a:txBody>
                  <a:tcPr/>
                </a:tc>
                <a:tc>
                  <a:txBody>
                    <a:bodyPr/>
                    <a:lstStyle/>
                    <a:p>
                      <a:r>
                        <a:rPr lang="en-US" dirty="0" smtClean="0"/>
                        <a:t>MD</a:t>
                      </a:r>
                      <a:endParaRPr lang="en-US" dirty="0"/>
                    </a:p>
                  </a:txBody>
                  <a:tcPr/>
                </a:tc>
                <a:tc>
                  <a:txBody>
                    <a:bodyPr/>
                    <a:lstStyle/>
                    <a:p>
                      <a:r>
                        <a:rPr lang="en-US" dirty="0" smtClean="0"/>
                        <a:t>MP</a:t>
                      </a:r>
                      <a:endParaRPr lang="en-US" dirty="0"/>
                    </a:p>
                  </a:txBody>
                  <a:tcPr/>
                </a:tc>
              </a:tr>
              <a:tr h="419060">
                <a:tc>
                  <a:txBody>
                    <a:bodyPr/>
                    <a:lstStyle/>
                    <a:p>
                      <a:r>
                        <a:rPr lang="en-US" b="0" dirty="0" smtClean="0"/>
                        <a:t>Fri</a:t>
                      </a:r>
                      <a:endParaRPr lang="en-US" b="0" dirty="0"/>
                    </a:p>
                  </a:txBody>
                  <a:tcPr marL="12700" marR="12700" marT="12700" marB="0" anchor="ctr"/>
                </a:tc>
                <a:tc>
                  <a:txBody>
                    <a:bodyPr/>
                    <a:lstStyle/>
                    <a:p>
                      <a:r>
                        <a:rPr lang="en-US" sz="1400" i="1" dirty="0" smtClean="0"/>
                        <a:t>01:00</a:t>
                      </a:r>
                      <a:endParaRPr lang="en-US" sz="1400" i="1" dirty="0"/>
                    </a:p>
                  </a:txBody>
                  <a:tcPr marL="12700" marR="12700" marT="1270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t>Switch back to operational injection settings. Verification.</a:t>
                      </a:r>
                    </a:p>
                  </a:txBody>
                  <a:tcPr marL="12700" marR="12700" marT="1270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1" dirty="0" smtClean="0"/>
                    </a:p>
                  </a:txBody>
                  <a:tcPr marL="12700" marR="12700" marT="12700" marB="0" anchor="ctr"/>
                </a:tc>
              </a:tr>
              <a:tr h="578290">
                <a:tc>
                  <a:txBody>
                    <a:bodyPr/>
                    <a:lstStyle/>
                    <a:p>
                      <a:endParaRPr lang="en-US" b="0" dirty="0"/>
                    </a:p>
                  </a:txBody>
                  <a:tcPr marL="12700" marR="12700" marT="12700" marB="0" anchor="ctr"/>
                </a:tc>
                <a:tc>
                  <a:txBody>
                    <a:bodyPr/>
                    <a:lstStyle/>
                    <a:p>
                      <a:r>
                        <a:rPr lang="en-US" dirty="0" smtClean="0"/>
                        <a:t>03:00</a:t>
                      </a:r>
                      <a:endParaRPr lang="en-US" dirty="0"/>
                    </a:p>
                  </a:txBody>
                  <a:tcPr marL="12700" marR="12700" marT="1270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450 </a:t>
                      </a:r>
                      <a:r>
                        <a:rPr lang="en-US" sz="1600" dirty="0" err="1" smtClean="0"/>
                        <a:t>GeV</a:t>
                      </a:r>
                      <a:r>
                        <a:rPr lang="en-US" sz="1600" dirty="0" smtClean="0"/>
                        <a:t> </a:t>
                      </a:r>
                      <a:r>
                        <a:rPr lang="en-US" sz="1600" dirty="0" smtClean="0">
                          <a:sym typeface="Wingdings"/>
                        </a:rPr>
                        <a:t> 3.5 </a:t>
                      </a:r>
                      <a:r>
                        <a:rPr lang="en-US" sz="1600" dirty="0" err="1" smtClean="0">
                          <a:sym typeface="Wingdings"/>
                        </a:rPr>
                        <a:t>TeV</a:t>
                      </a:r>
                      <a:r>
                        <a:rPr lang="en-US" sz="1600" dirty="0" smtClean="0">
                          <a:sym typeface="Wingdings"/>
                        </a:rPr>
                        <a:t>: </a:t>
                      </a:r>
                      <a:r>
                        <a:rPr lang="en-US" b="1" u="sng" dirty="0" smtClean="0">
                          <a:solidFill>
                            <a:srgbClr val="0000FF"/>
                          </a:solidFill>
                          <a:sym typeface="Wingdings"/>
                        </a:rPr>
                        <a:t>RF</a:t>
                      </a:r>
                      <a:r>
                        <a:rPr lang="en-US" dirty="0" smtClean="0">
                          <a:sym typeface="Wingdings"/>
                        </a:rPr>
                        <a:t> – </a:t>
                      </a:r>
                      <a:r>
                        <a:rPr lang="en-US" sz="1400" dirty="0" smtClean="0">
                          <a:sym typeface="Wingdings"/>
                        </a:rPr>
                        <a:t>longitudinal</a:t>
                      </a:r>
                      <a:r>
                        <a:rPr lang="en-US" sz="1400" baseline="0" dirty="0" smtClean="0">
                          <a:sym typeface="Wingdings"/>
                        </a:rPr>
                        <a:t> beam stability.</a:t>
                      </a:r>
                      <a:endParaRPr lang="en-US" sz="1400" dirty="0" smtClean="0"/>
                    </a:p>
                  </a:txBody>
                  <a:tcPr marL="12700" marR="12700" marT="1270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B</a:t>
                      </a:r>
                    </a:p>
                  </a:txBody>
                  <a:tcPr marL="12700" marR="12700" marT="12700" marB="0" anchor="ctr"/>
                </a:tc>
              </a:tr>
              <a:tr h="363280">
                <a:tc>
                  <a:txBody>
                    <a:bodyPr/>
                    <a:lstStyle/>
                    <a:p>
                      <a:endParaRPr lang="en-US" sz="1600" dirty="0"/>
                    </a:p>
                  </a:txBody>
                  <a:tcPr marL="12700" marR="12700" marT="12700" marB="0" anchor="ctr"/>
                </a:tc>
                <a:tc>
                  <a:txBody>
                    <a:bodyPr/>
                    <a:lstStyle/>
                    <a:p>
                      <a:r>
                        <a:rPr lang="en-US" sz="1400" i="1" dirty="0" smtClean="0"/>
                        <a:t>16:00</a:t>
                      </a:r>
                      <a:endParaRPr lang="en-US" sz="1400" i="1" dirty="0"/>
                    </a:p>
                  </a:txBody>
                  <a:tcPr marL="12700" marR="12700" marT="12700" marB="0" anchor="ctr"/>
                </a:tc>
                <a:tc>
                  <a:txBody>
                    <a:bodyPr/>
                    <a:lstStyle/>
                    <a:p>
                      <a:r>
                        <a:rPr lang="en-US" sz="1400" b="0" i="1" dirty="0" smtClean="0"/>
                        <a:t>Ramp down,</a:t>
                      </a:r>
                      <a:r>
                        <a:rPr lang="en-US" sz="1400" b="0" i="1" baseline="0" dirty="0" smtClean="0"/>
                        <a:t> cycle.</a:t>
                      </a:r>
                      <a:endParaRPr lang="en-US" sz="1400" b="0" i="1" dirty="0"/>
                    </a:p>
                  </a:txBody>
                  <a:tcPr marL="12700" marR="12700" marT="12700" marB="0" anchor="ctr"/>
                </a:tc>
                <a:tc>
                  <a:txBody>
                    <a:bodyPr/>
                    <a:lstStyle/>
                    <a:p>
                      <a:pPr algn="ctr"/>
                      <a:endParaRPr lang="en-US" sz="1800" b="1" i="1" dirty="0"/>
                    </a:p>
                  </a:txBody>
                  <a:tcPr marL="12700" marR="12700" marT="12700" marB="0" anchor="ctr"/>
                </a:tc>
              </a:tr>
              <a:tr h="708120">
                <a:tc>
                  <a:txBody>
                    <a:bodyPr/>
                    <a:lstStyle/>
                    <a:p>
                      <a:endParaRPr lang="en-US" dirty="0"/>
                    </a:p>
                  </a:txBody>
                  <a:tcPr marL="12700" marR="12700" marT="12700" marB="0" anchor="ctr"/>
                </a:tc>
                <a:tc>
                  <a:txBody>
                    <a:bodyPr/>
                    <a:lstStyle/>
                    <a:p>
                      <a:r>
                        <a:rPr lang="en-US" dirty="0" smtClean="0"/>
                        <a:t>18:00</a:t>
                      </a:r>
                      <a:endParaRPr lang="en-US" dirty="0"/>
                    </a:p>
                  </a:txBody>
                  <a:tcPr marL="12700" marR="12700" marT="12700" marB="0" anchor="ctr"/>
                </a:tc>
                <a:tc>
                  <a:txBody>
                    <a:bodyPr/>
                    <a:lstStyle/>
                    <a:p>
                      <a:r>
                        <a:rPr lang="en-US" sz="1600" dirty="0" smtClean="0"/>
                        <a:t>450 </a:t>
                      </a:r>
                      <a:r>
                        <a:rPr lang="en-US" sz="1600" dirty="0" err="1" smtClean="0"/>
                        <a:t>GeV</a:t>
                      </a:r>
                      <a:r>
                        <a:rPr lang="en-US" sz="1600" baseline="0" dirty="0" smtClean="0"/>
                        <a:t> </a:t>
                      </a:r>
                      <a:r>
                        <a:rPr lang="en-US" sz="1600" baseline="0" dirty="0" smtClean="0">
                          <a:sym typeface="Wingdings"/>
                        </a:rPr>
                        <a:t> 3.5 </a:t>
                      </a:r>
                      <a:r>
                        <a:rPr lang="en-US" sz="1600" baseline="0" dirty="0" err="1" smtClean="0">
                          <a:sym typeface="Wingdings"/>
                        </a:rPr>
                        <a:t>TeV</a:t>
                      </a:r>
                      <a:r>
                        <a:rPr lang="en-US" sz="1600" baseline="0" dirty="0" smtClean="0">
                          <a:sym typeface="Wingdings"/>
                        </a:rPr>
                        <a:t>: </a:t>
                      </a:r>
                      <a:r>
                        <a:rPr lang="en-US" b="1" u="sng" dirty="0" smtClean="0">
                          <a:solidFill>
                            <a:srgbClr val="0000FF"/>
                          </a:solidFill>
                        </a:rPr>
                        <a:t>Long-range beam-beam limit</a:t>
                      </a:r>
                      <a:r>
                        <a:rPr lang="en-US" b="1" u="none" baseline="0" dirty="0" smtClean="0">
                          <a:solidFill>
                            <a:srgbClr val="0000FF"/>
                          </a:solidFill>
                        </a:rPr>
                        <a:t> </a:t>
                      </a:r>
                      <a:r>
                        <a:rPr lang="en-US" u="none" baseline="0" dirty="0" smtClean="0"/>
                        <a:t>– </a:t>
                      </a:r>
                      <a:r>
                        <a:rPr lang="en-US" sz="1400" u="none" baseline="0" dirty="0" smtClean="0"/>
                        <a:t>lifetime, </a:t>
                      </a:r>
                      <a:r>
                        <a:rPr lang="en-US" sz="1400" u="none" baseline="0" dirty="0" err="1" smtClean="0"/>
                        <a:t>emittance</a:t>
                      </a:r>
                      <a:r>
                        <a:rPr lang="en-US" sz="1400" u="none" baseline="0" dirty="0" smtClean="0"/>
                        <a:t> versus beam-beam separation. Collimation with changing crossing angle.</a:t>
                      </a:r>
                      <a:endParaRPr lang="en-US" dirty="0"/>
                    </a:p>
                  </a:txBody>
                  <a:tcPr marL="12700" marR="12700" marT="12700" marB="0" anchor="ctr"/>
                </a:tc>
                <a:tc>
                  <a:txBody>
                    <a:bodyPr/>
                    <a:lstStyle/>
                    <a:p>
                      <a:pPr algn="ctr"/>
                      <a:r>
                        <a:rPr lang="en-US" sz="1800" b="1" dirty="0" smtClean="0"/>
                        <a:t>C</a:t>
                      </a:r>
                      <a:endParaRPr lang="en-US" sz="1800" b="1" dirty="0"/>
                    </a:p>
                  </a:txBody>
                  <a:tcPr marL="12700" marR="12700" marT="12700" marB="0" anchor="ctr"/>
                </a:tc>
              </a:tr>
              <a:tr h="370840">
                <a:tc>
                  <a:txBody>
                    <a:bodyPr/>
                    <a:lstStyle/>
                    <a:p>
                      <a:r>
                        <a:rPr lang="en-US" dirty="0" smtClean="0"/>
                        <a:t>Sat</a:t>
                      </a:r>
                      <a:endParaRPr lang="en-US" dirty="0"/>
                    </a:p>
                  </a:txBody>
                  <a:tcPr marL="12700" marR="12700" marT="12700" marB="0" anchor="ctr"/>
                </a:tc>
                <a:tc>
                  <a:txBody>
                    <a:bodyPr/>
                    <a:lstStyle/>
                    <a:p>
                      <a:r>
                        <a:rPr lang="en-US" sz="1400" b="0" i="1" dirty="0" smtClean="0"/>
                        <a:t>02:00</a:t>
                      </a:r>
                      <a:endParaRPr lang="en-US" sz="1400" b="0" i="1" dirty="0"/>
                    </a:p>
                  </a:txBody>
                  <a:tcPr marL="12700" marR="12700" marT="1270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t>Ramp down,</a:t>
                      </a:r>
                      <a:r>
                        <a:rPr lang="en-US" sz="1400" b="0" i="1" baseline="0" dirty="0" smtClean="0"/>
                        <a:t> cycle.</a:t>
                      </a:r>
                      <a:endParaRPr lang="en-US" sz="1400" b="0" i="1" dirty="0" smtClean="0"/>
                    </a:p>
                  </a:txBody>
                  <a:tcPr marL="12700" marR="12700" marT="1270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1" dirty="0" smtClean="0"/>
                    </a:p>
                  </a:txBody>
                  <a:tcPr marL="12700" marR="12700" marT="12700" marB="0" anchor="ctr"/>
                </a:tc>
              </a:tr>
              <a:tr h="637301">
                <a:tc>
                  <a:txBody>
                    <a:bodyPr/>
                    <a:lstStyle/>
                    <a:p>
                      <a:endParaRPr lang="en-US" dirty="0"/>
                    </a:p>
                  </a:txBody>
                  <a:tcPr marL="12700" marR="12700" marT="12700" marB="0" anchor="ctr"/>
                </a:tc>
                <a:tc>
                  <a:txBody>
                    <a:bodyPr/>
                    <a:lstStyle/>
                    <a:p>
                      <a:r>
                        <a:rPr lang="en-US" dirty="0" smtClean="0"/>
                        <a:t>04:00</a:t>
                      </a:r>
                      <a:endParaRPr lang="en-US" dirty="0"/>
                    </a:p>
                  </a:txBody>
                  <a:tcPr marL="12700" marR="12700" marT="1270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450 </a:t>
                      </a:r>
                      <a:r>
                        <a:rPr lang="en-US" dirty="0" err="1" smtClean="0"/>
                        <a:t>GeV</a:t>
                      </a:r>
                      <a:r>
                        <a:rPr lang="en-US" dirty="0" smtClean="0"/>
                        <a:t>:</a:t>
                      </a:r>
                      <a:r>
                        <a:rPr lang="en-US" baseline="0" dirty="0" smtClean="0"/>
                        <a:t> </a:t>
                      </a:r>
                      <a:r>
                        <a:rPr lang="en-US" b="1" u="sng" baseline="0" dirty="0" smtClean="0">
                          <a:solidFill>
                            <a:srgbClr val="0000FF"/>
                          </a:solidFill>
                        </a:rPr>
                        <a:t>Non-linear dynamics</a:t>
                      </a:r>
                      <a:r>
                        <a:rPr lang="en-US" b="1" baseline="0" dirty="0" smtClean="0">
                          <a:solidFill>
                            <a:srgbClr val="0000FF"/>
                          </a:solidFill>
                        </a:rPr>
                        <a:t> </a:t>
                      </a:r>
                      <a:r>
                        <a:rPr lang="en-US" baseline="0" dirty="0" smtClean="0"/>
                        <a:t>– </a:t>
                      </a:r>
                      <a:r>
                        <a:rPr lang="en-US" sz="1400" baseline="0" dirty="0" smtClean="0"/>
                        <a:t>Dynamic aperture, non-linear chromaticity and frequency map.</a:t>
                      </a:r>
                      <a:endParaRPr lang="en-US" dirty="0" smtClean="0"/>
                    </a:p>
                  </a:txBody>
                  <a:tcPr marL="12700" marR="12700" marT="1270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a:t>
                      </a:r>
                    </a:p>
                  </a:txBody>
                  <a:tcPr marL="12700" marR="12700" marT="12700" marB="0" anchor="ctr"/>
                </a:tc>
              </a:tr>
              <a:tr h="370840">
                <a:tc>
                  <a:txBody>
                    <a:bodyPr/>
                    <a:lstStyle/>
                    <a:p>
                      <a:endParaRPr lang="en-US" dirty="0"/>
                    </a:p>
                  </a:txBody>
                  <a:tcPr marL="12700" marR="12700" marT="12700" marB="0" anchor="ctr"/>
                </a:tc>
                <a:tc>
                  <a:txBody>
                    <a:bodyPr/>
                    <a:lstStyle/>
                    <a:p>
                      <a:r>
                        <a:rPr lang="en-US" sz="1400" i="1" dirty="0" smtClean="0"/>
                        <a:t>12:00</a:t>
                      </a:r>
                      <a:endParaRPr lang="en-US" sz="1400" i="1" dirty="0"/>
                    </a:p>
                  </a:txBody>
                  <a:tcPr marL="12700" marR="12700" marT="1270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baseline="0" dirty="0" smtClean="0"/>
                        <a:t>If needed: </a:t>
                      </a:r>
                      <a:r>
                        <a:rPr lang="en-US" sz="1400" b="0" i="1" baseline="0" dirty="0" err="1" smtClean="0"/>
                        <a:t>Precycle</a:t>
                      </a:r>
                      <a:r>
                        <a:rPr lang="en-US" sz="1400" b="0" i="1" baseline="0" dirty="0" smtClean="0"/>
                        <a:t>.</a:t>
                      </a:r>
                      <a:endParaRPr lang="en-US" sz="1400" b="0" i="1" dirty="0" smtClean="0"/>
                    </a:p>
                  </a:txBody>
                  <a:tcPr marL="12700" marR="12700" marT="1270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1" dirty="0" smtClean="0"/>
                    </a:p>
                  </a:txBody>
                  <a:tcPr marL="12700" marR="12700" marT="12700" marB="0" anchor="ctr"/>
                </a:tc>
              </a:tr>
              <a:tr h="493280">
                <a:tc>
                  <a:txBody>
                    <a:bodyPr/>
                    <a:lstStyle/>
                    <a:p>
                      <a:endParaRPr lang="en-US" dirty="0"/>
                    </a:p>
                  </a:txBody>
                  <a:tcPr marL="12700" marR="12700" marT="12700" marB="0" anchor="ctr"/>
                </a:tc>
                <a:tc>
                  <a:txBody>
                    <a:bodyPr/>
                    <a:lstStyle/>
                    <a:p>
                      <a:r>
                        <a:rPr lang="en-US" dirty="0" smtClean="0"/>
                        <a:t>14:00</a:t>
                      </a:r>
                      <a:endParaRPr lang="en-US" dirty="0"/>
                    </a:p>
                  </a:txBody>
                  <a:tcPr marL="12700" marR="12700" marT="12700" marB="0" anchor="ctr"/>
                </a:tc>
                <a:tc>
                  <a:txBody>
                    <a:bodyPr/>
                    <a:lstStyle/>
                    <a:p>
                      <a:r>
                        <a:rPr lang="en-US" dirty="0" smtClean="0"/>
                        <a:t>3.5 </a:t>
                      </a:r>
                      <a:r>
                        <a:rPr lang="en-US" dirty="0" err="1" smtClean="0"/>
                        <a:t>TeV</a:t>
                      </a:r>
                      <a:r>
                        <a:rPr lang="en-US" dirty="0" smtClean="0"/>
                        <a:t>: </a:t>
                      </a:r>
                      <a:r>
                        <a:rPr lang="en-US" b="1" u="sng" dirty="0" smtClean="0">
                          <a:solidFill>
                            <a:srgbClr val="0000FF"/>
                          </a:solidFill>
                        </a:rPr>
                        <a:t>Collimation</a:t>
                      </a:r>
                      <a:r>
                        <a:rPr lang="en-US" dirty="0" smtClean="0"/>
                        <a:t> – </a:t>
                      </a:r>
                      <a:r>
                        <a:rPr lang="en-US" sz="1400" dirty="0" smtClean="0"/>
                        <a:t>combined</a:t>
                      </a:r>
                      <a:r>
                        <a:rPr lang="en-US" sz="1400" baseline="0" dirty="0" smtClean="0"/>
                        <a:t> cleaning, faster setup.</a:t>
                      </a:r>
                      <a:r>
                        <a:rPr lang="en-US" sz="1400" dirty="0" smtClean="0"/>
                        <a:t> </a:t>
                      </a:r>
                      <a:endParaRPr lang="en-US" sz="1400" dirty="0"/>
                    </a:p>
                  </a:txBody>
                  <a:tcPr marL="12700" marR="12700" marT="12700" marB="0" anchor="ctr"/>
                </a:tc>
                <a:tc>
                  <a:txBody>
                    <a:bodyPr/>
                    <a:lstStyle/>
                    <a:p>
                      <a:pPr algn="ctr"/>
                      <a:r>
                        <a:rPr lang="en-US" sz="1800" b="1" dirty="0" smtClean="0"/>
                        <a:t>A</a:t>
                      </a:r>
                      <a:endParaRPr lang="en-US" sz="1800" b="1" dirty="0"/>
                    </a:p>
                  </a:txBody>
                  <a:tcPr marL="12700" marR="12700" marT="12700" marB="0" anchor="ctr"/>
                </a:tc>
              </a:tr>
              <a:tr h="370840">
                <a:tc>
                  <a:txBody>
                    <a:bodyPr/>
                    <a:lstStyle/>
                    <a:p>
                      <a:endParaRPr lang="en-US" sz="1400" b="0" i="1" dirty="0"/>
                    </a:p>
                  </a:txBody>
                  <a:tcPr marL="12700" marR="12700" marT="12700" marB="0" anchor="ctr"/>
                </a:tc>
                <a:tc>
                  <a:txBody>
                    <a:bodyPr/>
                    <a:lstStyle/>
                    <a:p>
                      <a:r>
                        <a:rPr lang="en-US" sz="1400" b="0" i="1" dirty="0" smtClean="0"/>
                        <a:t>22:00</a:t>
                      </a:r>
                      <a:endParaRPr lang="en-US" sz="1400" b="0" i="1" dirty="0"/>
                    </a:p>
                  </a:txBody>
                  <a:tcPr marL="12700" marR="12700" marT="12700" marB="0" anchor="ctr"/>
                </a:tc>
                <a:tc>
                  <a:txBody>
                    <a:bodyPr/>
                    <a:lstStyle/>
                    <a:p>
                      <a:r>
                        <a:rPr lang="en-US" sz="1400" b="0" i="1" dirty="0" smtClean="0"/>
                        <a:t>Ramp down, cycle.</a:t>
                      </a:r>
                      <a:endParaRPr lang="en-US" sz="1400" b="0" i="1" dirty="0"/>
                    </a:p>
                  </a:txBody>
                  <a:tcPr marL="12700" marR="12700" marT="12700" marB="0" anchor="ctr"/>
                </a:tc>
                <a:tc>
                  <a:txBody>
                    <a:bodyPr/>
                    <a:lstStyle/>
                    <a:p>
                      <a:pPr algn="ctr"/>
                      <a:endParaRPr lang="en-US" sz="1800" b="1" i="1" dirty="0"/>
                    </a:p>
                  </a:txBody>
                  <a:tcPr marL="12700" marR="12700" marT="12700" marB="0" anchor="ctr"/>
                </a:tc>
              </a:tr>
            </a:tbl>
          </a:graphicData>
        </a:graphic>
      </p:graphicFrame>
      <p:sp>
        <p:nvSpPr>
          <p:cNvPr id="4" name="Slide Number Placeholder 3"/>
          <p:cNvSpPr>
            <a:spLocks noGrp="1"/>
          </p:cNvSpPr>
          <p:nvPr>
            <p:ph type="sldNum" sz="quarter" idx="11"/>
          </p:nvPr>
        </p:nvSpPr>
        <p:spPr/>
        <p:txBody>
          <a:bodyPr/>
          <a:lstStyle/>
          <a:p>
            <a:endParaRPr lang="en-US" dirty="0">
              <a:solidFill>
                <a:srgbClr val="00007D"/>
              </a:solidFill>
            </a:endParaRPr>
          </a:p>
        </p:txBody>
      </p:sp>
      <p:sp>
        <p:nvSpPr>
          <p:cNvPr id="5" name="Footer Placeholder 4"/>
          <p:cNvSpPr>
            <a:spLocks noGrp="1"/>
          </p:cNvSpPr>
          <p:nvPr>
            <p:ph type="ftr" sz="quarter" idx="10"/>
          </p:nvPr>
        </p:nvSpPr>
        <p:spPr/>
        <p:txBody>
          <a:bodyPr/>
          <a:lstStyle/>
          <a:p>
            <a:r>
              <a:rPr lang="fi-FI" smtClean="0">
                <a:solidFill>
                  <a:srgbClr val="00007D"/>
                </a:solidFill>
              </a:rPr>
              <a:t>MD Planning 2011/12, MD#2</a:t>
            </a:r>
            <a:endParaRPr lang="en-US" dirty="0">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07/06/2011</a:t>
            </a:r>
            <a:endParaRPr lang="en-US" dirty="0">
              <a:solidFill>
                <a:srgbClr val="00007D"/>
              </a:solidFill>
            </a:endParaRPr>
          </a:p>
        </p:txBody>
      </p:sp>
    </p:spTree>
    <p:extLst>
      <p:ext uri="{BB962C8B-B14F-4D97-AF65-F5344CB8AC3E}">
        <p14:creationId xmlns="" xmlns:p14="http://schemas.microsoft.com/office/powerpoint/2010/main" val="1771284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Draft MD Planning </a:t>
            </a:r>
            <a:r>
              <a:rPr lang="en-US" dirty="0" smtClean="0"/>
              <a:t>Sun – Mon (3. – 4.7.)</a:t>
            </a:r>
            <a:endParaRPr lang="en-US"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1174303414"/>
              </p:ext>
            </p:extLst>
          </p:nvPr>
        </p:nvGraphicFramePr>
        <p:xfrm>
          <a:off x="457200" y="919440"/>
          <a:ext cx="8229601" cy="3877750"/>
        </p:xfrm>
        <a:graphic>
          <a:graphicData uri="http://schemas.openxmlformats.org/drawingml/2006/table">
            <a:tbl>
              <a:tblPr firstRow="1" bandRow="1">
                <a:tableStyleId>{5C22544A-7EE6-4342-B048-85BDC9FD1C3A}</a:tableStyleId>
              </a:tblPr>
              <a:tblGrid>
                <a:gridCol w="658320"/>
                <a:gridCol w="864120"/>
                <a:gridCol w="6120850"/>
                <a:gridCol w="586311"/>
              </a:tblGrid>
              <a:tr h="370840">
                <a:tc>
                  <a:txBody>
                    <a:bodyPr/>
                    <a:lstStyle/>
                    <a:p>
                      <a:r>
                        <a:rPr lang="en-US" dirty="0" smtClean="0"/>
                        <a:t>Day</a:t>
                      </a:r>
                      <a:endParaRPr lang="en-US" dirty="0"/>
                    </a:p>
                  </a:txBody>
                  <a:tcPr anchor="ctr"/>
                </a:tc>
                <a:tc>
                  <a:txBody>
                    <a:bodyPr/>
                    <a:lstStyle/>
                    <a:p>
                      <a:r>
                        <a:rPr lang="en-US" dirty="0" smtClean="0"/>
                        <a:t>Time</a:t>
                      </a:r>
                      <a:endParaRPr lang="en-US" dirty="0"/>
                    </a:p>
                  </a:txBody>
                  <a:tcPr anchor="ctr"/>
                </a:tc>
                <a:tc>
                  <a:txBody>
                    <a:bodyPr/>
                    <a:lstStyle/>
                    <a:p>
                      <a:r>
                        <a:rPr lang="en-US" dirty="0" smtClean="0"/>
                        <a:t>MD</a:t>
                      </a:r>
                      <a:endParaRPr lang="en-US" dirty="0"/>
                    </a:p>
                  </a:txBody>
                  <a:tcPr anchor="ctr"/>
                </a:tc>
                <a:tc>
                  <a:txBody>
                    <a:bodyPr/>
                    <a:lstStyle/>
                    <a:p>
                      <a:r>
                        <a:rPr lang="en-US" dirty="0" smtClean="0"/>
                        <a:t>MP</a:t>
                      </a:r>
                      <a:endParaRPr lang="en-US" dirty="0"/>
                    </a:p>
                  </a:txBody>
                  <a:tcPr anchor="ctr"/>
                </a:tc>
              </a:tr>
              <a:tr h="493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Sun</a:t>
                      </a:r>
                    </a:p>
                  </a:txBody>
                  <a:tcPr marL="12700" marR="12700" marT="12700" marB="0" anchor="ctr"/>
                </a:tc>
                <a:tc>
                  <a:txBody>
                    <a:bodyPr/>
                    <a:lstStyle/>
                    <a:p>
                      <a:r>
                        <a:rPr lang="en-US" dirty="0" smtClean="0"/>
                        <a:t>00:00</a:t>
                      </a:r>
                      <a:endParaRPr lang="en-US" dirty="0"/>
                    </a:p>
                  </a:txBody>
                  <a:tcPr marL="12700" marR="12700" marT="12700" marB="0" anchor="ctr"/>
                </a:tc>
                <a:tc>
                  <a:txBody>
                    <a:bodyPr/>
                    <a:lstStyle/>
                    <a:p>
                      <a:r>
                        <a:rPr lang="en-US" dirty="0" smtClean="0">
                          <a:sym typeface="Wingdings"/>
                        </a:rPr>
                        <a:t>3.5 </a:t>
                      </a:r>
                      <a:r>
                        <a:rPr lang="en-US" dirty="0" err="1" smtClean="0">
                          <a:sym typeface="Wingdings"/>
                        </a:rPr>
                        <a:t>TeV</a:t>
                      </a:r>
                      <a:r>
                        <a:rPr lang="en-US" dirty="0" smtClean="0">
                          <a:sym typeface="Wingdings"/>
                        </a:rPr>
                        <a:t>: </a:t>
                      </a:r>
                      <a:r>
                        <a:rPr lang="en-US" b="1" u="sng" dirty="0" smtClean="0">
                          <a:solidFill>
                            <a:srgbClr val="0000FF"/>
                          </a:solidFill>
                        </a:rPr>
                        <a:t>ATS</a:t>
                      </a:r>
                      <a:r>
                        <a:rPr lang="en-US" dirty="0" smtClean="0"/>
                        <a:t> – </a:t>
                      </a:r>
                      <a:r>
                        <a:rPr lang="en-US" sz="1400" dirty="0" smtClean="0"/>
                        <a:t>correction</a:t>
                      </a:r>
                      <a:r>
                        <a:rPr lang="en-US" sz="1400" baseline="0" dirty="0" smtClean="0"/>
                        <a:t> &amp; pre-squeeze.</a:t>
                      </a:r>
                      <a:endParaRPr lang="en-US" sz="1400" dirty="0"/>
                    </a:p>
                  </a:txBody>
                  <a:tcPr marL="12700" marR="12700" marT="12700" marB="0" anchor="ctr"/>
                </a:tc>
                <a:tc>
                  <a:txBody>
                    <a:bodyPr/>
                    <a:lstStyle/>
                    <a:p>
                      <a:pPr algn="ctr"/>
                      <a:r>
                        <a:rPr lang="en-US" sz="1800" b="1" dirty="0" smtClean="0"/>
                        <a:t>A</a:t>
                      </a:r>
                      <a:endParaRPr lang="en-US" sz="1800" b="1" dirty="0"/>
                    </a:p>
                  </a:txBody>
                  <a:tcPr marL="12700" marR="12700" marT="12700" marB="0" anchor="ctr"/>
                </a:tc>
              </a:tr>
              <a:tr h="370840">
                <a:tc>
                  <a:txBody>
                    <a:bodyPr/>
                    <a:lstStyle/>
                    <a:p>
                      <a:endParaRPr lang="en-US" dirty="0"/>
                    </a:p>
                  </a:txBody>
                  <a:tcPr marL="12700" marR="12700" marT="12700" marB="0" anchor="ctr"/>
                </a:tc>
                <a:tc>
                  <a:txBody>
                    <a:bodyPr/>
                    <a:lstStyle/>
                    <a:p>
                      <a:r>
                        <a:rPr lang="en-US" sz="1400" b="0" i="1" dirty="0" smtClean="0"/>
                        <a:t>08:00</a:t>
                      </a:r>
                      <a:endParaRPr lang="en-US" sz="1400" b="0" i="1" dirty="0"/>
                    </a:p>
                  </a:txBody>
                  <a:tcPr marL="12700" marR="12700" marT="12700" marB="0" anchor="ctr"/>
                </a:tc>
                <a:tc>
                  <a:txBody>
                    <a:bodyPr/>
                    <a:lstStyle/>
                    <a:p>
                      <a:r>
                        <a:rPr lang="en-US" sz="1400" b="0" i="1" dirty="0" smtClean="0"/>
                        <a:t>Ramp down,</a:t>
                      </a:r>
                      <a:r>
                        <a:rPr lang="en-US" sz="1400" b="0" i="1" baseline="0" dirty="0" smtClean="0"/>
                        <a:t> cycle.</a:t>
                      </a:r>
                      <a:endParaRPr lang="en-US" sz="1400" b="0" i="1" dirty="0"/>
                    </a:p>
                  </a:txBody>
                  <a:tcPr marL="12700" marR="12700" marT="12700" marB="0" anchor="ctr"/>
                </a:tc>
                <a:tc>
                  <a:txBody>
                    <a:bodyPr/>
                    <a:lstStyle/>
                    <a:p>
                      <a:pPr algn="ctr"/>
                      <a:endParaRPr lang="en-US" sz="1800" b="1" i="1" dirty="0"/>
                    </a:p>
                  </a:txBody>
                  <a:tcPr marL="12700" marR="12700" marT="12700" marB="0" anchor="ctr"/>
                </a:tc>
              </a:tr>
              <a:tr h="698520">
                <a:tc>
                  <a:txBody>
                    <a:bodyPr/>
                    <a:lstStyle/>
                    <a:p>
                      <a:endParaRPr lang="en-US" dirty="0"/>
                    </a:p>
                  </a:txBody>
                  <a:tcPr marL="12700" marR="12700" marT="12700" marB="0" anchor="ctr"/>
                </a:tc>
                <a:tc>
                  <a:txBody>
                    <a:bodyPr/>
                    <a:lstStyle/>
                    <a:p>
                      <a:r>
                        <a:rPr lang="en-US" dirty="0" smtClean="0"/>
                        <a:t>10:00</a:t>
                      </a:r>
                      <a:endParaRPr lang="en-US" dirty="0"/>
                    </a:p>
                  </a:txBody>
                  <a:tcPr marL="12700" marR="12700" marT="1270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450 </a:t>
                      </a:r>
                      <a:r>
                        <a:rPr lang="en-US" dirty="0" err="1" smtClean="0"/>
                        <a:t>GeV</a:t>
                      </a:r>
                      <a:r>
                        <a:rPr lang="en-US" dirty="0" smtClean="0">
                          <a:sym typeface="Wingdings"/>
                        </a:rPr>
                        <a:t>: </a:t>
                      </a:r>
                      <a:r>
                        <a:rPr lang="en-US" b="1" u="sng" dirty="0" smtClean="0">
                          <a:solidFill>
                            <a:srgbClr val="0000FF"/>
                          </a:solidFill>
                          <a:sym typeface="Wingdings"/>
                        </a:rPr>
                        <a:t>Beam distribution in LHC</a:t>
                      </a:r>
                      <a:r>
                        <a:rPr lang="en-US" baseline="0" dirty="0" smtClean="0">
                          <a:sym typeface="Wingdings"/>
                        </a:rPr>
                        <a:t> – </a:t>
                      </a:r>
                      <a:r>
                        <a:rPr lang="en-US" sz="1400" baseline="0" dirty="0" smtClean="0">
                          <a:sym typeface="Wingdings"/>
                        </a:rPr>
                        <a:t>scraping, halo, tails, BLM limits, … (high intensity)</a:t>
                      </a:r>
                      <a:endParaRPr lang="en-US" dirty="0" smtClean="0"/>
                    </a:p>
                  </a:txBody>
                  <a:tcPr marL="12700" marR="12700" marT="1270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B</a:t>
                      </a:r>
                    </a:p>
                  </a:txBody>
                  <a:tcPr marL="12700" marR="12700" marT="12700" marB="0" anchor="ctr"/>
                </a:tc>
              </a:tr>
              <a:tr h="792110">
                <a:tc>
                  <a:txBody>
                    <a:bodyPr/>
                    <a:lstStyle/>
                    <a:p>
                      <a:endParaRPr lang="en-US" dirty="0"/>
                    </a:p>
                  </a:txBody>
                  <a:tcPr marL="12700" marR="12700" marT="12700" marB="0" anchor="ctr"/>
                </a:tc>
                <a:tc>
                  <a:txBody>
                    <a:bodyPr/>
                    <a:lstStyle/>
                    <a:p>
                      <a:r>
                        <a:rPr lang="en-US" dirty="0" smtClean="0"/>
                        <a:t>14:00</a:t>
                      </a:r>
                      <a:endParaRPr lang="en-US" dirty="0"/>
                    </a:p>
                  </a:txBody>
                  <a:tcPr marL="12700" marR="12700" marT="1270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450 </a:t>
                      </a:r>
                      <a:r>
                        <a:rPr lang="en-US" dirty="0" err="1" smtClean="0"/>
                        <a:t>GeV</a:t>
                      </a:r>
                      <a:r>
                        <a:rPr lang="en-US" dirty="0" smtClean="0"/>
                        <a:t>: </a:t>
                      </a:r>
                      <a:r>
                        <a:rPr lang="en-US" b="1" u="sng" dirty="0" smtClean="0">
                          <a:solidFill>
                            <a:srgbClr val="0000FF"/>
                          </a:solidFill>
                        </a:rPr>
                        <a:t>Quench margin at injection</a:t>
                      </a:r>
                      <a:r>
                        <a:rPr lang="en-US" b="1" dirty="0" smtClean="0">
                          <a:solidFill>
                            <a:srgbClr val="0000FF"/>
                          </a:solidFill>
                        </a:rPr>
                        <a:t> </a:t>
                      </a:r>
                      <a:r>
                        <a:rPr lang="en-US" dirty="0" smtClean="0"/>
                        <a:t>– </a:t>
                      </a:r>
                      <a:r>
                        <a:rPr lang="en-US" sz="1400" u="none" dirty="0" smtClean="0"/>
                        <a:t>observation with special QPS instrumentation, losses from TCLIB collimator, TCDQ checks in parallel</a:t>
                      </a:r>
                    </a:p>
                  </a:txBody>
                  <a:tcPr marL="12700" marR="12700" marT="1270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none" dirty="0" smtClean="0"/>
                        <a:t>C</a:t>
                      </a:r>
                    </a:p>
                  </a:txBody>
                  <a:tcPr marL="12700" marR="12700" marT="12700" marB="0" anchor="ctr"/>
                </a:tc>
              </a:tr>
              <a:tr h="648090">
                <a:tc>
                  <a:txBody>
                    <a:bodyPr/>
                    <a:lstStyle/>
                    <a:p>
                      <a:endParaRPr lang="en-US" dirty="0"/>
                    </a:p>
                  </a:txBody>
                  <a:tcPr marL="12700" marR="12700" marT="12700" marB="0" anchor="ctr"/>
                </a:tc>
                <a:tc>
                  <a:txBody>
                    <a:bodyPr/>
                    <a:lstStyle/>
                    <a:p>
                      <a:r>
                        <a:rPr lang="en-US" dirty="0" smtClean="0"/>
                        <a:t>22:00</a:t>
                      </a:r>
                      <a:endParaRPr lang="en-US" dirty="0"/>
                    </a:p>
                  </a:txBody>
                  <a:tcPr marL="12700" marR="12700" marT="12700"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u="none" dirty="0" smtClean="0"/>
                        <a:t>450 </a:t>
                      </a:r>
                      <a:r>
                        <a:rPr lang="en-US" u="none" dirty="0" err="1" smtClean="0"/>
                        <a:t>GeV</a:t>
                      </a:r>
                      <a:r>
                        <a:rPr lang="en-US" u="none" dirty="0" smtClean="0"/>
                        <a:t>: </a:t>
                      </a:r>
                      <a:r>
                        <a:rPr lang="en-US" b="1" u="sng" dirty="0" smtClean="0">
                          <a:solidFill>
                            <a:srgbClr val="0000FF"/>
                          </a:solidFill>
                        </a:rPr>
                        <a:t>R2E</a:t>
                      </a:r>
                      <a:r>
                        <a:rPr lang="en-US" dirty="0" smtClean="0"/>
                        <a:t> – </a:t>
                      </a:r>
                      <a:r>
                        <a:rPr lang="en-US" sz="1400" dirty="0" smtClean="0"/>
                        <a:t>slow controlled losses (1e13p on Q14.R2.B1).</a:t>
                      </a:r>
                      <a:endParaRPr lang="en-US" sz="1400" b="0" i="0" u="none" strike="noStrike" dirty="0" smtClean="0">
                        <a:solidFill>
                          <a:srgbClr val="000000"/>
                        </a:solidFill>
                        <a:effectLst/>
                        <a:latin typeface="+mn-lt"/>
                      </a:endParaRPr>
                    </a:p>
                  </a:txBody>
                  <a:tcPr marL="12700" marR="12700" marT="1270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A</a:t>
                      </a:r>
                    </a:p>
                  </a:txBody>
                  <a:tcPr marL="12700" marR="12700" marT="12700" marB="0" anchor="ctr"/>
                </a:tc>
              </a:tr>
              <a:tr h="504070">
                <a:tc>
                  <a:txBody>
                    <a:bodyPr/>
                    <a:lstStyle/>
                    <a:p>
                      <a:r>
                        <a:rPr lang="en-US" b="1" dirty="0" smtClean="0"/>
                        <a:t>Mon</a:t>
                      </a:r>
                      <a:endParaRPr lang="en-US" b="1" dirty="0"/>
                    </a:p>
                  </a:txBody>
                  <a:tcPr marL="12700" marR="12700" marT="12700" marB="0" anchor="ctr"/>
                </a:tc>
                <a:tc>
                  <a:txBody>
                    <a:bodyPr/>
                    <a:lstStyle/>
                    <a:p>
                      <a:r>
                        <a:rPr lang="en-US" b="1" dirty="0" smtClean="0"/>
                        <a:t>06:00</a:t>
                      </a:r>
                      <a:endParaRPr lang="en-US" b="1" dirty="0"/>
                    </a:p>
                  </a:txBody>
                  <a:tcPr marL="12700" marR="12700" marT="12700"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Technical Stop</a:t>
                      </a:r>
                    </a:p>
                  </a:txBody>
                  <a:tcPr marL="12700" marR="12700" marT="12700"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800" b="1" i="0" u="none" strike="noStrike" dirty="0" smtClean="0">
                        <a:solidFill>
                          <a:srgbClr val="000000"/>
                        </a:solidFill>
                        <a:effectLst/>
                        <a:latin typeface="+mn-lt"/>
                      </a:endParaRPr>
                    </a:p>
                  </a:txBody>
                  <a:tcPr marL="12700" marR="12700" marT="12700" marB="0" anchor="ctr"/>
                </a:tc>
              </a:tr>
            </a:tbl>
          </a:graphicData>
        </a:graphic>
      </p:graphicFrame>
      <p:sp>
        <p:nvSpPr>
          <p:cNvPr id="4" name="Slide Number Placeholder 3"/>
          <p:cNvSpPr>
            <a:spLocks noGrp="1"/>
          </p:cNvSpPr>
          <p:nvPr>
            <p:ph type="sldNum" sz="quarter" idx="11"/>
          </p:nvPr>
        </p:nvSpPr>
        <p:spPr/>
        <p:txBody>
          <a:bodyPr/>
          <a:lstStyle/>
          <a:p>
            <a:endParaRPr lang="en-US" dirty="0">
              <a:solidFill>
                <a:srgbClr val="00007D"/>
              </a:solidFill>
            </a:endParaRPr>
          </a:p>
        </p:txBody>
      </p:sp>
      <p:sp>
        <p:nvSpPr>
          <p:cNvPr id="5" name="Footer Placeholder 4"/>
          <p:cNvSpPr>
            <a:spLocks noGrp="1"/>
          </p:cNvSpPr>
          <p:nvPr>
            <p:ph type="ftr" sz="quarter" idx="10"/>
          </p:nvPr>
        </p:nvSpPr>
        <p:spPr/>
        <p:txBody>
          <a:bodyPr/>
          <a:lstStyle/>
          <a:p>
            <a:r>
              <a:rPr lang="fi-FI" smtClean="0">
                <a:solidFill>
                  <a:srgbClr val="00007D"/>
                </a:solidFill>
              </a:rPr>
              <a:t>MD Planning 2011/12, MD#2</a:t>
            </a:r>
            <a:endParaRPr lang="en-US" dirty="0">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07/06/2011</a:t>
            </a:r>
            <a:endParaRPr lang="en-US" dirty="0">
              <a:solidFill>
                <a:srgbClr val="00007D"/>
              </a:solidFill>
            </a:endParaRPr>
          </a:p>
        </p:txBody>
      </p:sp>
      <p:sp>
        <p:nvSpPr>
          <p:cNvPr id="3" name="TextBox 2"/>
          <p:cNvSpPr txBox="1"/>
          <p:nvPr/>
        </p:nvSpPr>
        <p:spPr>
          <a:xfrm>
            <a:off x="467430" y="5013220"/>
            <a:ext cx="6378143" cy="1231106"/>
          </a:xfrm>
          <a:prstGeom prst="rect">
            <a:avLst/>
          </a:prstGeom>
          <a:noFill/>
        </p:spPr>
        <p:txBody>
          <a:bodyPr wrap="none" rtlCol="0">
            <a:spAutoFit/>
          </a:bodyPr>
          <a:lstStyle/>
          <a:p>
            <a:pPr eaLnBrk="0" hangingPunct="0">
              <a:spcBef>
                <a:spcPct val="50000"/>
              </a:spcBef>
            </a:pPr>
            <a:r>
              <a:rPr lang="en-US" sz="2000" u="sng" dirty="0" smtClean="0">
                <a:solidFill>
                  <a:srgbClr val="00007D"/>
                </a:solidFill>
              </a:rPr>
              <a:t>Needs from experiments:</a:t>
            </a:r>
          </a:p>
          <a:p>
            <a:pPr eaLnBrk="0" hangingPunct="0">
              <a:spcBef>
                <a:spcPct val="50000"/>
              </a:spcBef>
            </a:pPr>
            <a:r>
              <a:rPr lang="en-US" dirty="0" smtClean="0">
                <a:solidFill>
                  <a:srgbClr val="00007D"/>
                </a:solidFill>
              </a:rPr>
              <a:t>30.6., 08:00 to 16:00 – </a:t>
            </a:r>
            <a:r>
              <a:rPr lang="en-US" dirty="0" err="1" smtClean="0">
                <a:solidFill>
                  <a:srgbClr val="00007D"/>
                </a:solidFill>
              </a:rPr>
              <a:t>Luminometers</a:t>
            </a:r>
            <a:r>
              <a:rPr lang="en-US" dirty="0" smtClean="0">
                <a:solidFill>
                  <a:srgbClr val="00007D"/>
                </a:solidFill>
              </a:rPr>
              <a:t> on in ATLAS and CMS</a:t>
            </a:r>
          </a:p>
          <a:p>
            <a:pPr eaLnBrk="0" hangingPunct="0">
              <a:spcBef>
                <a:spcPct val="50000"/>
              </a:spcBef>
            </a:pPr>
            <a:r>
              <a:rPr lang="en-US" dirty="0" smtClean="0">
                <a:solidFill>
                  <a:srgbClr val="00007D"/>
                </a:solidFill>
              </a:rPr>
              <a:t>01.7., 18:00 to 02:00 – </a:t>
            </a:r>
            <a:r>
              <a:rPr lang="en-US" dirty="0" err="1" smtClean="0">
                <a:solidFill>
                  <a:srgbClr val="00007D"/>
                </a:solidFill>
              </a:rPr>
              <a:t>Luminometers</a:t>
            </a:r>
            <a:r>
              <a:rPr lang="en-US" dirty="0" smtClean="0">
                <a:solidFill>
                  <a:srgbClr val="00007D"/>
                </a:solidFill>
              </a:rPr>
              <a:t> </a:t>
            </a:r>
            <a:r>
              <a:rPr lang="en-US" dirty="0">
                <a:solidFill>
                  <a:srgbClr val="00007D"/>
                </a:solidFill>
              </a:rPr>
              <a:t>on in ATLAS and </a:t>
            </a:r>
            <a:r>
              <a:rPr lang="en-US" dirty="0" smtClean="0">
                <a:solidFill>
                  <a:srgbClr val="00007D"/>
                </a:solidFill>
              </a:rPr>
              <a:t>CMS</a:t>
            </a:r>
            <a:endParaRPr lang="en-US" dirty="0">
              <a:solidFill>
                <a:srgbClr val="00007D"/>
              </a:solidFill>
            </a:endParaRPr>
          </a:p>
        </p:txBody>
      </p:sp>
    </p:spTree>
    <p:extLst>
      <p:ext uri="{BB962C8B-B14F-4D97-AF65-F5344CB8AC3E}">
        <p14:creationId xmlns="" xmlns:p14="http://schemas.microsoft.com/office/powerpoint/2010/main" val="1080237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90600"/>
            <a:ext cx="8686800" cy="533400"/>
          </a:xfrm>
        </p:spPr>
        <p:txBody>
          <a:bodyPr/>
          <a:lstStyle/>
          <a:p>
            <a:r>
              <a:rPr lang="en-US" sz="2000" dirty="0" smtClean="0">
                <a:solidFill>
                  <a:srgbClr val="FF0000"/>
                </a:solidFill>
              </a:rPr>
              <a:t>~1/2 nominal intensity and ¼ of the nominal stored energy</a:t>
            </a:r>
          </a:p>
        </p:txBody>
      </p:sp>
      <p:sp>
        <p:nvSpPr>
          <p:cNvPr id="5" name="Title 4"/>
          <p:cNvSpPr>
            <a:spLocks noGrp="1"/>
          </p:cNvSpPr>
          <p:nvPr>
            <p:ph type="title"/>
          </p:nvPr>
        </p:nvSpPr>
        <p:spPr/>
        <p:txBody>
          <a:bodyPr/>
          <a:lstStyle/>
          <a:p>
            <a:r>
              <a:rPr lang="en-US" dirty="0" smtClean="0"/>
              <a:t>Another Immortal Fill…. </a:t>
            </a:r>
            <a:endParaRPr lang="en-US" dirty="0"/>
          </a:p>
        </p:txBody>
      </p:sp>
      <p:pic>
        <p:nvPicPr>
          <p:cNvPr id="44034" name="Picture 2" descr="Z:\PPOINT\2011\1380.png"/>
          <p:cNvPicPr>
            <a:picLocks noChangeAspect="1" noChangeArrowheads="1"/>
          </p:cNvPicPr>
          <p:nvPr/>
        </p:nvPicPr>
        <p:blipFill>
          <a:blip r:embed="rId3" cstate="print"/>
          <a:srcRect/>
          <a:stretch>
            <a:fillRect/>
          </a:stretch>
        </p:blipFill>
        <p:spPr bwMode="auto">
          <a:xfrm>
            <a:off x="990600" y="1600200"/>
            <a:ext cx="7286625" cy="2103120"/>
          </a:xfrm>
          <a:prstGeom prst="rect">
            <a:avLst/>
          </a:prstGeom>
          <a:noFill/>
        </p:spPr>
      </p:pic>
      <p:pic>
        <p:nvPicPr>
          <p:cNvPr id="44035" name="Picture 3" descr="Z:\PPOINT\2011\1380MJ.png"/>
          <p:cNvPicPr>
            <a:picLocks noChangeAspect="1" noChangeArrowheads="1"/>
          </p:cNvPicPr>
          <p:nvPr/>
        </p:nvPicPr>
        <p:blipFill>
          <a:blip r:embed="rId4" cstate="print"/>
          <a:srcRect/>
          <a:stretch>
            <a:fillRect/>
          </a:stretch>
        </p:blipFill>
        <p:spPr bwMode="auto">
          <a:xfrm>
            <a:off x="609600" y="3962400"/>
            <a:ext cx="8096250" cy="22479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5" descr="\\cern.ch\dfs\Users\a\arduini\Documents\lumichart.bmp"/>
          <p:cNvPicPr>
            <a:picLocks noChangeAspect="1" noChangeArrowheads="1"/>
          </p:cNvPicPr>
          <p:nvPr/>
        </p:nvPicPr>
        <p:blipFill>
          <a:blip r:embed="rId2" cstate="print"/>
          <a:srcRect/>
          <a:stretch>
            <a:fillRect/>
          </a:stretch>
        </p:blipFill>
        <p:spPr bwMode="auto">
          <a:xfrm>
            <a:off x="152400" y="1066799"/>
            <a:ext cx="4800600" cy="3449677"/>
          </a:xfrm>
          <a:prstGeom prst="rect">
            <a:avLst/>
          </a:prstGeom>
          <a:noFill/>
        </p:spPr>
      </p:pic>
      <p:sp>
        <p:nvSpPr>
          <p:cNvPr id="5" name="Text Placeholder 4"/>
          <p:cNvSpPr>
            <a:spLocks noGrp="1"/>
          </p:cNvSpPr>
          <p:nvPr>
            <p:ph type="body" sz="half" idx="3"/>
          </p:nvPr>
        </p:nvSpPr>
        <p:spPr/>
        <p:txBody>
          <a:bodyPr/>
          <a:lstStyle/>
          <a:p>
            <a:pPr>
              <a:buNone/>
            </a:pPr>
            <a:endParaRPr lang="en-US" dirty="0"/>
          </a:p>
        </p:txBody>
      </p:sp>
      <p:sp>
        <p:nvSpPr>
          <p:cNvPr id="4" name="Title 3"/>
          <p:cNvSpPr>
            <a:spLocks noGrp="1"/>
          </p:cNvSpPr>
          <p:nvPr>
            <p:ph type="title"/>
          </p:nvPr>
        </p:nvSpPr>
        <p:spPr/>
        <p:txBody>
          <a:bodyPr/>
          <a:lstStyle/>
          <a:p>
            <a:r>
              <a:rPr lang="en-US" dirty="0" smtClean="0"/>
              <a:t>Stats</a:t>
            </a:r>
            <a:endParaRPr lang="en-US" dirty="0"/>
          </a:p>
        </p:txBody>
      </p:sp>
      <p:pic>
        <p:nvPicPr>
          <p:cNvPr id="38918" name="Picture 6" descr="\\cern.ch\dfs\Users\a\arduini\Documents\cake.bmp"/>
          <p:cNvPicPr>
            <a:picLocks noChangeAspect="1" noChangeArrowheads="1"/>
          </p:cNvPicPr>
          <p:nvPr/>
        </p:nvPicPr>
        <p:blipFill>
          <a:blip r:embed="rId3" cstate="print"/>
          <a:srcRect/>
          <a:stretch>
            <a:fillRect/>
          </a:stretch>
        </p:blipFill>
        <p:spPr bwMode="auto">
          <a:xfrm>
            <a:off x="4495800" y="3124200"/>
            <a:ext cx="4321153" cy="31051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lower luminosity?</a:t>
            </a:r>
            <a:endParaRPr lang="en-US" dirty="0"/>
          </a:p>
        </p:txBody>
      </p:sp>
      <p:sp>
        <p:nvSpPr>
          <p:cNvPr id="5" name="Text Placeholder 4"/>
          <p:cNvSpPr>
            <a:spLocks noGrp="1"/>
          </p:cNvSpPr>
          <p:nvPr>
            <p:ph type="body" sz="half" idx="10"/>
          </p:nvPr>
        </p:nvSpPr>
        <p:spPr>
          <a:xfrm>
            <a:off x="152400" y="4800600"/>
            <a:ext cx="8763000" cy="1447800"/>
          </a:xfrm>
        </p:spPr>
        <p:txBody>
          <a:bodyPr/>
          <a:lstStyle/>
          <a:p>
            <a:r>
              <a:rPr lang="en-US" sz="2400" dirty="0" smtClean="0"/>
              <a:t>Activity in the H-plane (both beams) when the damper gain is reduced before starting the ramp </a:t>
            </a:r>
            <a:r>
              <a:rPr lang="en-US" sz="2400" dirty="0" smtClean="0">
                <a:sym typeface="Wingdings" pitchFamily="2" charset="2"/>
              </a:rPr>
              <a:t> need to revisit when back from technical stop</a:t>
            </a:r>
            <a:endParaRPr lang="en-US" sz="2400" dirty="0"/>
          </a:p>
        </p:txBody>
      </p:sp>
      <p:pic>
        <p:nvPicPr>
          <p:cNvPr id="39937" name="Picture 1" descr="\\cern.ch\dfs\Users\a\arduini\Documents\blow-up1901bis.png"/>
          <p:cNvPicPr>
            <a:picLocks noChangeAspect="1" noChangeArrowheads="1"/>
          </p:cNvPicPr>
          <p:nvPr/>
        </p:nvPicPr>
        <p:blipFill>
          <a:blip r:embed="rId2" cstate="print"/>
          <a:srcRect/>
          <a:stretch>
            <a:fillRect/>
          </a:stretch>
        </p:blipFill>
        <p:spPr bwMode="auto">
          <a:xfrm>
            <a:off x="152400" y="990600"/>
            <a:ext cx="8823960" cy="3634740"/>
          </a:xfrm>
          <a:prstGeom prst="rect">
            <a:avLst/>
          </a:prstGeom>
          <a:noFill/>
        </p:spPr>
      </p:pic>
      <p:sp>
        <p:nvSpPr>
          <p:cNvPr id="7" name="Text Box 5"/>
          <p:cNvSpPr txBox="1">
            <a:spLocks noChangeArrowheads="1"/>
          </p:cNvSpPr>
          <p:nvPr/>
        </p:nvSpPr>
        <p:spPr bwMode="auto">
          <a:xfrm>
            <a:off x="5257800" y="762000"/>
            <a:ext cx="3657600" cy="307777"/>
          </a:xfrm>
          <a:prstGeom prst="rect">
            <a:avLst/>
          </a:prstGeom>
          <a:solidFill>
            <a:srgbClr val="FF6600"/>
          </a:solidFill>
          <a:ln w="9525">
            <a:noFill/>
            <a:miter lim="800000"/>
            <a:headEnd/>
            <a:tailEnd/>
          </a:ln>
          <a:effectLst/>
        </p:spPr>
        <p:txBody>
          <a:bodyPr wrap="square">
            <a:spAutoFit/>
          </a:bodyPr>
          <a:lstStyle/>
          <a:p>
            <a:pPr algn="ctr">
              <a:spcBef>
                <a:spcPct val="50000"/>
              </a:spcBef>
            </a:pPr>
            <a:r>
              <a:rPr lang="en-US" sz="1400" b="1" dirty="0" smtClean="0">
                <a:solidFill>
                  <a:srgbClr val="FFFF00"/>
                </a:solidFill>
              </a:rPr>
              <a:t>Fill 1901 – 1380 bunches – R. </a:t>
            </a:r>
            <a:r>
              <a:rPr lang="en-US" sz="1400" b="1" dirty="0" err="1" smtClean="0">
                <a:solidFill>
                  <a:srgbClr val="FFFF00"/>
                </a:solidFill>
              </a:rPr>
              <a:t>Giachino</a:t>
            </a:r>
            <a:endParaRPr lang="en-GB" sz="1400" b="1" dirty="0">
              <a:solidFill>
                <a:srgbClr val="FF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lower luminosity?</a:t>
            </a:r>
            <a:endParaRPr lang="en-US" dirty="0"/>
          </a:p>
        </p:txBody>
      </p:sp>
      <p:sp>
        <p:nvSpPr>
          <p:cNvPr id="5" name="Text Placeholder 4"/>
          <p:cNvSpPr>
            <a:spLocks noGrp="1"/>
          </p:cNvSpPr>
          <p:nvPr>
            <p:ph type="body" sz="half" idx="10"/>
          </p:nvPr>
        </p:nvSpPr>
        <p:spPr>
          <a:xfrm>
            <a:off x="152400" y="4800600"/>
            <a:ext cx="8763000" cy="1447800"/>
          </a:xfrm>
        </p:spPr>
        <p:txBody>
          <a:bodyPr/>
          <a:lstStyle/>
          <a:p>
            <a:r>
              <a:rPr lang="en-US" sz="2400" dirty="0" smtClean="0"/>
              <a:t>Already visible with 1236 bunches</a:t>
            </a:r>
            <a:endParaRPr lang="en-US" sz="2400" dirty="0"/>
          </a:p>
        </p:txBody>
      </p:sp>
      <p:sp>
        <p:nvSpPr>
          <p:cNvPr id="7" name="Text Box 5"/>
          <p:cNvSpPr txBox="1">
            <a:spLocks noChangeArrowheads="1"/>
          </p:cNvSpPr>
          <p:nvPr/>
        </p:nvSpPr>
        <p:spPr bwMode="auto">
          <a:xfrm>
            <a:off x="5257800" y="762000"/>
            <a:ext cx="3657600" cy="307777"/>
          </a:xfrm>
          <a:prstGeom prst="rect">
            <a:avLst/>
          </a:prstGeom>
          <a:solidFill>
            <a:srgbClr val="FF6600"/>
          </a:solidFill>
          <a:ln w="9525">
            <a:noFill/>
            <a:miter lim="800000"/>
            <a:headEnd/>
            <a:tailEnd/>
          </a:ln>
          <a:effectLst/>
        </p:spPr>
        <p:txBody>
          <a:bodyPr wrap="square">
            <a:spAutoFit/>
          </a:bodyPr>
          <a:lstStyle/>
          <a:p>
            <a:pPr algn="ctr">
              <a:spcBef>
                <a:spcPct val="50000"/>
              </a:spcBef>
            </a:pPr>
            <a:r>
              <a:rPr lang="en-US" sz="1400" b="1" dirty="0" smtClean="0">
                <a:solidFill>
                  <a:srgbClr val="FFFF00"/>
                </a:solidFill>
              </a:rPr>
              <a:t>Fill 1900 – 1236 bunches – R. </a:t>
            </a:r>
            <a:r>
              <a:rPr lang="en-US" sz="1400" b="1" dirty="0" err="1" smtClean="0">
                <a:solidFill>
                  <a:srgbClr val="FFFF00"/>
                </a:solidFill>
              </a:rPr>
              <a:t>Giachino</a:t>
            </a:r>
            <a:endParaRPr lang="en-GB" sz="1400" b="1" dirty="0">
              <a:solidFill>
                <a:srgbClr val="FFFF00"/>
              </a:solidFill>
            </a:endParaRPr>
          </a:p>
        </p:txBody>
      </p:sp>
      <p:pic>
        <p:nvPicPr>
          <p:cNvPr id="40962" name="Picture 2" descr="\\cern.ch\dfs\Users\a\arduini\Documents\blow-up1900bis.png"/>
          <p:cNvPicPr>
            <a:picLocks noChangeAspect="1" noChangeArrowheads="1"/>
          </p:cNvPicPr>
          <p:nvPr/>
        </p:nvPicPr>
        <p:blipFill>
          <a:blip r:embed="rId2" cstate="print"/>
          <a:srcRect/>
          <a:stretch>
            <a:fillRect/>
          </a:stretch>
        </p:blipFill>
        <p:spPr bwMode="auto">
          <a:xfrm>
            <a:off x="152400" y="1143000"/>
            <a:ext cx="8823960" cy="363474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lower luminosity?</a:t>
            </a:r>
            <a:endParaRPr lang="en-US" dirty="0"/>
          </a:p>
        </p:txBody>
      </p:sp>
      <p:sp>
        <p:nvSpPr>
          <p:cNvPr id="5" name="Text Placeholder 4"/>
          <p:cNvSpPr>
            <a:spLocks noGrp="1"/>
          </p:cNvSpPr>
          <p:nvPr>
            <p:ph type="body" sz="half" idx="10"/>
          </p:nvPr>
        </p:nvSpPr>
        <p:spPr>
          <a:xfrm>
            <a:off x="152400" y="4800600"/>
            <a:ext cx="8763000" cy="1447800"/>
          </a:xfrm>
        </p:spPr>
        <p:txBody>
          <a:bodyPr/>
          <a:lstStyle/>
          <a:p>
            <a:r>
              <a:rPr lang="en-US" sz="2400" dirty="0" smtClean="0"/>
              <a:t>…and a tiny bit with 1092. This could explain why the increase in luminosity was marginal.</a:t>
            </a:r>
            <a:endParaRPr lang="en-US" sz="2400" dirty="0"/>
          </a:p>
        </p:txBody>
      </p:sp>
      <p:sp>
        <p:nvSpPr>
          <p:cNvPr id="7" name="Text Box 5"/>
          <p:cNvSpPr txBox="1">
            <a:spLocks noChangeArrowheads="1"/>
          </p:cNvSpPr>
          <p:nvPr/>
        </p:nvSpPr>
        <p:spPr bwMode="auto">
          <a:xfrm>
            <a:off x="5257800" y="762000"/>
            <a:ext cx="3657600" cy="307777"/>
          </a:xfrm>
          <a:prstGeom prst="rect">
            <a:avLst/>
          </a:prstGeom>
          <a:solidFill>
            <a:srgbClr val="FF6600"/>
          </a:solidFill>
          <a:ln w="9525">
            <a:noFill/>
            <a:miter lim="800000"/>
            <a:headEnd/>
            <a:tailEnd/>
          </a:ln>
          <a:effectLst/>
        </p:spPr>
        <p:txBody>
          <a:bodyPr wrap="square">
            <a:spAutoFit/>
          </a:bodyPr>
          <a:lstStyle/>
          <a:p>
            <a:pPr algn="ctr">
              <a:spcBef>
                <a:spcPct val="50000"/>
              </a:spcBef>
            </a:pPr>
            <a:r>
              <a:rPr lang="en-US" sz="1400" b="1" dirty="0" smtClean="0">
                <a:solidFill>
                  <a:srgbClr val="FFFF00"/>
                </a:solidFill>
              </a:rPr>
              <a:t>Fill 1883 – 1092 bunches – R. </a:t>
            </a:r>
            <a:r>
              <a:rPr lang="en-US" sz="1400" b="1" dirty="0" err="1" smtClean="0">
                <a:solidFill>
                  <a:srgbClr val="FFFF00"/>
                </a:solidFill>
              </a:rPr>
              <a:t>Giachino</a:t>
            </a:r>
            <a:endParaRPr lang="en-GB" sz="1400" b="1" dirty="0">
              <a:solidFill>
                <a:srgbClr val="FFFF00"/>
              </a:solidFill>
            </a:endParaRPr>
          </a:p>
        </p:txBody>
      </p:sp>
      <p:pic>
        <p:nvPicPr>
          <p:cNvPr id="41986" name="Picture 2" descr="\\cern.ch\dfs\Users\a\arduini\Documents\blow-up1883bis.png"/>
          <p:cNvPicPr>
            <a:picLocks noChangeAspect="1" noChangeArrowheads="1"/>
          </p:cNvPicPr>
          <p:nvPr/>
        </p:nvPicPr>
        <p:blipFill>
          <a:blip r:embed="rId2" cstate="print"/>
          <a:srcRect/>
          <a:stretch>
            <a:fillRect/>
          </a:stretch>
        </p:blipFill>
        <p:spPr bwMode="auto">
          <a:xfrm>
            <a:off x="152400" y="1143000"/>
            <a:ext cx="8823960" cy="363474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half" idx="3"/>
          </p:nvPr>
        </p:nvSpPr>
        <p:spPr/>
        <p:txBody>
          <a:bodyPr/>
          <a:lstStyle/>
          <a:p>
            <a:r>
              <a:rPr lang="en-US" sz="2000" dirty="0" smtClean="0"/>
              <a:t>Some differences in the </a:t>
            </a:r>
            <a:r>
              <a:rPr lang="en-US" sz="2000" dirty="0" err="1" smtClean="0"/>
              <a:t>emittance</a:t>
            </a:r>
            <a:r>
              <a:rPr lang="en-US" sz="2000" dirty="0" smtClean="0"/>
              <a:t> of the PSB rings (ring 4 has larger </a:t>
            </a:r>
            <a:r>
              <a:rPr lang="en-US" sz="2000" dirty="0" err="1" smtClean="0"/>
              <a:t>emittance</a:t>
            </a:r>
            <a:r>
              <a:rPr lang="en-US" sz="2000" dirty="0" smtClean="0"/>
              <a:t>) </a:t>
            </a:r>
            <a:r>
              <a:rPr lang="en-US" sz="2000" dirty="0" smtClean="0">
                <a:sym typeface="Wingdings" pitchFamily="2" charset="2"/>
              </a:rPr>
              <a:t> could also be the effect of </a:t>
            </a:r>
            <a:r>
              <a:rPr lang="en-US" sz="2000" dirty="0" err="1" smtClean="0">
                <a:sym typeface="Wingdings" pitchFamily="2" charset="2"/>
              </a:rPr>
              <a:t>mis</a:t>
            </a:r>
            <a:r>
              <a:rPr lang="en-US" sz="2000" dirty="0" smtClean="0">
                <a:sym typeface="Wingdings" pitchFamily="2" charset="2"/>
              </a:rPr>
              <a:t>-steering at PS injection</a:t>
            </a:r>
            <a:r>
              <a:rPr lang="en-US" sz="2000" dirty="0" smtClean="0"/>
              <a:t> </a:t>
            </a:r>
            <a:endParaRPr lang="en-US" sz="2000" dirty="0"/>
          </a:p>
        </p:txBody>
      </p:sp>
      <p:sp>
        <p:nvSpPr>
          <p:cNvPr id="10" name="Title 9"/>
          <p:cNvSpPr>
            <a:spLocks noGrp="1"/>
          </p:cNvSpPr>
          <p:nvPr>
            <p:ph type="title"/>
          </p:nvPr>
        </p:nvSpPr>
        <p:spPr/>
        <p:txBody>
          <a:bodyPr/>
          <a:lstStyle/>
          <a:p>
            <a:r>
              <a:rPr lang="en-US" dirty="0" smtClean="0"/>
              <a:t>Why lower luminosity?</a:t>
            </a:r>
            <a:endParaRPr lang="en-US" dirty="0"/>
          </a:p>
        </p:txBody>
      </p:sp>
      <p:sp>
        <p:nvSpPr>
          <p:cNvPr id="12" name="Text Placeholder 11"/>
          <p:cNvSpPr>
            <a:spLocks noGrp="1"/>
          </p:cNvSpPr>
          <p:nvPr>
            <p:ph type="body" sz="half" idx="10"/>
          </p:nvPr>
        </p:nvSpPr>
        <p:spPr/>
        <p:txBody>
          <a:bodyPr/>
          <a:lstStyle/>
          <a:p>
            <a:endParaRPr lang="en-US"/>
          </a:p>
        </p:txBody>
      </p:sp>
      <p:pic>
        <p:nvPicPr>
          <p:cNvPr id="43011" name="Picture 3" descr="\\cern.ch\dfs\Users\a\arduini\Documents\atlasdata.png"/>
          <p:cNvPicPr>
            <a:picLocks noGrp="1" noChangeAspect="1" noChangeArrowheads="1"/>
          </p:cNvPicPr>
          <p:nvPr>
            <p:ph idx="4294967295"/>
          </p:nvPr>
        </p:nvPicPr>
        <p:blipFill>
          <a:blip r:embed="rId2" cstate="print"/>
          <a:stretch>
            <a:fillRect/>
          </a:stretch>
        </p:blipFill>
        <p:spPr bwMode="auto">
          <a:xfrm>
            <a:off x="685800" y="2667000"/>
            <a:ext cx="7581900" cy="35433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2400" dirty="0" smtClean="0"/>
              <a:t>16:00-19:20 Ramp down - Access for BI. Loading of 90 m optics hyper-cycle. </a:t>
            </a:r>
            <a:r>
              <a:rPr lang="en-US" sz="2400" dirty="0" smtClean="0">
                <a:solidFill>
                  <a:srgbClr val="FF0000"/>
                </a:solidFill>
              </a:rPr>
              <a:t>Cleaning of the water cooling filters for </a:t>
            </a:r>
            <a:r>
              <a:rPr lang="en-US" sz="2400" dirty="0" err="1" smtClean="0">
                <a:solidFill>
                  <a:srgbClr val="FF0000"/>
                </a:solidFill>
              </a:rPr>
              <a:t>cryo</a:t>
            </a:r>
            <a:r>
              <a:rPr lang="en-US" sz="2400" dirty="0" smtClean="0">
                <a:solidFill>
                  <a:srgbClr val="FF0000"/>
                </a:solidFill>
              </a:rPr>
              <a:t> in point 2 in the shadow</a:t>
            </a:r>
          </a:p>
          <a:p>
            <a:r>
              <a:rPr lang="en-US" sz="2400" dirty="0" smtClean="0"/>
              <a:t>19:20 start injection for 90 m optics</a:t>
            </a:r>
            <a:endParaRPr lang="en-US" sz="2400" dirty="0"/>
          </a:p>
        </p:txBody>
      </p:sp>
      <p:sp>
        <p:nvSpPr>
          <p:cNvPr id="5" name="Title 4"/>
          <p:cNvSpPr>
            <a:spLocks noGrp="1"/>
          </p:cNvSpPr>
          <p:nvPr>
            <p:ph type="title"/>
          </p:nvPr>
        </p:nvSpPr>
        <p:spPr/>
        <p:txBody>
          <a:bodyPr/>
          <a:lstStyle/>
          <a:p>
            <a:r>
              <a:rPr lang="en-US" dirty="0" smtClean="0"/>
              <a:t>Tue 28/6- Wed 29/6</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3"/>
          </p:nvPr>
        </p:nvSpPr>
        <p:spPr>
          <a:xfrm>
            <a:off x="6096000" y="990600"/>
            <a:ext cx="2819400" cy="5257800"/>
          </a:xfrm>
        </p:spPr>
        <p:txBody>
          <a:bodyPr/>
          <a:lstStyle/>
          <a:p>
            <a:r>
              <a:rPr lang="en-US" sz="2400" dirty="0" smtClean="0"/>
              <a:t>Feed-forward of simulated tune errors during the squeeze (S. Redaelli)</a:t>
            </a:r>
            <a:endParaRPr lang="en-US" sz="2400" dirty="0"/>
          </a:p>
        </p:txBody>
      </p:sp>
      <p:sp>
        <p:nvSpPr>
          <p:cNvPr id="5" name="Title 4"/>
          <p:cNvSpPr>
            <a:spLocks noGrp="1"/>
          </p:cNvSpPr>
          <p:nvPr>
            <p:ph type="title"/>
          </p:nvPr>
        </p:nvSpPr>
        <p:spPr>
          <a:xfrm>
            <a:off x="457200" y="152400"/>
            <a:ext cx="8458200" cy="792163"/>
          </a:xfrm>
        </p:spPr>
        <p:txBody>
          <a:bodyPr/>
          <a:lstStyle/>
          <a:p>
            <a:r>
              <a:rPr lang="en-US" dirty="0" smtClean="0"/>
              <a:t>90 m optics setting-up (H. </a:t>
            </a:r>
            <a:r>
              <a:rPr lang="en-US" dirty="0" err="1" smtClean="0"/>
              <a:t>Burkhardt</a:t>
            </a:r>
            <a:r>
              <a:rPr lang="en-US" dirty="0" smtClean="0"/>
              <a:t> et al.)</a:t>
            </a:r>
            <a:endParaRPr lang="en-US" dirty="0"/>
          </a:p>
        </p:txBody>
      </p:sp>
      <p:sp>
        <p:nvSpPr>
          <p:cNvPr id="7" name="Text Placeholder 6"/>
          <p:cNvSpPr>
            <a:spLocks noGrp="1"/>
          </p:cNvSpPr>
          <p:nvPr>
            <p:ph type="body" sz="half" idx="10"/>
          </p:nvPr>
        </p:nvSpPr>
        <p:spPr/>
        <p:txBody>
          <a:bodyPr/>
          <a:lstStyle/>
          <a:p>
            <a:endParaRPr lang="en-US"/>
          </a:p>
        </p:txBody>
      </p:sp>
      <p:pic>
        <p:nvPicPr>
          <p:cNvPr id="1026" name="Picture 2" descr="http://elogbook.cern.ch/eLogbook/attach_reader?attach_id=1173257"/>
          <p:cNvPicPr>
            <a:picLocks noGrp="1" noChangeAspect="1" noChangeArrowheads="1"/>
          </p:cNvPicPr>
          <p:nvPr>
            <p:ph idx="4294967295"/>
          </p:nvPr>
        </p:nvPicPr>
        <p:blipFill>
          <a:blip r:embed="rId2" cstate="print"/>
          <a:srcRect/>
          <a:stretch>
            <a:fillRect/>
          </a:stretch>
        </p:blipFill>
        <p:spPr bwMode="auto">
          <a:xfrm>
            <a:off x="228600" y="1066800"/>
            <a:ext cx="5842000" cy="5257800"/>
          </a:xfrm>
          <a:prstGeom prst="rect">
            <a:avLst/>
          </a:prstGeom>
          <a:noFill/>
        </p:spPr>
      </p:pic>
    </p:spTree>
  </p:cSld>
  <p:clrMapOvr>
    <a:masterClrMapping/>
  </p:clrMapOvr>
</p:sld>
</file>

<file path=ppt/theme/theme1.xml><?xml version="1.0" encoding="utf-8"?>
<a:theme xmlns:a="http://schemas.openxmlformats.org/drawingml/2006/main" name="LHCpresentations">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23705</TotalTime>
  <Words>1021</Words>
  <Application>Microsoft Office PowerPoint</Application>
  <PresentationFormat>On-screen Show (4:3)</PresentationFormat>
  <Paragraphs>133</Paragraphs>
  <Slides>17</Slides>
  <Notes>2</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LHCpresentations</vt:lpstr>
      <vt:lpstr>Pixel</vt:lpstr>
      <vt:lpstr>Another Immortal Fill…. </vt:lpstr>
      <vt:lpstr>Another Immortal Fill…. </vt:lpstr>
      <vt:lpstr>Stats</vt:lpstr>
      <vt:lpstr>Why lower luminosity?</vt:lpstr>
      <vt:lpstr>Why lower luminosity?</vt:lpstr>
      <vt:lpstr>Why lower luminosity?</vt:lpstr>
      <vt:lpstr>Why lower luminosity?</vt:lpstr>
      <vt:lpstr>Tue 28/6- Wed 29/6</vt:lpstr>
      <vt:lpstr>90 m optics setting-up (H. Burkhardt et al.)</vt:lpstr>
      <vt:lpstr>90 m optics setting-up (H. Burkhardt et al.)</vt:lpstr>
      <vt:lpstr>90 m optics setting-up (H. Burkhardt et al.)</vt:lpstr>
      <vt:lpstr>90 m optics setting-up (H. Burkhardt et al.)</vt:lpstr>
      <vt:lpstr>90 m optics setting-up (H. Burkhardt et al.)</vt:lpstr>
      <vt:lpstr>Draft MD Planning Wed – Thu (29. – 30.6.)</vt:lpstr>
      <vt:lpstr>Experimental magnets</vt:lpstr>
      <vt:lpstr>Draft MD Planning Fri – Sat (1. – 2.7.)</vt:lpstr>
      <vt:lpstr>Draft MD Planning Sun – Mon (3. – 4.7.)</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Gianluigi Arduini</dc:creator>
  <cp:lastModifiedBy>NICE</cp:lastModifiedBy>
  <cp:revision>2075</cp:revision>
  <dcterms:created xsi:type="dcterms:W3CDTF">2010-04-25T23:23:07Z</dcterms:created>
  <dcterms:modified xsi:type="dcterms:W3CDTF">2011-06-29T05:32:11Z</dcterms:modified>
</cp:coreProperties>
</file>