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14" r:id="rId1"/>
  </p:sldMasterIdLst>
  <p:notesMasterIdLst>
    <p:notesMasterId r:id="rId9"/>
  </p:notesMasterIdLst>
  <p:sldIdLst>
    <p:sldId id="263" r:id="rId2"/>
    <p:sldId id="278" r:id="rId3"/>
    <p:sldId id="270" r:id="rId4"/>
    <p:sldId id="264" r:id="rId5"/>
    <p:sldId id="285" r:id="rId6"/>
    <p:sldId id="286" r:id="rId7"/>
    <p:sldId id="284" r:id="rId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896" autoAdjust="0"/>
    <p:restoredTop sz="86443" autoAdjust="0"/>
  </p:normalViewPr>
  <p:slideViewPr>
    <p:cSldViewPr>
      <p:cViewPr>
        <p:scale>
          <a:sx n="100" d="100"/>
          <a:sy n="100" d="100"/>
        </p:scale>
        <p:origin x="-1224" y="-47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404" y="-7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AFA056B2-8286-4214-95A8-50FE7E9565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778674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2192-A068-45B5-B3FD-8199D4F1E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E20D-C8F7-4C93-A0FC-4874F8ECF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12" y="714356"/>
            <a:ext cx="1714512" cy="54228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282" y="714356"/>
            <a:ext cx="5929354" cy="54228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EE2C-BFE4-41F7-A659-07DE90E54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14375"/>
            <a:ext cx="7786687" cy="703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4313" y="1600200"/>
            <a:ext cx="7786687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92A2-5CC3-4185-AA21-BCF0EA63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9A0B-73EB-43EC-8D5F-FF33888E9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3" y="4406900"/>
            <a:ext cx="778674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3" y="2906713"/>
            <a:ext cx="778674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431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9C29-1267-4F85-BC8F-AD68C7E58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3857652" cy="4572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3372" y="1571612"/>
            <a:ext cx="3857652" cy="4572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72AB-F664-4473-B16A-42210601B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3857652" cy="642942"/>
          </a:xfrm>
        </p:spPr>
        <p:txBody>
          <a:bodyPr anchor="b">
            <a:noAutofit/>
          </a:bodyPr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282" y="2285992"/>
            <a:ext cx="3857652" cy="39290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3373" y="1571612"/>
            <a:ext cx="38576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43373" y="2285992"/>
            <a:ext cx="3857652" cy="39290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0716-E1E6-45FD-8EB5-1305AD015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0AB3-9DBF-4EEF-8A1C-A57E31008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5270-A8B7-451D-BF14-190D80F82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3008313" cy="7334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16" y="714356"/>
            <a:ext cx="4714908" cy="55007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1500174"/>
            <a:ext cx="3008313" cy="47149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DCF1-8474-42DE-9668-86D2DE98B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485F-9549-4A6A-8BC9-424CDC645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14313" y="714375"/>
            <a:ext cx="7786687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Decharges partielles cellules HTA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13" y="1600200"/>
            <a:ext cx="77866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79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43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7875" y="6357938"/>
            <a:ext cx="214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7027BE-AFB2-4866-A3F8-7264C0AEC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663" y="123825"/>
            <a:ext cx="549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\\cern.ch\dfs\Workspaces\s\st_el\BE\LOGOS\Nouvelle version ENEL\Logo ENEL 26x30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15313" y="123825"/>
            <a:ext cx="822325" cy="947738"/>
          </a:xfrm>
          <a:prstGeom prst="rect">
            <a:avLst/>
          </a:prstGeom>
          <a:noFill/>
          <a:ln w="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105" name="Picture 8" descr="Bandeau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15313" y="1160463"/>
            <a:ext cx="822325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8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785813" y="1143000"/>
            <a:ext cx="70723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b="1" dirty="0">
                <a:latin typeface="+mn-lt"/>
              </a:rPr>
              <a:t>Distribution network </a:t>
            </a:r>
            <a:r>
              <a:rPr lang="fr-FR" sz="3600" b="1" dirty="0" err="1">
                <a:latin typeface="+mn-lt"/>
              </a:rPr>
              <a:t>fault</a:t>
            </a:r>
            <a:r>
              <a:rPr lang="fr-FR" sz="3600" b="1" dirty="0">
                <a:latin typeface="+mn-lt"/>
              </a:rPr>
              <a:t> on </a:t>
            </a:r>
            <a:r>
              <a:rPr lang="fr-FR" sz="3600" b="1" dirty="0" smtClean="0">
                <a:latin typeface="+mn-lt"/>
              </a:rPr>
              <a:t>LHC1</a:t>
            </a:r>
          </a:p>
          <a:p>
            <a:pPr algn="ctr"/>
            <a:r>
              <a:rPr lang="fr-FR" sz="3600" b="1" dirty="0" smtClean="0">
                <a:latin typeface="+mn-lt"/>
              </a:rPr>
              <a:t>10/07/2011</a:t>
            </a:r>
            <a:endParaRPr lang="fr-FR" sz="3600" b="1" dirty="0">
              <a:latin typeface="+mn-lt"/>
            </a:endParaRPr>
          </a:p>
          <a:p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r>
              <a:rPr lang="fr-FR" b="1" dirty="0">
                <a:latin typeface="+mn-lt"/>
              </a:rPr>
              <a:t>F Duval, G Cumer on </a:t>
            </a:r>
            <a:r>
              <a:rPr lang="fr-FR" b="1" dirty="0" err="1">
                <a:latin typeface="+mn-lt"/>
              </a:rPr>
              <a:t>behalf</a:t>
            </a:r>
            <a:r>
              <a:rPr lang="fr-FR" b="1" dirty="0">
                <a:latin typeface="+mn-lt"/>
              </a:rPr>
              <a:t> of EN/EL         </a:t>
            </a:r>
            <a:r>
              <a:rPr lang="fr-FR" b="1" dirty="0" smtClean="0">
                <a:latin typeface="+mn-lt"/>
              </a:rPr>
              <a:t>10/07/11</a:t>
            </a:r>
            <a:endParaRPr lang="fr-FR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11760" y="548680"/>
          <a:ext cx="4662488" cy="6072187"/>
        </p:xfrm>
        <a:graphic>
          <a:graphicData uri="http://schemas.openxmlformats.org/presentationml/2006/ole">
            <p:oleObj spid="_x0000_s1026" name="Visio" r:id="rId3" imgW="11206797" imgH="14608853" progId="Visio.Drawing.11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5875" y="214313"/>
            <a:ext cx="16398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+mn-lt"/>
              </a:rPr>
              <a:t>1) FACTS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3" y="285750"/>
            <a:ext cx="7500937" cy="57554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endParaRPr lang="en-US" b="1" dirty="0">
              <a:latin typeface="+mn-lt"/>
            </a:endParaRPr>
          </a:p>
          <a:p>
            <a:pPr algn="ctr">
              <a:defRPr/>
            </a:pPr>
            <a:endParaRPr lang="en-US" sz="4000" b="1" dirty="0" smtClean="0">
              <a:latin typeface="+mn-lt"/>
            </a:endParaRPr>
          </a:p>
          <a:p>
            <a:pPr algn="ctr">
              <a:defRPr/>
            </a:pPr>
            <a:endParaRPr lang="en-US" sz="4000" b="1" dirty="0"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en-US" b="1" dirty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3 major events in 30 min (11:03, 11:11, 11:34)</a:t>
            </a:r>
            <a:endParaRPr lang="en-US" b="1" dirty="0">
              <a:latin typeface="+mn-lt"/>
            </a:endParaRPr>
          </a:p>
          <a:p>
            <a:pPr lvl="1">
              <a:buFontTx/>
              <a:buChar char="-"/>
              <a:defRPr/>
            </a:pPr>
            <a:r>
              <a:rPr lang="en-US" b="1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Discrimination not easy but last was worst (short on </a:t>
            </a:r>
            <a:r>
              <a:rPr lang="en-US" dirty="0" err="1" smtClean="0">
                <a:latin typeface="+mn-lt"/>
              </a:rPr>
              <a:t>Verbois</a:t>
            </a:r>
            <a:r>
              <a:rPr lang="en-US" dirty="0" smtClean="0">
                <a:latin typeface="+mn-lt"/>
              </a:rPr>
              <a:t> OHL)</a:t>
            </a:r>
            <a:endParaRPr lang="en-US" dirty="0">
              <a:latin typeface="+mn-lt"/>
            </a:endParaRPr>
          </a:p>
          <a:p>
            <a:pPr lvl="1">
              <a:buFontTx/>
              <a:buChar char="-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Impact on several points (starting contact: EHT2 pulsed, Diesel network, </a:t>
            </a:r>
            <a:r>
              <a:rPr lang="en-US" dirty="0" err="1" smtClean="0">
                <a:latin typeface="+mn-lt"/>
              </a:rPr>
              <a:t>Meyrin</a:t>
            </a:r>
            <a:r>
              <a:rPr lang="en-US" dirty="0" smtClean="0">
                <a:latin typeface="+mn-lt"/>
              </a:rPr>
              <a:t> admin. loop)</a:t>
            </a:r>
            <a:endParaRPr lang="en-US" dirty="0">
              <a:latin typeface="+mn-lt"/>
            </a:endParaRPr>
          </a:p>
          <a:p>
            <a:pPr lvl="1">
              <a:buFontTx/>
              <a:buChar char="-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False </a:t>
            </a:r>
            <a:r>
              <a:rPr lang="en-US" dirty="0" err="1" smtClean="0">
                <a:latin typeface="+mn-lt"/>
              </a:rPr>
              <a:t>intertrip</a:t>
            </a:r>
            <a:r>
              <a:rPr lang="en-US" dirty="0" smtClean="0">
                <a:latin typeface="+mn-lt"/>
              </a:rPr>
              <a:t> on MP7 (second in a row after 3 month of storms)</a:t>
            </a:r>
          </a:p>
          <a:p>
            <a:pPr lvl="1">
              <a:buFontTx/>
              <a:buChar char="-"/>
              <a:defRPr/>
            </a:pP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Autotransfer</a:t>
            </a:r>
            <a:r>
              <a:rPr lang="en-US" dirty="0" smtClean="0">
                <a:latin typeface="+mn-lt"/>
              </a:rPr>
              <a:t> failed to </a:t>
            </a:r>
            <a:r>
              <a:rPr lang="en-US" dirty="0" err="1" smtClean="0">
                <a:latin typeface="+mn-lt"/>
              </a:rPr>
              <a:t>refeed</a:t>
            </a:r>
            <a:r>
              <a:rPr lang="en-US" dirty="0" smtClean="0">
                <a:latin typeface="+mn-lt"/>
              </a:rPr>
              <a:t> SEM12 (Io on couplers)</a:t>
            </a:r>
          </a:p>
          <a:p>
            <a:pPr lvl="1">
              <a:buFontTx/>
              <a:buChar char="-"/>
              <a:defRPr/>
            </a:pPr>
            <a:endParaRPr lang="en-US" dirty="0" smtClean="0">
              <a:latin typeface="+mn-lt"/>
            </a:endParaRPr>
          </a:p>
          <a:p>
            <a:pPr lvl="1">
              <a:defRPr/>
            </a:pPr>
            <a:endParaRPr lang="en-US" dirty="0" smtClean="0">
              <a:latin typeface="+mn-lt"/>
            </a:endParaRPr>
          </a:p>
          <a:p>
            <a:pPr>
              <a:buFontTx/>
              <a:buChar char="-"/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285875" y="214313"/>
            <a:ext cx="16398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smtClean="0">
                <a:latin typeface="+mn-lt"/>
              </a:rPr>
              <a:t>1) FACTS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699792" y="260648"/>
          <a:ext cx="4654550" cy="6597352"/>
        </p:xfrm>
        <a:graphic>
          <a:graphicData uri="http://schemas.openxmlformats.org/presentationml/2006/ole">
            <p:oleObj spid="_x0000_s2050" name="Visio" r:id="rId3" imgW="10720530" imgH="15148650" progId="Visio.Drawing.11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5875" y="214313"/>
            <a:ext cx="16398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+mn-lt"/>
              </a:rPr>
              <a:t>1) FACTS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3" y="285750"/>
            <a:ext cx="7500937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endParaRPr lang="en-US" b="1" dirty="0">
              <a:latin typeface="+mn-lt"/>
            </a:endParaRPr>
          </a:p>
          <a:p>
            <a:pPr algn="ctr">
              <a:defRPr/>
            </a:pPr>
            <a:endParaRPr lang="en-US" sz="3200" b="1" dirty="0"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en-US" b="1" dirty="0">
                <a:latin typeface="+mn-lt"/>
              </a:rPr>
              <a:t> Situation after </a:t>
            </a:r>
            <a:r>
              <a:rPr lang="en-US" b="1" dirty="0" err="1" smtClean="0">
                <a:latin typeface="+mn-lt"/>
              </a:rPr>
              <a:t>autotransfert</a:t>
            </a:r>
            <a:r>
              <a:rPr lang="en-US" b="1" dirty="0" smtClean="0">
                <a:latin typeface="+mn-lt"/>
              </a:rPr>
              <a:t> 11:34:48</a:t>
            </a:r>
            <a:endParaRPr lang="en-US" b="1" dirty="0">
              <a:latin typeface="+mn-lt"/>
            </a:endParaRPr>
          </a:p>
          <a:p>
            <a:pPr lvl="1">
              <a:buFontTx/>
              <a:buChar char="-"/>
              <a:defRPr/>
            </a:pP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All machines off</a:t>
            </a:r>
          </a:p>
          <a:p>
            <a:pPr lvl="1">
              <a:buFontTx/>
              <a:buChar char="-"/>
              <a:defRPr/>
            </a:pPr>
            <a:r>
              <a:rPr lang="en-US" dirty="0">
                <a:latin typeface="+mn-lt"/>
              </a:rPr>
              <a:t> LHC loop </a:t>
            </a:r>
            <a:r>
              <a:rPr lang="en-US" dirty="0" smtClean="0">
                <a:latin typeface="+mn-lt"/>
              </a:rPr>
              <a:t>and ATLAS partially off</a:t>
            </a:r>
            <a:endParaRPr lang="en-US" dirty="0">
              <a:latin typeface="+mn-lt"/>
            </a:endParaRPr>
          </a:p>
          <a:p>
            <a:pPr lvl="1">
              <a:buFontTx/>
              <a:buChar char="-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MEYRIN </a:t>
            </a:r>
            <a:r>
              <a:rPr lang="en-US" dirty="0">
                <a:latin typeface="+mn-lt"/>
              </a:rPr>
              <a:t>reenergized </a:t>
            </a:r>
            <a:r>
              <a:rPr lang="en-US" dirty="0" smtClean="0">
                <a:latin typeface="+mn-lt"/>
              </a:rPr>
              <a:t>from Swiss network</a:t>
            </a:r>
          </a:p>
          <a:p>
            <a:pPr lvl="1">
              <a:buFontTx/>
              <a:buChar char="-"/>
              <a:defRPr/>
            </a:pPr>
            <a:r>
              <a:rPr lang="en-US" dirty="0" smtClean="0">
                <a:latin typeface="+mn-lt"/>
              </a:rPr>
              <a:t> DIESEL generators started well on all LHC points</a:t>
            </a:r>
          </a:p>
          <a:p>
            <a:pPr lvl="1">
              <a:defRPr/>
            </a:pPr>
            <a:endParaRPr lang="en-US" dirty="0" smtClean="0"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en-US" b="1" dirty="0" smtClean="0"/>
              <a:t> </a:t>
            </a:r>
            <a:r>
              <a:rPr lang="en-US" b="1" dirty="0" smtClean="0">
                <a:latin typeface="+mn-lt"/>
              </a:rPr>
              <a:t>Situation after Piquet reconfiguration 13:50</a:t>
            </a:r>
          </a:p>
          <a:p>
            <a:pPr>
              <a:buFontTx/>
              <a:buChar char="-"/>
              <a:defRPr/>
            </a:pPr>
            <a:endParaRPr lang="en-US" b="1" dirty="0">
              <a:latin typeface="+mn-lt"/>
            </a:endParaRPr>
          </a:p>
          <a:p>
            <a:pPr lvl="1">
              <a:buFontTx/>
              <a:buChar char="-"/>
              <a:defRPr/>
            </a:pPr>
            <a:r>
              <a:rPr lang="en-US" b="1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Piquet at work at 12:15 (difficult to understand)</a:t>
            </a:r>
          </a:p>
          <a:p>
            <a:pPr lvl="1">
              <a:buFontTx/>
              <a:buChar char="-"/>
              <a:defRPr/>
            </a:pPr>
            <a:r>
              <a:rPr lang="en-US" dirty="0" smtClean="0">
                <a:latin typeface="+mn-lt"/>
              </a:rPr>
              <a:t> fail to </a:t>
            </a:r>
            <a:r>
              <a:rPr lang="en-US" dirty="0" err="1" smtClean="0">
                <a:latin typeface="+mn-lt"/>
              </a:rPr>
              <a:t>refeed</a:t>
            </a:r>
            <a:r>
              <a:rPr lang="en-US" dirty="0" smtClean="0">
                <a:latin typeface="+mn-lt"/>
              </a:rPr>
              <a:t> loop from LHC2 ( Io) at 12:58</a:t>
            </a:r>
          </a:p>
          <a:p>
            <a:pPr lvl="1">
              <a:buFontTx/>
              <a:buChar char="-"/>
              <a:defRPr/>
            </a:pPr>
            <a:r>
              <a:rPr lang="en-US" dirty="0" smtClean="0">
                <a:latin typeface="+mn-lt"/>
              </a:rPr>
              <a:t> LHC loop fed from LHC2 (in two steps) 13:28</a:t>
            </a:r>
            <a:endParaRPr lang="en-US" dirty="0">
              <a:latin typeface="+mn-lt"/>
            </a:endParaRPr>
          </a:p>
          <a:p>
            <a:pPr lvl="1">
              <a:buFontTx/>
              <a:buChar char="-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ATLAS fully </a:t>
            </a:r>
            <a:r>
              <a:rPr lang="en-US" dirty="0" err="1" smtClean="0">
                <a:latin typeface="+mn-lt"/>
              </a:rPr>
              <a:t>refed</a:t>
            </a:r>
            <a:r>
              <a:rPr lang="en-US" dirty="0" smtClean="0">
                <a:latin typeface="+mn-lt"/>
              </a:rPr>
              <a:t> at 13:49</a:t>
            </a:r>
          </a:p>
          <a:p>
            <a:pPr lvl="1">
              <a:buFontTx/>
              <a:buChar char="-"/>
              <a:defRPr/>
            </a:pPr>
            <a:endParaRPr lang="en-US" dirty="0" smtClean="0"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Network back to the standard configuration at 16:00</a:t>
            </a:r>
            <a:endParaRPr lang="en-US" b="1" dirty="0">
              <a:latin typeface="+mn-lt"/>
            </a:endParaRPr>
          </a:p>
          <a:p>
            <a:pPr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285875" y="214313"/>
            <a:ext cx="16398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smtClean="0">
                <a:latin typeface="+mn-lt"/>
              </a:rPr>
              <a:t>1) FACTS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699792" y="260648"/>
          <a:ext cx="4654550" cy="6597352"/>
        </p:xfrm>
        <a:graphic>
          <a:graphicData uri="http://schemas.openxmlformats.org/presentationml/2006/ole">
            <p:oleObj spid="_x0000_s18434" name="Visio" r:id="rId3" imgW="10720530" imgH="15148650" progId="Visio.Drawing.11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5875" y="214313"/>
            <a:ext cx="16398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+mn-lt"/>
              </a:rPr>
              <a:t>1) FACTS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3" y="285750"/>
            <a:ext cx="750093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endParaRPr lang="en-US" b="1" dirty="0">
              <a:latin typeface="+mn-lt"/>
            </a:endParaRPr>
          </a:p>
          <a:p>
            <a:pPr algn="ctr">
              <a:defRPr/>
            </a:pPr>
            <a:endParaRPr lang="en-US" sz="4000" b="1" dirty="0">
              <a:latin typeface="+mn-lt"/>
            </a:endParaRPr>
          </a:p>
          <a:p>
            <a:pPr>
              <a:buFontTx/>
              <a:buChar char="-"/>
              <a:defRPr/>
            </a:pPr>
            <a:endParaRPr lang="en-US" b="1" dirty="0">
              <a:latin typeface="+mn-lt"/>
            </a:endParaRPr>
          </a:p>
          <a:p>
            <a:pPr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285875" y="214313"/>
            <a:ext cx="2222500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smtClean="0">
                <a:latin typeface="+mn-lt"/>
              </a:rPr>
              <a:t>2) ANALYSIS</a:t>
            </a:r>
          </a:p>
          <a:p>
            <a:pPr>
              <a:defRPr/>
            </a:pPr>
            <a:endParaRPr lang="en-US" sz="3200" b="1" dirty="0" smtClean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9512" y="285750"/>
            <a:ext cx="828092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endParaRPr lang="en-US" b="1" dirty="0">
              <a:latin typeface="+mn-lt"/>
            </a:endParaRPr>
          </a:p>
          <a:p>
            <a:pPr>
              <a:buFontTx/>
              <a:buChar char="-"/>
              <a:defRPr/>
            </a:pPr>
            <a:endParaRPr lang="en-US" sz="1800" dirty="0">
              <a:latin typeface="+mn-lt"/>
            </a:endParaRPr>
          </a:p>
          <a:p>
            <a:pPr>
              <a:buFontTx/>
              <a:buChar char="-"/>
              <a:defRPr/>
            </a:pPr>
            <a:endParaRPr lang="en-US" sz="1800" dirty="0"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en-US" b="1" dirty="0" smtClean="0">
                <a:latin typeface="+mn-lt"/>
              </a:rPr>
              <a:t>Another false </a:t>
            </a:r>
            <a:r>
              <a:rPr lang="en-US" b="1" dirty="0" err="1" smtClean="0">
                <a:latin typeface="+mn-lt"/>
              </a:rPr>
              <a:t>intertrip</a:t>
            </a:r>
            <a:r>
              <a:rPr lang="en-US" b="1" dirty="0" smtClean="0">
                <a:latin typeface="+mn-lt"/>
              </a:rPr>
              <a:t> on MP7</a:t>
            </a:r>
          </a:p>
          <a:p>
            <a:pPr>
              <a:buFontTx/>
              <a:buChar char="-"/>
              <a:defRPr/>
            </a:pPr>
            <a:endParaRPr lang="en-US" dirty="0" smtClean="0">
              <a:latin typeface="+mn-lt"/>
            </a:endParaRPr>
          </a:p>
          <a:p>
            <a:pPr lvl="1">
              <a:buFontTx/>
              <a:buChar char="-"/>
              <a:defRPr/>
            </a:pPr>
            <a:r>
              <a:rPr lang="en-US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second in a row after 3 months of storm seasons</a:t>
            </a:r>
          </a:p>
          <a:p>
            <a:pPr lvl="1">
              <a:buFontTx/>
              <a:buChar char="-"/>
              <a:defRPr/>
            </a:pP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intertrip</a:t>
            </a:r>
            <a:r>
              <a:rPr lang="en-US" sz="1800" dirty="0" smtClean="0">
                <a:latin typeface="+mn-lt"/>
              </a:rPr>
              <a:t> will be deactivated ASAP</a:t>
            </a:r>
          </a:p>
          <a:p>
            <a:pPr lvl="1">
              <a:buFontTx/>
              <a:buChar char="-"/>
              <a:defRPr/>
            </a:pPr>
            <a:r>
              <a:rPr lang="en-US" sz="1800" dirty="0" smtClean="0">
                <a:latin typeface="+mn-lt"/>
              </a:rPr>
              <a:t> Fiber optics will be installed for </a:t>
            </a:r>
            <a:r>
              <a:rPr lang="en-US" sz="1800" dirty="0" err="1" smtClean="0">
                <a:latin typeface="+mn-lt"/>
              </a:rPr>
              <a:t>intertrips</a:t>
            </a:r>
            <a:endParaRPr lang="en-US" sz="1800" dirty="0">
              <a:latin typeface="+mn-lt"/>
            </a:endParaRPr>
          </a:p>
          <a:p>
            <a:pPr>
              <a:buFontTx/>
              <a:buChar char="-"/>
              <a:defRPr/>
            </a:pPr>
            <a:endParaRPr lang="en-US" sz="1800" dirty="0">
              <a:latin typeface="+mn-lt"/>
            </a:endParaRPr>
          </a:p>
          <a:p>
            <a:pPr>
              <a:buFontTx/>
              <a:buChar char="-"/>
              <a:defRPr/>
            </a:pPr>
            <a:endParaRPr lang="en-US" sz="1800" dirty="0"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en-US" sz="1800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Io twice attempting to reenergized SEM12 (LHC loop + ATLAS)</a:t>
            </a:r>
          </a:p>
          <a:p>
            <a:pPr>
              <a:buFontTx/>
              <a:buChar char="-"/>
              <a:defRPr/>
            </a:pPr>
            <a:endParaRPr lang="en-US" sz="1800" dirty="0">
              <a:latin typeface="+mn-lt"/>
            </a:endParaRPr>
          </a:p>
          <a:p>
            <a:pPr lvl="1">
              <a:buFontTx/>
              <a:buChar char="-"/>
              <a:defRPr/>
            </a:pPr>
            <a:r>
              <a:rPr lang="en-US" sz="1800" dirty="0" smtClean="0">
                <a:latin typeface="+mn-lt"/>
              </a:rPr>
              <a:t>No explanation yet</a:t>
            </a:r>
            <a:endParaRPr lang="en-US" sz="1800" dirty="0">
              <a:latin typeface="+mn-lt"/>
            </a:endParaRPr>
          </a:p>
          <a:p>
            <a:pPr>
              <a:buFontTx/>
              <a:buChar char="-"/>
              <a:defRPr/>
            </a:pPr>
            <a:endParaRPr lang="en-US" sz="1800" dirty="0"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en-US" sz="1800" b="1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Unexpected and complex situation for Standby service</a:t>
            </a:r>
          </a:p>
          <a:p>
            <a:pPr>
              <a:buFontTx/>
              <a:buChar char="-"/>
              <a:defRPr/>
            </a:pPr>
            <a:endParaRPr lang="en-US" dirty="0">
              <a:latin typeface="+mn-lt"/>
            </a:endParaRPr>
          </a:p>
          <a:p>
            <a:pPr lvl="1">
              <a:buFontTx/>
              <a:buChar char="-"/>
              <a:defRPr/>
            </a:pPr>
            <a:r>
              <a:rPr lang="en-US" sz="1800" dirty="0" smtClean="0">
                <a:latin typeface="+mn-lt"/>
              </a:rPr>
              <a:t> 2h15 before </a:t>
            </a:r>
            <a:r>
              <a:rPr lang="en-US" sz="1800" dirty="0" err="1" smtClean="0">
                <a:latin typeface="+mn-lt"/>
              </a:rPr>
              <a:t>renergizing</a:t>
            </a:r>
            <a:r>
              <a:rPr lang="en-US" sz="1800" dirty="0" smtClean="0">
                <a:latin typeface="+mn-lt"/>
              </a:rPr>
              <a:t> LHC1 (too long)</a:t>
            </a:r>
            <a:endParaRPr lang="en-US" sz="1800" dirty="0">
              <a:latin typeface="+mn-lt"/>
            </a:endParaRPr>
          </a:p>
          <a:p>
            <a:pPr>
              <a:buFontTx/>
              <a:buChar char="-"/>
              <a:defRPr/>
            </a:pPr>
            <a:endParaRPr lang="en-US" sz="1800" dirty="0">
              <a:latin typeface="+mn-lt"/>
            </a:endParaRPr>
          </a:p>
          <a:p>
            <a:pPr>
              <a:buFontTx/>
              <a:buChar char="-"/>
              <a:defRPr/>
            </a:pP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3141</TotalTime>
  <Words>259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Visio</vt:lpstr>
      <vt:lpstr>Microsoft Office Visio Drawing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SL-PO Group Presentation</dc:title>
  <dc:creator>Gunnar</dc:creator>
  <cp:lastModifiedBy>frduval</cp:lastModifiedBy>
  <cp:revision>271</cp:revision>
  <cp:lastPrinted>1999-08-26T11:06:52Z</cp:lastPrinted>
  <dcterms:created xsi:type="dcterms:W3CDTF">1999-08-22T11:25:26Z</dcterms:created>
  <dcterms:modified xsi:type="dcterms:W3CDTF">2011-07-11T08:27:42Z</dcterms:modified>
</cp:coreProperties>
</file>