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1"/>
  </p:notesMasterIdLst>
  <p:sldIdLst>
    <p:sldId id="863" r:id="rId2"/>
    <p:sldId id="847" r:id="rId3"/>
    <p:sldId id="851" r:id="rId4"/>
    <p:sldId id="848" r:id="rId5"/>
    <p:sldId id="852" r:id="rId6"/>
    <p:sldId id="853" r:id="rId7"/>
    <p:sldId id="861" r:id="rId8"/>
    <p:sldId id="865" r:id="rId9"/>
    <p:sldId id="866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6/18/11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18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Gianluigi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Arduini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80" y="1371600"/>
            <a:ext cx="624436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Planning: </a:t>
            </a:r>
          </a:p>
          <a:p>
            <a:endParaRPr lang="en-US" sz="27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Luminosity 1092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1092</a:t>
            </a:r>
          </a:p>
          <a:p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Access: installing low pass filter at RF couplers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            test &amp; 1092 again</a:t>
            </a:r>
          </a:p>
          <a:p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Luminosity 1236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1236</a:t>
            </a:r>
          </a:p>
          <a:p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instead ... a lot of trouble	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722673"/>
            <a:ext cx="792480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+ This dump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most likely came from the BIS.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+ a glitch propagated UA87-SR7-TZ76-UA67 in the A permit loop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+ the glitch was long enough to cause the generator A to switch off. 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Random</a:t>
            </a:r>
            <a:r>
              <a:rPr lang="en-US" i="1" dirty="0" smtClean="0">
                <a:latin typeface="Times New Roman"/>
                <a:cs typeface="Times New Roman"/>
              </a:rPr>
              <a:t> glitches occur, at the same time. It’s the first time we’ve observed a glitch long enough to cause us to stop like this, it could be an indication of degradation of an optical component in SR7 or UA87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(Ben)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3768" b="29156"/>
          <a:stretch>
            <a:fillRect/>
          </a:stretch>
        </p:blipFill>
        <p:spPr>
          <a:xfrm>
            <a:off x="990600" y="1750873"/>
            <a:ext cx="6223000" cy="3017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52400"/>
            <a:ext cx="3826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Thu Night / Fri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02:06h </a:t>
            </a:r>
            <a:r>
              <a:rPr lang="en-US" i="1" dirty="0" smtClean="0">
                <a:latin typeface="Times New Roman"/>
                <a:cs typeface="Times New Roman"/>
              </a:rPr>
              <a:t>dump triggered by BLM on Q4.L6, could be a UFO, but signature not clear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95400"/>
            <a:ext cx="2079528" cy="1548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28600"/>
            <a:ext cx="3826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Thu Night / Fri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295400"/>
            <a:ext cx="8077200" cy="63709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03:32h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injections finished. We have a good quality, almost   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               all injections green on IQC!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03:57h </a:t>
            </a:r>
            <a:r>
              <a:rPr lang="en-US" i="1" dirty="0" smtClean="0">
                <a:latin typeface="Times New Roman"/>
                <a:cs typeface="Times New Roman"/>
              </a:rPr>
              <a:t>trip of RQTF.A78B1 when changing tune ref in the   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               beginning of the squeeze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06:15h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08:31h </a:t>
            </a:r>
            <a:r>
              <a:rPr lang="en-US" b="1" i="1" dirty="0" smtClean="0">
                <a:latin typeface="Times New Roman"/>
                <a:cs typeface="Times New Roman"/>
              </a:rPr>
              <a:t>start preparation of </a:t>
            </a:r>
            <a:r>
              <a:rPr lang="en-US" b="1" i="1" dirty="0" err="1" smtClean="0">
                <a:latin typeface="Times New Roman"/>
                <a:cs typeface="Times New Roman"/>
              </a:rPr>
              <a:t>VdM</a:t>
            </a:r>
            <a:r>
              <a:rPr lang="en-US" b="1" i="1" dirty="0" smtClean="0">
                <a:latin typeface="Times New Roman"/>
                <a:cs typeface="Times New Roman"/>
              </a:rPr>
              <a:t> scan in IP5   ... ± 3 </a:t>
            </a:r>
            <a:r>
              <a:rPr lang="en-US" b="1" i="1" dirty="0" err="1" smtClean="0">
                <a:latin typeface="Times New Roman"/>
                <a:cs typeface="Times New Roman"/>
              </a:rPr>
              <a:t>σ</a:t>
            </a:r>
            <a:endParaRPr lang="en-US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14:04h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i="1" dirty="0" smtClean="0">
                <a:latin typeface="Times New Roman"/>
                <a:cs typeface="Times New Roman"/>
              </a:rPr>
              <a:t>SIS dumped because the </a:t>
            </a:r>
            <a:r>
              <a:rPr lang="en-US" b="1" i="1" dirty="0" smtClean="0">
                <a:latin typeface="Times New Roman"/>
                <a:cs typeface="Times New Roman"/>
              </a:rPr>
              <a:t>beam position at the TCDQ was out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          of tolerance</a:t>
            </a:r>
            <a:r>
              <a:rPr lang="en-US" i="1" dirty="0" smtClean="0">
                <a:latin typeface="Times New Roman"/>
                <a:cs typeface="Times New Roman"/>
              </a:rPr>
              <a:t> for BOTH redundant </a:t>
            </a:r>
            <a:r>
              <a:rPr lang="en-US" i="1" dirty="0" err="1" smtClean="0">
                <a:latin typeface="Times New Roman"/>
                <a:cs typeface="Times New Roman"/>
              </a:rPr>
              <a:t>BPMs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              </a:t>
            </a:r>
            <a:r>
              <a:rPr lang="en-US" dirty="0" smtClean="0">
                <a:latin typeface="Times New Roman"/>
                <a:cs typeface="Times New Roman"/>
              </a:rPr>
              <a:t>the event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lang="en-US" dirty="0" smtClean="0">
                <a:latin typeface="Times New Roman"/>
                <a:cs typeface="Times New Roman"/>
              </a:rPr>
              <a:t> the orbit starts about 1 second before the dump (50 samples @     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     20 ms)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     The </a:t>
            </a:r>
            <a:r>
              <a:rPr lang="en-US" dirty="0" err="1" smtClean="0">
                <a:latin typeface="Times New Roman"/>
                <a:cs typeface="Times New Roman"/>
              </a:rPr>
              <a:t>undulator</a:t>
            </a:r>
            <a:r>
              <a:rPr lang="en-US" dirty="0" smtClean="0">
                <a:latin typeface="Times New Roman"/>
                <a:cs typeface="Times New Roman"/>
              </a:rPr>
              <a:t> tripped approximately 1.3 seconds before the dump by SIS, it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     is possible that during the current decay, some imbalance in the </a:t>
            </a:r>
            <a:r>
              <a:rPr lang="en-US" dirty="0" err="1" smtClean="0">
                <a:latin typeface="Times New Roman"/>
                <a:cs typeface="Times New Roman"/>
              </a:rPr>
              <a:t>undulator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     lead to the H orbit excursion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CourierNewPSMT"/>
              </a:rPr>
              <a:t>      G-J </a:t>
            </a:r>
            <a:r>
              <a:rPr lang="en-US" dirty="0" err="1" smtClean="0">
                <a:latin typeface="CourierNewPSMT"/>
              </a:rPr>
              <a:t>Coelingh</a:t>
            </a:r>
            <a:r>
              <a:rPr lang="en-US" dirty="0" smtClean="0">
                <a:latin typeface="CourierNewPSMT"/>
              </a:rPr>
              <a:t>: it seems as if the </a:t>
            </a:r>
            <a:r>
              <a:rPr lang="en-US" b="1" dirty="0" smtClean="0">
                <a:latin typeface="CourierNewPSMT"/>
              </a:rPr>
              <a:t>power of the QPS </a:t>
            </a:r>
          </a:p>
          <a:p>
            <a:r>
              <a:rPr lang="en-US" dirty="0" smtClean="0">
                <a:latin typeface="CourierNewPSMT"/>
              </a:rPr>
              <a:t>      </a:t>
            </a:r>
            <a:r>
              <a:rPr lang="en-US" b="1" dirty="0" smtClean="0">
                <a:latin typeface="CourierNewPSMT"/>
              </a:rPr>
              <a:t>was lost for few </a:t>
            </a:r>
            <a:r>
              <a:rPr lang="en-US" b="1" dirty="0" err="1" smtClean="0">
                <a:latin typeface="CourierNewPSMT"/>
              </a:rPr>
              <a:t>msec</a:t>
            </a:r>
            <a:r>
              <a:rPr lang="en-US" b="1" dirty="0" smtClean="0">
                <a:latin typeface="CourierNewPSMT"/>
              </a:rPr>
              <a:t> 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endParaRPr lang="en-US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9200"/>
            <a:ext cx="3572669" cy="284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"/>
            <a:ext cx="22148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 Fri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693" y="1219200"/>
            <a:ext cx="214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14:04h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</a:rPr>
              <a:t>SIS dump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1905000"/>
            <a:ext cx="1082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9900"/>
                </a:solidFill>
              </a:rPr>
              <a:t>BPM.b4l6.B2</a:t>
            </a:r>
            <a:endParaRPr lang="en-US" sz="1200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4377" y="2237601"/>
            <a:ext cx="1082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BPM.a4l6.B2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b="-873"/>
          <a:stretch>
            <a:fillRect/>
          </a:stretch>
        </p:blipFill>
        <p:spPr>
          <a:xfrm>
            <a:off x="381000" y="1981200"/>
            <a:ext cx="4876800" cy="2057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4179094"/>
            <a:ext cx="8001000" cy="292387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14:06h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Lost </a:t>
            </a:r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 conditions in the matching section L4 </a:t>
            </a:r>
          </a:p>
          <a:p>
            <a:r>
              <a:rPr lang="en-US" dirty="0" smtClean="0">
                <a:latin typeface="CourierNewPSMT"/>
              </a:rPr>
              <a:t>      following the trip of the </a:t>
            </a:r>
            <a:r>
              <a:rPr lang="en-US" dirty="0" err="1" smtClean="0">
                <a:latin typeface="CourierNewPSMT"/>
              </a:rPr>
              <a:t>undulator</a:t>
            </a:r>
            <a:r>
              <a:rPr lang="en-US" dirty="0" smtClean="0">
                <a:latin typeface="CourierNewPSMT"/>
              </a:rPr>
              <a:t>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14:18h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lost 60A converters in S12. It seems that the  </a:t>
            </a:r>
          </a:p>
          <a:p>
            <a:r>
              <a:rPr lang="en-US" dirty="0" smtClean="0">
                <a:latin typeface="CourierNewPSMT"/>
              </a:rPr>
              <a:t>      reason is the lost of the </a:t>
            </a:r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 PP for 10 seconds. </a:t>
            </a:r>
          </a:p>
          <a:p>
            <a:r>
              <a:rPr lang="en-US" dirty="0" smtClean="0">
                <a:latin typeface="CourierNewPSMT"/>
              </a:rPr>
              <a:t>      No clear reason for that.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      At 13:40 (24min. before the dump) we lost 4 ADT </a:t>
            </a:r>
          </a:p>
          <a:p>
            <a:r>
              <a:rPr lang="en-US" dirty="0" smtClean="0">
                <a:latin typeface="CourierNewPSMT"/>
              </a:rPr>
              <a:t>      modules on vacuum interlocks.</a:t>
            </a:r>
          </a:p>
          <a:p>
            <a:endParaRPr lang="en-US" dirty="0" smtClean="0">
              <a:latin typeface="CourierNewPSM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Afternoon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06" y="990600"/>
            <a:ext cx="8826254" cy="527836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15:20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latin typeface="CourierNewPSMT"/>
              </a:rPr>
              <a:t>Short access needed for RF (coupler window </a:t>
            </a:r>
          </a:p>
          <a:p>
            <a:r>
              <a:rPr lang="en-US" sz="2000" dirty="0" smtClean="0">
                <a:latin typeface="CourierNewPSMT"/>
              </a:rPr>
              <a:t>       interlock), and for QPS (to check the QPS control </a:t>
            </a:r>
          </a:p>
          <a:p>
            <a:r>
              <a:rPr lang="en-US" sz="2000" dirty="0" smtClean="0">
                <a:latin typeface="CourierNewPSMT"/>
              </a:rPr>
              <a:t>       unit of the </a:t>
            </a:r>
            <a:r>
              <a:rPr lang="en-US" sz="2000" dirty="0" err="1" smtClean="0">
                <a:latin typeface="CourierNewPSMT"/>
              </a:rPr>
              <a:t>undulator</a:t>
            </a:r>
            <a:r>
              <a:rPr lang="en-US" sz="2000" dirty="0" smtClean="0">
                <a:latin typeface="CourierNewPSMT"/>
              </a:rPr>
              <a:t>)</a:t>
            </a:r>
          </a:p>
          <a:p>
            <a:endParaRPr lang="en-US" sz="12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RF interlock test:  </a:t>
            </a:r>
            <a:r>
              <a:rPr lang="en-US" sz="2000" dirty="0" smtClean="0">
                <a:latin typeface="CourierNewPSMT"/>
              </a:rPr>
              <a:t>An RF External Veto interlock was </a:t>
            </a:r>
          </a:p>
          <a:p>
            <a:r>
              <a:rPr lang="en-US" sz="2000" dirty="0" smtClean="0">
                <a:latin typeface="CourierNewPSMT"/>
              </a:rPr>
              <a:t>      provoked on each of the 16 cavities. A </a:t>
            </a:r>
            <a:r>
              <a:rPr lang="en-US" sz="2000" b="1" dirty="0" smtClean="0">
                <a:solidFill>
                  <a:srgbClr val="008000"/>
                </a:solidFill>
                <a:latin typeface="CourierNewPSMT"/>
              </a:rPr>
              <a:t>beam 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CourierNewPSMT"/>
              </a:rPr>
              <a:t>      interlock was correctly observed</a:t>
            </a:r>
            <a:r>
              <a:rPr lang="en-US" sz="2000" b="1" dirty="0" smtClean="0">
                <a:latin typeface="CourierNewPSMT"/>
              </a:rPr>
              <a:t> </a:t>
            </a:r>
            <a:r>
              <a:rPr lang="en-US" sz="2000" dirty="0" smtClean="0">
                <a:latin typeface="CourierNewPSMT"/>
              </a:rPr>
              <a:t>in each case.</a:t>
            </a:r>
          </a:p>
          <a:p>
            <a:endParaRPr lang="en-US" sz="8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 the machine: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CourierNewPSMT"/>
              </a:rPr>
              <a:t>problem with H1B2 of ADT. Gate Control failure on </a:t>
            </a:r>
          </a:p>
          <a:p>
            <a:r>
              <a:rPr lang="en-US" sz="2000" dirty="0" smtClean="0">
                <a:latin typeface="CourierNewPSMT"/>
              </a:rPr>
              <a:t>      HV power supply. Needs piquet intervention at SR4</a:t>
            </a:r>
          </a:p>
          <a:p>
            <a:endParaRPr lang="en-US" sz="9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20:13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 the machine: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20:49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latin typeface="CourierNewPSMT"/>
              </a:rPr>
              <a:t>Dual power supply in TT60 is down</a:t>
            </a:r>
          </a:p>
          <a:p>
            <a:endParaRPr lang="en-US" sz="8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Injection for physics ... but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</a:t>
            </a:r>
            <a:r>
              <a:rPr lang="en-US" sz="2000" dirty="0" smtClean="0">
                <a:latin typeface="CourierNewPSMT"/>
              </a:rPr>
              <a:t>IQC cash appears to be </a:t>
            </a:r>
          </a:p>
          <a:p>
            <a:r>
              <a:rPr lang="en-US" sz="2000" dirty="0" smtClean="0">
                <a:latin typeface="CourierNewPSMT"/>
              </a:rPr>
              <a:t>      corrupted.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22" y="4673600"/>
            <a:ext cx="2697978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990600"/>
            <a:ext cx="8936528" cy="594008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for physics</a:t>
            </a:r>
          </a:p>
          <a:p>
            <a:endParaRPr lang="en-US" sz="1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dirty="0" smtClean="0">
                <a:latin typeface="CourierNewPSMT"/>
              </a:rPr>
              <a:t>Dump Classification: </a:t>
            </a:r>
            <a:r>
              <a:rPr lang="en-US" b="1" dirty="0" smtClean="0">
                <a:solidFill>
                  <a:srgbClr val="FF0000"/>
                </a:solidFill>
                <a:latin typeface="CourierNewPSMT"/>
              </a:rPr>
              <a:t>RF power fault module ACSM2B1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        </a:t>
            </a:r>
            <a:r>
              <a:rPr lang="en-US" dirty="0" smtClean="0">
                <a:latin typeface="CourierNewPSMT"/>
              </a:rPr>
              <a:t>Calling RF power piquet</a:t>
            </a:r>
          </a:p>
          <a:p>
            <a:r>
              <a:rPr lang="en-US" dirty="0" smtClean="0">
                <a:latin typeface="CourierNewPSMT"/>
              </a:rPr>
              <a:t>        ... It looks like a problem </a:t>
            </a:r>
          </a:p>
          <a:p>
            <a:r>
              <a:rPr lang="en-US" dirty="0" smtClean="0">
                <a:latin typeface="CourierNewPSMT"/>
              </a:rPr>
              <a:t>        on the electronics rather than</a:t>
            </a:r>
          </a:p>
          <a:p>
            <a:r>
              <a:rPr lang="en-US" dirty="0" smtClean="0">
                <a:latin typeface="CourierNewPSMT"/>
              </a:rPr>
              <a:t>        the klystron itself.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        </a:t>
            </a:r>
          </a:p>
          <a:p>
            <a:r>
              <a:rPr lang="en-US" dirty="0" smtClean="0">
                <a:latin typeface="CourierNewPSMT"/>
              </a:rPr>
              <a:t>        Phillip: We have switched 6B1 off, detuned the cavity </a:t>
            </a:r>
          </a:p>
          <a:p>
            <a:r>
              <a:rPr lang="en-US" dirty="0" smtClean="0">
                <a:latin typeface="CourierNewPSMT"/>
              </a:rPr>
              <a:t>        and </a:t>
            </a:r>
            <a:r>
              <a:rPr lang="en-US" dirty="0" err="1" smtClean="0">
                <a:latin typeface="CourierNewPSMT"/>
              </a:rPr>
              <a:t>keept</a:t>
            </a:r>
            <a:r>
              <a:rPr lang="en-US" dirty="0" smtClean="0">
                <a:latin typeface="CourierNewPSMT"/>
              </a:rPr>
              <a:t> the coupler at low (20k) loaded Q in physics. </a:t>
            </a: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CourierNewPSMT"/>
              <a:cs typeface="Times New Roman"/>
            </a:endParaRPr>
          </a:p>
          <a:p>
            <a:r>
              <a:rPr lang="en-US" b="1" i="1" dirty="0" smtClean="0">
                <a:solidFill>
                  <a:schemeClr val="accent4"/>
                </a:solidFill>
                <a:latin typeface="CourierNewPSMT"/>
                <a:cs typeface="Times New Roman"/>
              </a:rPr>
              <a:t>		    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05000"/>
            <a:ext cx="2438400" cy="1576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40113"/>
          <a:stretch>
            <a:fillRect/>
          </a:stretch>
        </p:blipFill>
        <p:spPr>
          <a:xfrm>
            <a:off x="4495800" y="4191000"/>
            <a:ext cx="4153459" cy="19643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418027" cy="5509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addition to all this ...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CourierNewPSMT"/>
              </a:rPr>
              <a:t>Inj</a:t>
            </a:r>
            <a:r>
              <a:rPr lang="en-US" sz="2000" dirty="0" smtClean="0">
                <a:latin typeface="CourierNewPSMT"/>
              </a:rPr>
              <a:t> oscillations b1...</a:t>
            </a:r>
          </a:p>
          <a:p>
            <a:r>
              <a:rPr lang="en-US" sz="2000" dirty="0" smtClean="0">
                <a:latin typeface="CourierNewPSMT"/>
              </a:rPr>
              <a:t>      Problem: </a:t>
            </a:r>
            <a:r>
              <a:rPr lang="en-US" sz="2000" b="1" dirty="0" smtClean="0">
                <a:solidFill>
                  <a:srgbClr val="FF0000"/>
                </a:solidFill>
                <a:latin typeface="CourierNewPSMT"/>
              </a:rPr>
              <a:t>we have no data for the ring..</a:t>
            </a:r>
            <a:endParaRPr lang="en-US" sz="2000" dirty="0" smtClean="0">
              <a:latin typeface="CourierNewPSMT"/>
            </a:endParaRPr>
          </a:p>
          <a:p>
            <a:endParaRPr lang="en-US" sz="2000" dirty="0" smtClean="0">
              <a:solidFill>
                <a:srgbClr val="000000"/>
              </a:solidFill>
              <a:latin typeface="CourierNewPSMT"/>
            </a:endParaRPr>
          </a:p>
          <a:p>
            <a:endParaRPr lang="en-US" sz="2000" dirty="0" smtClean="0">
              <a:solidFill>
                <a:srgbClr val="000000"/>
              </a:solidFill>
              <a:latin typeface="CourierNewPSMT"/>
            </a:endParaRPr>
          </a:p>
          <a:p>
            <a:endParaRPr lang="en-US" sz="2000" dirty="0" smtClean="0">
              <a:solidFill>
                <a:srgbClr val="000000"/>
              </a:solidFill>
              <a:latin typeface="CourierNewPSMT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??? wrong settings left from pre- MD studies ???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??? </a:t>
            </a:r>
            <a:r>
              <a:rPr lang="en-US" sz="2000" b="1" i="1" smtClean="0">
                <a:solidFill>
                  <a:srgbClr val="0000FF"/>
                </a:solidFill>
                <a:latin typeface="Times New Roman"/>
                <a:cs typeface="Times New Roman"/>
              </a:rPr>
              <a:t>problems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 unstable orbit correctors in the TL ???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01:22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Alarm for ADT. In fact, looking back at the afternoon </a:t>
            </a:r>
          </a:p>
          <a:p>
            <a:r>
              <a:rPr lang="en-US" dirty="0" smtClean="0">
                <a:latin typeface="CourierNewPSMT"/>
              </a:rPr>
              <a:t>      logbook, it is the same module that tripped then.</a:t>
            </a:r>
          </a:p>
          <a:p>
            <a:endParaRPr lang="en-US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After a lengthy and tedious </a:t>
            </a:r>
            <a:r>
              <a:rPr lang="en-US" dirty="0" err="1" smtClean="0">
                <a:solidFill>
                  <a:srgbClr val="000000"/>
                </a:solidFill>
                <a:latin typeface="CourierNewPSMT"/>
              </a:rPr>
              <a:t>optimisation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NewPSMT"/>
              </a:rPr>
              <a:t>      injection completed, </a:t>
            </a:r>
            <a:r>
              <a:rPr lang="en-US" dirty="0" smtClean="0">
                <a:latin typeface="CourierNewPSMT"/>
              </a:rPr>
              <a:t>BEAM MODE &gt; Prepare Ramp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769" y="2362200"/>
            <a:ext cx="4234231" cy="16977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143000"/>
            <a:ext cx="7998720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05:07h  </a:t>
            </a:r>
            <a:r>
              <a:rPr lang="en-US" dirty="0" smtClean="0">
                <a:latin typeface="CourierNewPSMT"/>
              </a:rPr>
              <a:t>Dump, reason unknown, similar to LBDS self trigger</a:t>
            </a:r>
          </a:p>
          <a:p>
            <a:r>
              <a:rPr lang="en-US" dirty="0" smtClean="0">
                <a:latin typeface="CourierNewPSMT"/>
              </a:rPr>
              <a:t>      ... but no hardware faults</a:t>
            </a:r>
          </a:p>
          <a:p>
            <a:endParaRPr lang="en-US" sz="800" b="1" i="1" dirty="0" smtClean="0">
              <a:solidFill>
                <a:srgbClr val="0000FF"/>
              </a:solidFill>
              <a:latin typeface="CourierNewPSMT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05:26h  </a:t>
            </a:r>
            <a:r>
              <a:rPr lang="en-US" dirty="0" smtClean="0">
                <a:latin typeface="CourierNewPSMT"/>
              </a:rPr>
              <a:t>BEAM MODE &gt; Injection Probe Beam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05:26h  </a:t>
            </a:r>
            <a:r>
              <a:rPr lang="en-US" dirty="0" smtClean="0">
                <a:latin typeface="CourierNewPSMT"/>
              </a:rPr>
              <a:t>BEAM MODE &gt; Injection Physics Beam</a:t>
            </a:r>
          </a:p>
          <a:p>
            <a:endParaRPr lang="en-US" sz="11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07:00h ramp, squeeze,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CourierNewPSMT"/>
            </a:endParaRPr>
          </a:p>
          <a:p>
            <a:endParaRPr lang="en-US" b="1" i="1" dirty="0" smtClean="0">
              <a:solidFill>
                <a:srgbClr val="0000FF"/>
              </a:solidFill>
              <a:latin typeface="CourierNewPSMT"/>
              <a:cs typeface="Times New Roman"/>
            </a:endParaRPr>
          </a:p>
          <a:p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8909" b="27537"/>
          <a:stretch>
            <a:fillRect/>
          </a:stretch>
        </p:blipFill>
        <p:spPr>
          <a:xfrm>
            <a:off x="1066800" y="3048000"/>
            <a:ext cx="7868049" cy="2849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5943600"/>
            <a:ext cx="23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undulator</a:t>
            </a:r>
            <a:r>
              <a:rPr lang="en-US" i="1" dirty="0" smtClean="0">
                <a:latin typeface="Times New Roman"/>
                <a:cs typeface="Times New Roman"/>
              </a:rPr>
              <a:t> / beam orbit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019800"/>
            <a:ext cx="118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RF power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6019800"/>
            <a:ext cx="109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unknown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371600"/>
            <a:ext cx="8311179" cy="5863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07:48h DUMP ... unknown reason</a:t>
            </a:r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Resume:</a:t>
            </a:r>
          </a:p>
          <a:p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RF-Klystron / Electronics ... to be fixed 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now</a:t>
            </a:r>
          </a:p>
          <a:p>
            <a:endParaRPr lang="en-US" sz="8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Injection Oscillations ... ? </a:t>
            </a:r>
          </a:p>
          <a:p>
            <a:endParaRPr lang="en-US" sz="9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spontaneous loss of BIC / LBDS ... to be checked 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now</a:t>
            </a:r>
          </a:p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Restart: </a:t>
            </a:r>
          </a:p>
          <a:p>
            <a:r>
              <a:rPr lang="en-US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</a:t>
            </a:r>
            <a:r>
              <a:rPr lang="en-US" sz="2500" b="1" i="1" dirty="0" smtClean="0">
                <a:latin typeface="Times New Roman"/>
                <a:cs typeface="Times New Roman"/>
              </a:rPr>
              <a:t>1236 </a:t>
            </a:r>
            <a:r>
              <a:rPr lang="en-US" sz="2500" b="1" i="1" dirty="0" err="1" smtClean="0">
                <a:latin typeface="Times New Roman"/>
                <a:cs typeface="Times New Roman"/>
              </a:rPr>
              <a:t>x</a:t>
            </a:r>
            <a:r>
              <a:rPr lang="en-US" sz="2500" b="1" i="1" dirty="0" smtClean="0">
                <a:latin typeface="Times New Roman"/>
                <a:cs typeface="Times New Roman"/>
              </a:rPr>
              <a:t> 1236 Bunches</a:t>
            </a:r>
          </a:p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lang="en-US" sz="2500" dirty="0" smtClean="0">
              <a:solidFill>
                <a:srgbClr val="FF0000"/>
              </a:solidFill>
              <a:latin typeface="CourierNewPSM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Sat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28330</TotalTime>
  <Words>878</Words>
  <Application>Microsoft Macintosh PowerPoint</Application>
  <PresentationFormat>On-screen Show (4:3)</PresentationFormat>
  <Paragraphs>155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2066</cp:revision>
  <dcterms:created xsi:type="dcterms:W3CDTF">2011-06-18T07:41:33Z</dcterms:created>
  <dcterms:modified xsi:type="dcterms:W3CDTF">2011-06-18T07:42:55Z</dcterms:modified>
</cp:coreProperties>
</file>