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9"/>
  </p:notesMasterIdLst>
  <p:handoutMasterIdLst>
    <p:handoutMasterId r:id="rId10"/>
  </p:handoutMasterIdLst>
  <p:sldIdLst>
    <p:sldId id="1285" r:id="rId2"/>
    <p:sldId id="1286" r:id="rId3"/>
    <p:sldId id="1280" r:id="rId4"/>
    <p:sldId id="1282" r:id="rId5"/>
    <p:sldId id="1281" r:id="rId6"/>
    <p:sldId id="1283" r:id="rId7"/>
    <p:sldId id="1284" r:id="rId8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4FBE"/>
    <a:srgbClr val="B02E9D"/>
    <a:srgbClr val="0000FF"/>
    <a:srgbClr val="008000"/>
    <a:srgbClr val="FF0000"/>
    <a:srgbClr val="FFFF99"/>
    <a:srgbClr val="CC0066"/>
    <a:srgbClr val="99FF99"/>
    <a:srgbClr val="FFCCCC"/>
    <a:srgbClr val="9FCA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7" autoAdjust="0"/>
    <p:restoredTop sz="95267" autoAdjust="0"/>
  </p:normalViewPr>
  <p:slideViewPr>
    <p:cSldViewPr>
      <p:cViewPr varScale="1">
        <p:scale>
          <a:sx n="103" d="100"/>
          <a:sy n="103" d="100"/>
        </p:scale>
        <p:origin x="-354" y="-9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l\lamontm\Documents\lhc\data\1092b-intensit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l\lamontm\Documents\lhc\data\1092b-intensit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Average</a:t>
            </a:r>
            <a:r>
              <a:rPr lang="en-US" baseline="0"/>
              <a:t> bunch intensity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Supertable!$A$2:$A$31</c:f>
              <c:numCache>
                <c:formatCode>0</c:formatCode>
                <c:ptCount val="30"/>
                <c:pt idx="0">
                  <c:v>1862</c:v>
                </c:pt>
                <c:pt idx="1">
                  <c:v>1859</c:v>
                </c:pt>
                <c:pt idx="2">
                  <c:v>1856</c:v>
                </c:pt>
                <c:pt idx="3">
                  <c:v>1855</c:v>
                </c:pt>
                <c:pt idx="4">
                  <c:v>1854</c:v>
                </c:pt>
                <c:pt idx="5">
                  <c:v>1852</c:v>
                </c:pt>
                <c:pt idx="6">
                  <c:v>1851</c:v>
                </c:pt>
                <c:pt idx="7">
                  <c:v>1848</c:v>
                </c:pt>
                <c:pt idx="8">
                  <c:v>1846</c:v>
                </c:pt>
                <c:pt idx="9">
                  <c:v>1845</c:v>
                </c:pt>
                <c:pt idx="10">
                  <c:v>1844</c:v>
                </c:pt>
                <c:pt idx="11">
                  <c:v>1841</c:v>
                </c:pt>
                <c:pt idx="12">
                  <c:v>1839</c:v>
                </c:pt>
                <c:pt idx="13">
                  <c:v>1836</c:v>
                </c:pt>
                <c:pt idx="14">
                  <c:v>1835</c:v>
                </c:pt>
                <c:pt idx="15">
                  <c:v>1823</c:v>
                </c:pt>
                <c:pt idx="16">
                  <c:v>1822</c:v>
                </c:pt>
                <c:pt idx="17">
                  <c:v>1816</c:v>
                </c:pt>
                <c:pt idx="18">
                  <c:v>1815</c:v>
                </c:pt>
                <c:pt idx="19">
                  <c:v>1813</c:v>
                </c:pt>
                <c:pt idx="20">
                  <c:v>1812</c:v>
                </c:pt>
                <c:pt idx="21">
                  <c:v>1809</c:v>
                </c:pt>
                <c:pt idx="22">
                  <c:v>1806</c:v>
                </c:pt>
                <c:pt idx="23">
                  <c:v>1805</c:v>
                </c:pt>
                <c:pt idx="24">
                  <c:v>1804</c:v>
                </c:pt>
                <c:pt idx="25">
                  <c:v>1803</c:v>
                </c:pt>
                <c:pt idx="26">
                  <c:v>1802</c:v>
                </c:pt>
                <c:pt idx="27">
                  <c:v>1801</c:v>
                </c:pt>
                <c:pt idx="28">
                  <c:v>1800</c:v>
                </c:pt>
                <c:pt idx="29">
                  <c:v>1799</c:v>
                </c:pt>
              </c:numCache>
            </c:numRef>
          </c:xVal>
          <c:yVal>
            <c:numRef>
              <c:f>Supertable!$M$2:$M$31</c:f>
              <c:numCache>
                <c:formatCode>0.00E+00</c:formatCode>
                <c:ptCount val="30"/>
                <c:pt idx="0">
                  <c:v>114468864468.86447</c:v>
                </c:pt>
                <c:pt idx="1">
                  <c:v>110714285714.28572</c:v>
                </c:pt>
                <c:pt idx="2">
                  <c:v>120923913043.47826</c:v>
                </c:pt>
                <c:pt idx="3">
                  <c:v>118297101449.27536</c:v>
                </c:pt>
                <c:pt idx="4">
                  <c:v>116025641025.64102</c:v>
                </c:pt>
                <c:pt idx="5">
                  <c:v>117673992673.99268</c:v>
                </c:pt>
                <c:pt idx="6">
                  <c:v>114468864468.86447</c:v>
                </c:pt>
                <c:pt idx="7">
                  <c:v>110347985347.98535</c:v>
                </c:pt>
                <c:pt idx="8">
                  <c:v>112362637362.63736</c:v>
                </c:pt>
                <c:pt idx="9">
                  <c:v>113919413919.41393</c:v>
                </c:pt>
                <c:pt idx="10">
                  <c:v>113644688644.68864</c:v>
                </c:pt>
                <c:pt idx="11">
                  <c:v>120421245421.24542</c:v>
                </c:pt>
                <c:pt idx="12">
                  <c:v>115201465201.46519</c:v>
                </c:pt>
                <c:pt idx="13">
                  <c:v>115934065934.06593</c:v>
                </c:pt>
                <c:pt idx="14">
                  <c:v>115201465201.46519</c:v>
                </c:pt>
                <c:pt idx="15">
                  <c:v>121611721611.72162</c:v>
                </c:pt>
                <c:pt idx="16">
                  <c:v>122344322344.32234</c:v>
                </c:pt>
                <c:pt idx="17">
                  <c:v>120329670329.67033</c:v>
                </c:pt>
                <c:pt idx="18">
                  <c:v>121794871794.8718</c:v>
                </c:pt>
                <c:pt idx="19">
                  <c:v>123903508771.92982</c:v>
                </c:pt>
                <c:pt idx="20">
                  <c:v>124342105263.1579</c:v>
                </c:pt>
                <c:pt idx="21">
                  <c:v>126425438596.49123</c:v>
                </c:pt>
                <c:pt idx="22">
                  <c:v>126425438596.49123</c:v>
                </c:pt>
                <c:pt idx="23">
                  <c:v>125438596491.22807</c:v>
                </c:pt>
                <c:pt idx="24">
                  <c:v>120065789473.6842</c:v>
                </c:pt>
                <c:pt idx="25">
                  <c:v>117434210526.3158</c:v>
                </c:pt>
                <c:pt idx="26">
                  <c:v>130263157894.73685</c:v>
                </c:pt>
                <c:pt idx="27">
                  <c:v>126535087719.29825</c:v>
                </c:pt>
                <c:pt idx="28">
                  <c:v>120065789473.6842</c:v>
                </c:pt>
                <c:pt idx="29">
                  <c:v>120723684210.52632</c:v>
                </c:pt>
              </c:numCache>
            </c:numRef>
          </c:yVal>
        </c:ser>
        <c:axId val="73117056"/>
        <c:axId val="139264384"/>
      </c:scatterChart>
      <c:valAx>
        <c:axId val="73117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Fill number</a:t>
                </a:r>
              </a:p>
            </c:rich>
          </c:tx>
          <c:layout/>
        </c:title>
        <c:numFmt formatCode="0" sourceLinked="1"/>
        <c:tickLblPos val="nextTo"/>
        <c:crossAx val="139264384"/>
        <c:crosses val="autoZero"/>
        <c:crossBetween val="midCat"/>
      </c:valAx>
      <c:valAx>
        <c:axId val="139264384"/>
        <c:scaling>
          <c:orientation val="minMax"/>
        </c:scaling>
        <c:axPos val="l"/>
        <c:majorGridlines/>
        <c:numFmt formatCode="0.00E+00" sourceLinked="1"/>
        <c:tickLblPos val="nextTo"/>
        <c:crossAx val="73117056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Average beam intensity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Supertable!$A$2:$A$31</c:f>
              <c:numCache>
                <c:formatCode>0</c:formatCode>
                <c:ptCount val="30"/>
                <c:pt idx="0">
                  <c:v>1862</c:v>
                </c:pt>
                <c:pt idx="1">
                  <c:v>1859</c:v>
                </c:pt>
                <c:pt idx="2">
                  <c:v>1856</c:v>
                </c:pt>
                <c:pt idx="3">
                  <c:v>1855</c:v>
                </c:pt>
                <c:pt idx="4">
                  <c:v>1854</c:v>
                </c:pt>
                <c:pt idx="5">
                  <c:v>1852</c:v>
                </c:pt>
                <c:pt idx="6">
                  <c:v>1851</c:v>
                </c:pt>
                <c:pt idx="7">
                  <c:v>1848</c:v>
                </c:pt>
                <c:pt idx="8">
                  <c:v>1846</c:v>
                </c:pt>
                <c:pt idx="9">
                  <c:v>1845</c:v>
                </c:pt>
                <c:pt idx="10">
                  <c:v>1844</c:v>
                </c:pt>
                <c:pt idx="11">
                  <c:v>1841</c:v>
                </c:pt>
                <c:pt idx="12">
                  <c:v>1839</c:v>
                </c:pt>
                <c:pt idx="13">
                  <c:v>1836</c:v>
                </c:pt>
                <c:pt idx="14">
                  <c:v>1835</c:v>
                </c:pt>
                <c:pt idx="15">
                  <c:v>1823</c:v>
                </c:pt>
                <c:pt idx="16">
                  <c:v>1822</c:v>
                </c:pt>
                <c:pt idx="17">
                  <c:v>1816</c:v>
                </c:pt>
                <c:pt idx="18">
                  <c:v>1815</c:v>
                </c:pt>
                <c:pt idx="19">
                  <c:v>1813</c:v>
                </c:pt>
                <c:pt idx="20">
                  <c:v>1812</c:v>
                </c:pt>
                <c:pt idx="21">
                  <c:v>1809</c:v>
                </c:pt>
                <c:pt idx="22">
                  <c:v>1806</c:v>
                </c:pt>
                <c:pt idx="23">
                  <c:v>1805</c:v>
                </c:pt>
                <c:pt idx="24">
                  <c:v>1804</c:v>
                </c:pt>
                <c:pt idx="25">
                  <c:v>1803</c:v>
                </c:pt>
                <c:pt idx="26">
                  <c:v>1802</c:v>
                </c:pt>
                <c:pt idx="27">
                  <c:v>1801</c:v>
                </c:pt>
                <c:pt idx="28">
                  <c:v>1800</c:v>
                </c:pt>
                <c:pt idx="29">
                  <c:v>1799</c:v>
                </c:pt>
              </c:numCache>
            </c:numRef>
          </c:xVal>
          <c:yVal>
            <c:numRef>
              <c:f>Supertable!$L$2:$L$31</c:f>
              <c:numCache>
                <c:formatCode>0.00E+00</c:formatCode>
                <c:ptCount val="30"/>
                <c:pt idx="0">
                  <c:v>125000000000000</c:v>
                </c:pt>
                <c:pt idx="1">
                  <c:v>120900000000000</c:v>
                </c:pt>
                <c:pt idx="2">
                  <c:v>133500000000000</c:v>
                </c:pt>
                <c:pt idx="3">
                  <c:v>130600000000000</c:v>
                </c:pt>
                <c:pt idx="4">
                  <c:v>126700000000000</c:v>
                </c:pt>
                <c:pt idx="5">
                  <c:v>128500000000000</c:v>
                </c:pt>
                <c:pt idx="6">
                  <c:v>125000000000000</c:v>
                </c:pt>
                <c:pt idx="7">
                  <c:v>120500000000000</c:v>
                </c:pt>
                <c:pt idx="8">
                  <c:v>122700000000000</c:v>
                </c:pt>
                <c:pt idx="9">
                  <c:v>124400000000000</c:v>
                </c:pt>
                <c:pt idx="10">
                  <c:v>124100000000000</c:v>
                </c:pt>
                <c:pt idx="11">
                  <c:v>131500000000000</c:v>
                </c:pt>
                <c:pt idx="12">
                  <c:v>125800000000000</c:v>
                </c:pt>
                <c:pt idx="13">
                  <c:v>126600000000000</c:v>
                </c:pt>
                <c:pt idx="14">
                  <c:v>125800000000000</c:v>
                </c:pt>
                <c:pt idx="15">
                  <c:v>132800000000000</c:v>
                </c:pt>
                <c:pt idx="16">
                  <c:v>133600000000000</c:v>
                </c:pt>
                <c:pt idx="17">
                  <c:v>131400000000000</c:v>
                </c:pt>
                <c:pt idx="18">
                  <c:v>133000000000000</c:v>
                </c:pt>
                <c:pt idx="19">
                  <c:v>113000000000000</c:v>
                </c:pt>
                <c:pt idx="20">
                  <c:v>113400000000000</c:v>
                </c:pt>
                <c:pt idx="21">
                  <c:v>115300000000000</c:v>
                </c:pt>
                <c:pt idx="22">
                  <c:v>115300000000000</c:v>
                </c:pt>
                <c:pt idx="23">
                  <c:v>114400000000000</c:v>
                </c:pt>
                <c:pt idx="24">
                  <c:v>109500000000000</c:v>
                </c:pt>
                <c:pt idx="25">
                  <c:v>107100000000000</c:v>
                </c:pt>
                <c:pt idx="26">
                  <c:v>118800000000000</c:v>
                </c:pt>
                <c:pt idx="27">
                  <c:v>115400000000000</c:v>
                </c:pt>
                <c:pt idx="28">
                  <c:v>109500000000000</c:v>
                </c:pt>
                <c:pt idx="29">
                  <c:v>110100000000000</c:v>
                </c:pt>
              </c:numCache>
            </c:numRef>
          </c:yVal>
        </c:ser>
        <c:axId val="126552320"/>
        <c:axId val="126556800"/>
      </c:scatterChart>
      <c:valAx>
        <c:axId val="126552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Fill number</a:t>
                </a:r>
              </a:p>
            </c:rich>
          </c:tx>
          <c:layout/>
        </c:title>
        <c:numFmt formatCode="0" sourceLinked="1"/>
        <c:tickLblPos val="nextTo"/>
        <c:crossAx val="126556800"/>
        <c:crosses val="autoZero"/>
        <c:crossBetween val="midCat"/>
      </c:valAx>
      <c:valAx>
        <c:axId val="126556800"/>
        <c:scaling>
          <c:orientation val="minMax"/>
        </c:scaling>
        <c:axPos val="l"/>
        <c:majorGridlines/>
        <c:numFmt formatCode="0.00E+00" sourceLinked="1"/>
        <c:tickLblPos val="nextTo"/>
        <c:crossAx val="126552320"/>
        <c:crosses val="autoZero"/>
        <c:crossBetween val="midCat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6/11/2011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12/6/2011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12/6/2011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12/6/2011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12/6/2011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12/6/2011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12/6/2011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12/6/2011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12/6/2011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12/6/2011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12/6/2011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12/6/2011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12/6/2011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12/6/2011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12/6/2011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12/6/2011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observation from Saturday morning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of beam induced voltage/power following the two klystron trips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/>
              <a:t>03:18 3B1 just at end ramp, 1.26E14 p total, 1.19 ns, we observed 0.94 MV beam induced and 153 kW. Abort gap population not measurable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07:15 2B1 after 4 hours physics, 1.19E14 total, 1.23 ns, we observed 0.8 MV induced and 118 kW. Abort gap population peaks at </a:t>
            </a:r>
            <a:r>
              <a:rPr lang="en-US" dirty="0" smtClean="0"/>
              <a:t>5E9</a:t>
            </a:r>
            <a:endParaRPr lang="en-US" dirty="0" smtClean="0"/>
          </a:p>
          <a:p>
            <a:r>
              <a:rPr lang="en-US" dirty="0" smtClean="0"/>
              <a:t>Now extrapolating to 1236b, 1.2E11 per bunch, we will get ~ 212 kW (using 3B1 data) and 183 kW (using 2B1 data) beam induced power. MAXIMUM until we condition the couplers further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12/6/2011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8080" y="6309400"/>
            <a:ext cx="360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Philippe Baudrenghien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intensities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12/6/2011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862595" y="3486540"/>
          <a:ext cx="5281405" cy="337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07380" y="764631"/>
          <a:ext cx="4104570" cy="295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11</a:t>
            </a:r>
            <a:r>
              <a:rPr lang="en-US" baseline="30000" dirty="0" smtClean="0"/>
              <a:t>th</a:t>
            </a:r>
            <a:r>
              <a:rPr lang="en-US" dirty="0" smtClean="0"/>
              <a:t> June - morning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03:40 Stable beams fill #1863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Initial </a:t>
            </a:r>
            <a:r>
              <a:rPr lang="en-GB" dirty="0" err="1" smtClean="0"/>
              <a:t>lumi</a:t>
            </a:r>
            <a:r>
              <a:rPr lang="en-GB" dirty="0" smtClean="0"/>
              <a:t> 1.1e33</a:t>
            </a:r>
          </a:p>
          <a:p>
            <a:r>
              <a:rPr lang="en-GB" dirty="0" smtClean="0"/>
              <a:t>13:17 Beam dumped due to </a:t>
            </a:r>
            <a:r>
              <a:rPr lang="en-GB" dirty="0" err="1" smtClean="0"/>
              <a:t>cryo</a:t>
            </a:r>
            <a:r>
              <a:rPr lang="en-GB" dirty="0" smtClean="0"/>
              <a:t> conditions </a:t>
            </a:r>
            <a:r>
              <a:rPr lang="en-GB" dirty="0" smtClean="0"/>
              <a:t>MSL1,</a:t>
            </a:r>
          </a:p>
          <a:p>
            <a:pPr lvl="1"/>
            <a:r>
              <a:rPr lang="en-US" dirty="0" smtClean="0"/>
              <a:t>controls problem on valves regulation </a:t>
            </a:r>
            <a:r>
              <a:rPr lang="en-US" dirty="0" smtClean="0"/>
              <a:t>L1 (possible </a:t>
            </a:r>
            <a:r>
              <a:rPr lang="en-GB" dirty="0" smtClean="0"/>
              <a:t>single </a:t>
            </a:r>
            <a:r>
              <a:rPr lang="en-GB" dirty="0" smtClean="0"/>
              <a:t>event </a:t>
            </a:r>
            <a:r>
              <a:rPr lang="en-GB" dirty="0" smtClean="0"/>
              <a:t>- </a:t>
            </a:r>
            <a:r>
              <a:rPr lang="en-GB" dirty="0" err="1" smtClean="0"/>
              <a:t>cryo</a:t>
            </a:r>
            <a:r>
              <a:rPr lang="en-GB" dirty="0" smtClean="0"/>
              <a:t> </a:t>
            </a:r>
            <a:r>
              <a:rPr lang="en-GB" dirty="0" smtClean="0"/>
              <a:t>PLC</a:t>
            </a:r>
            <a:r>
              <a:rPr lang="en-GB" dirty="0" smtClean="0"/>
              <a:t>.)    </a:t>
            </a:r>
          </a:p>
          <a:p>
            <a:pPr lvl="1"/>
            <a:r>
              <a:rPr lang="en-GB" dirty="0" smtClean="0"/>
              <a:t>Integrated luminosity </a:t>
            </a:r>
            <a:r>
              <a:rPr lang="en-GB" dirty="0" smtClean="0"/>
              <a:t>30 </a:t>
            </a:r>
            <a:r>
              <a:rPr lang="en-GB" dirty="0" smtClean="0"/>
              <a:t>pb</a:t>
            </a:r>
            <a:r>
              <a:rPr lang="en-GB" baseline="30000" dirty="0" smtClean="0"/>
              <a:t>-1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</a:t>
            </a:r>
            <a:r>
              <a:rPr lang="en-US" dirty="0" smtClean="0"/>
              <a:t>n the meantime at 8:30 vacuum valves in the PS in, leak on fast wire scanner</a:t>
            </a:r>
          </a:p>
          <a:p>
            <a:pPr lvl="1"/>
            <a:r>
              <a:rPr lang="en-US" dirty="0" smtClean="0"/>
              <a:t>leak detection, replacement of wire scanner mechanism, pump down</a:t>
            </a:r>
          </a:p>
          <a:p>
            <a:pPr lvl="1"/>
            <a:r>
              <a:rPr lang="en-US" dirty="0" smtClean="0"/>
              <a:t>pump down a lot faster than originally foreseen, beam back in PS around 21:00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12/6/2011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 vacuum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12/6/2011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560" y="1052670"/>
            <a:ext cx="6043939" cy="485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 wire scanner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12/6/2011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764630"/>
            <a:ext cx="8509266" cy="50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28230" y="6093370"/>
            <a:ext cx="237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Spot the wire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shadow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UPS ESS22/85 </a:t>
            </a:r>
          </a:p>
          <a:p>
            <a:r>
              <a:rPr lang="en-US" dirty="0" smtClean="0"/>
              <a:t>RF conditioning</a:t>
            </a:r>
          </a:p>
          <a:p>
            <a:endParaRPr lang="en-US" dirty="0" smtClean="0"/>
          </a:p>
          <a:p>
            <a:r>
              <a:rPr lang="en-US" dirty="0" smtClean="0"/>
              <a:t>17:15 RB81 – </a:t>
            </a:r>
            <a:r>
              <a:rPr lang="en-US" dirty="0" err="1" smtClean="0"/>
              <a:t>thyristor</a:t>
            </a:r>
            <a:r>
              <a:rPr lang="en-US" dirty="0" smtClean="0"/>
              <a:t> bridge cooling problem </a:t>
            </a:r>
            <a:r>
              <a:rPr lang="en-US" dirty="0" smtClean="0">
                <a:solidFill>
                  <a:srgbClr val="FF0000"/>
                </a:solidFill>
              </a:rPr>
              <a:t>again</a:t>
            </a:r>
          </a:p>
          <a:p>
            <a:pPr lvl="1"/>
            <a:r>
              <a:rPr lang="en-US" dirty="0" smtClean="0"/>
              <a:t>discharge request on main circuit (PC Field: TRG|BRIDGE A COOLING) 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ccess for EPC and CV</a:t>
            </a:r>
          </a:p>
          <a:p>
            <a:pPr lvl="1"/>
            <a:r>
              <a:rPr lang="en-US" dirty="0" smtClean="0"/>
              <a:t>Problem fixed definitely – to be checked</a:t>
            </a:r>
          </a:p>
          <a:p>
            <a:pPr lvl="1"/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12/6/2011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12</a:t>
            </a:r>
            <a:r>
              <a:rPr lang="en-US" baseline="30000" dirty="0" smtClean="0"/>
              <a:t>th</a:t>
            </a:r>
            <a:r>
              <a:rPr lang="en-US" dirty="0" smtClean="0"/>
              <a:t> June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back in LHC ~23:30</a:t>
            </a:r>
          </a:p>
          <a:p>
            <a:pPr lvl="1"/>
            <a:r>
              <a:rPr lang="en-US" dirty="0" smtClean="0"/>
              <a:t>(delay because of recovery from RB.A81 intervention)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00:29 Stable beams #1864   (23 pb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07:17 beam dumped by trip of RD2.L1 </a:t>
            </a:r>
            <a:endParaRPr lang="en-US" dirty="0" smtClean="0"/>
          </a:p>
          <a:p>
            <a:pPr lvl="1"/>
            <a:r>
              <a:rPr lang="en-US" dirty="0" smtClean="0"/>
              <a:t>Vacuum valves in</a:t>
            </a:r>
          </a:p>
          <a:p>
            <a:pPr lvl="1"/>
            <a:r>
              <a:rPr lang="en-US" dirty="0" smtClean="0"/>
              <a:t>Looks like a bus-bar quench</a:t>
            </a:r>
          </a:p>
          <a:p>
            <a:pPr lvl="1"/>
            <a:r>
              <a:rPr lang="en-US" dirty="0" smtClean="0"/>
              <a:t>Cooling problem on the link some time before</a:t>
            </a:r>
          </a:p>
          <a:p>
            <a:pPr lvl="1"/>
            <a:endParaRPr lang="en-US" dirty="0" smtClean="0"/>
          </a:p>
          <a:p>
            <a:r>
              <a:rPr lang="en-US" smtClean="0"/>
              <a:t>Incoming: </a:t>
            </a:r>
          </a:p>
          <a:p>
            <a:pPr lvl="1"/>
            <a:r>
              <a:rPr lang="en-US" smtClean="0"/>
              <a:t>physics </a:t>
            </a:r>
            <a:r>
              <a:rPr lang="en-US" dirty="0" smtClean="0"/>
              <a:t>1092 x 1092 bunches, trains 144 bunches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12/6/2011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54402</TotalTime>
  <Words>343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Pixel</vt:lpstr>
      <vt:lpstr>RF observation from Saturday morning</vt:lpstr>
      <vt:lpstr>Recent intensities</vt:lpstr>
      <vt:lpstr>Saturday 11th June - morning</vt:lpstr>
      <vt:lpstr>PS vacuum</vt:lpstr>
      <vt:lpstr>PS wire scanner</vt:lpstr>
      <vt:lpstr>In the shadow</vt:lpstr>
      <vt:lpstr>Sunday 12th June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Lamont</cp:lastModifiedBy>
  <cp:revision>2922</cp:revision>
  <dcterms:created xsi:type="dcterms:W3CDTF">2010-07-26T05:43:59Z</dcterms:created>
  <dcterms:modified xsi:type="dcterms:W3CDTF">2011-06-12T06:53:01Z</dcterms:modified>
</cp:coreProperties>
</file>