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5"/>
  </p:notesMasterIdLst>
  <p:handoutMasterIdLst>
    <p:handoutMasterId r:id="rId16"/>
  </p:handoutMasterIdLst>
  <p:sldIdLst>
    <p:sldId id="1272" r:id="rId2"/>
    <p:sldId id="1273" r:id="rId3"/>
    <p:sldId id="1278" r:id="rId4"/>
    <p:sldId id="1279" r:id="rId5"/>
    <p:sldId id="1276" r:id="rId6"/>
    <p:sldId id="1275" r:id="rId7"/>
    <p:sldId id="1277" r:id="rId8"/>
    <p:sldId id="1266" r:id="rId9"/>
    <p:sldId id="1267" r:id="rId10"/>
    <p:sldId id="1268" r:id="rId11"/>
    <p:sldId id="1271" r:id="rId12"/>
    <p:sldId id="1270" r:id="rId13"/>
    <p:sldId id="1269" r:id="rId14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4FBE"/>
    <a:srgbClr val="B02E9D"/>
    <a:srgbClr val="0000FF"/>
    <a:srgbClr val="008000"/>
    <a:srgbClr val="FF0000"/>
    <a:srgbClr val="FFFF99"/>
    <a:srgbClr val="CC0066"/>
    <a:srgbClr val="99FF99"/>
    <a:srgbClr val="FFCCCC"/>
    <a:srgbClr val="9F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37" autoAdjust="0"/>
    <p:restoredTop sz="95267" autoAdjust="0"/>
  </p:normalViewPr>
  <p:slideViewPr>
    <p:cSldViewPr>
      <p:cViewPr varScale="1">
        <p:scale>
          <a:sx n="102" d="100"/>
          <a:sy n="102" d="100"/>
        </p:scale>
        <p:origin x="-2048" y="-104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6/10/11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806DE8-332D-4A70-902C-D76086C68212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2946" y="744617"/>
            <a:ext cx="4531783" cy="372308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357" y="4715907"/>
            <a:ext cx="4984962" cy="446770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10/6/2011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10/6/2011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10/6/2011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10/6/2011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10/6/2011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10/6/2011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10/6/2011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10/6/2011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10/6/2011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10/6/2011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10/6/2011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10/6/2011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10/6/2011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10/6/2011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10/6/2011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9</a:t>
            </a:r>
            <a:r>
              <a:rPr lang="en-US" baseline="30000" dirty="0" smtClean="0"/>
              <a:t>th</a:t>
            </a:r>
            <a:r>
              <a:rPr lang="en-US" dirty="0" smtClean="0"/>
              <a:t> June - morning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05:04 Site wide electrical glitch tripped the beam, caught by FMCM</a:t>
            </a:r>
          </a:p>
          <a:p>
            <a:pPr lvl="1"/>
            <a:r>
              <a:rPr lang="en-US" sz="1600" dirty="0" smtClean="0"/>
              <a:t>Int. </a:t>
            </a:r>
            <a:r>
              <a:rPr lang="en-US" sz="1600" dirty="0" err="1" smtClean="0"/>
              <a:t>lumi</a:t>
            </a:r>
            <a:r>
              <a:rPr lang="en-US" sz="1600" dirty="0" smtClean="0"/>
              <a:t> 13.3 pb</a:t>
            </a:r>
            <a:r>
              <a:rPr lang="en-US" sz="1600" baseline="30000" dirty="0" smtClean="0"/>
              <a:t>-1</a:t>
            </a:r>
          </a:p>
          <a:p>
            <a:r>
              <a:rPr lang="en-US" sz="2000" dirty="0" smtClean="0"/>
              <a:t>QPS not ok for RB.A56 (new QPS) and RB.A81 (old QPS)</a:t>
            </a:r>
          </a:p>
          <a:p>
            <a:r>
              <a:rPr lang="en-US" sz="2000" dirty="0" smtClean="0"/>
              <a:t>07:45 Start pre-cycle</a:t>
            </a:r>
          </a:p>
          <a:p>
            <a:r>
              <a:rPr lang="en-US" sz="2000" dirty="0" smtClean="0"/>
              <a:t>09:50 measure </a:t>
            </a:r>
            <a:r>
              <a:rPr lang="en-US" sz="2000" dirty="0" err="1" smtClean="0"/>
              <a:t>filamentation</a:t>
            </a:r>
            <a:r>
              <a:rPr lang="en-US" sz="2000" dirty="0" smtClean="0"/>
              <a:t> time with and without </a:t>
            </a:r>
            <a:r>
              <a:rPr lang="en-US" sz="2000" dirty="0" err="1" smtClean="0"/>
              <a:t>octupoles</a:t>
            </a:r>
            <a:r>
              <a:rPr lang="en-US" sz="2000" dirty="0" smtClean="0"/>
              <a:t> </a:t>
            </a:r>
          </a:p>
          <a:p>
            <a:pPr lvl="1"/>
            <a:r>
              <a:rPr lang="en-US" sz="1600" dirty="0" smtClean="0"/>
              <a:t>See Wolfgang </a:t>
            </a:r>
            <a:r>
              <a:rPr lang="en-US" sz="1600" dirty="0" err="1" smtClean="0"/>
              <a:t>Hofle’s</a:t>
            </a:r>
            <a:r>
              <a:rPr lang="en-US" sz="1600" dirty="0" smtClean="0"/>
              <a:t> presentation</a:t>
            </a:r>
          </a:p>
          <a:p>
            <a:pPr lvl="1"/>
            <a:r>
              <a:rPr lang="en-US" sz="1600" dirty="0" smtClean="0"/>
              <a:t>OF &amp; ODs now on at 6.5 A at 450 GeV - both de-focusing</a:t>
            </a:r>
          </a:p>
          <a:p>
            <a:endParaRPr lang="en-US" dirty="0" smtClean="0"/>
          </a:p>
          <a:p>
            <a:r>
              <a:rPr lang="en-US" dirty="0" smtClean="0"/>
              <a:t>13:40 Stable beams #1862</a:t>
            </a:r>
          </a:p>
          <a:p>
            <a:pPr lvl="1"/>
            <a:r>
              <a:rPr lang="en-US" dirty="0" smtClean="0"/>
              <a:t>Afternoon shift in the logbook:  (Walter &amp; Rossano)</a:t>
            </a:r>
          </a:p>
          <a:p>
            <a:pPr lvl="2"/>
            <a:r>
              <a:rPr lang="en-US" dirty="0" smtClean="0"/>
              <a:t>CMS re-optimized on request</a:t>
            </a:r>
          </a:p>
          <a:p>
            <a:pPr lvl="2"/>
            <a:r>
              <a:rPr lang="en-US" dirty="0" smtClean="0"/>
              <a:t>New optimization requested by CMS </a:t>
            </a:r>
          </a:p>
          <a:p>
            <a:pPr lvl="2"/>
            <a:r>
              <a:rPr lang="en-US" dirty="0" smtClean="0"/>
              <a:t>Stable beams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10/6/2011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1 then beam 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10/6/2011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450" y="1268700"/>
            <a:ext cx="7727171" cy="460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10/6/2011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00" y="4870345"/>
            <a:ext cx="7452381" cy="1987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20" y="116540"/>
            <a:ext cx="5616780" cy="47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1 losses in physics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10/6/2011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430" y="908650"/>
            <a:ext cx="8065120" cy="4967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364110" y="6165380"/>
            <a:ext cx="2448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Georges Trad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2 losses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10/6/2011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430" y="692620"/>
            <a:ext cx="7921100" cy="4882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364110" y="6165380"/>
            <a:ext cx="2448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Georges Trad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10th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US" dirty="0" smtClean="0"/>
              <a:t>00:51 Beams dumped  (~33/11 pb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triggered by a trip of RQSX3.L1 </a:t>
            </a:r>
          </a:p>
          <a:p>
            <a:pPr lvl="1"/>
            <a:r>
              <a:rPr lang="en-US" dirty="0" smtClean="0"/>
              <a:t>slow losses at Pt 7 </a:t>
            </a:r>
          </a:p>
          <a:p>
            <a:r>
              <a:rPr lang="en-US" dirty="0" smtClean="0"/>
              <a:t>Access required for repair </a:t>
            </a:r>
            <a:r>
              <a:rPr lang="en-GB" dirty="0" smtClean="0"/>
              <a:t>RQSX3.L1 converter</a:t>
            </a:r>
          </a:p>
          <a:p>
            <a:r>
              <a:rPr lang="en-US" dirty="0" smtClean="0"/>
              <a:t>03:07</a:t>
            </a:r>
          </a:p>
          <a:p>
            <a:pPr lvl="1"/>
            <a:r>
              <a:rPr lang="en-US" dirty="0" smtClean="0"/>
              <a:t>power module replaced ... seemed to be a problem with the 400v distribution on the module  - Greg Hudson</a:t>
            </a:r>
          </a:p>
          <a:p>
            <a:r>
              <a:rPr lang="en-US" dirty="0" smtClean="0"/>
              <a:t>Problem with QPS controller (old) MQ.24.R5</a:t>
            </a:r>
          </a:p>
          <a:p>
            <a:pPr lvl="1"/>
            <a:r>
              <a:rPr lang="en-US" dirty="0" smtClean="0"/>
              <a:t>Need access – point 6</a:t>
            </a:r>
          </a:p>
          <a:p>
            <a:pPr lvl="1"/>
            <a:r>
              <a:rPr lang="en-US" dirty="0" smtClean="0"/>
              <a:t>&amp; several power resets to crank it back to life</a:t>
            </a:r>
          </a:p>
          <a:p>
            <a:r>
              <a:rPr lang="en-US" dirty="0" smtClean="0"/>
              <a:t>Pre-cycle required</a:t>
            </a:r>
          </a:p>
          <a:p>
            <a:r>
              <a:rPr lang="en-US" dirty="0" smtClean="0"/>
              <a:t>IPOC error coming from the MKB</a:t>
            </a:r>
          </a:p>
          <a:p>
            <a:pPr lvl="1"/>
            <a:r>
              <a:rPr lang="en-US" dirty="0" smtClean="0"/>
              <a:t>Access required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10/6/2011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 descr="TIMBER_Low_Bch_Leng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50" y="76200"/>
            <a:ext cx="8997950" cy="3513138"/>
          </a:xfrm>
          <a:prstGeom prst="rect">
            <a:avLst/>
          </a:prstGeom>
          <a:noFill/>
        </p:spPr>
      </p:pic>
      <p:pic>
        <p:nvPicPr>
          <p:cNvPr id="3076" name="Picture 4" descr="TIMBER_Good_Bch_lengt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3344863"/>
            <a:ext cx="8997950" cy="3513137"/>
          </a:xfrm>
          <a:prstGeom prst="rect">
            <a:avLst/>
          </a:prstGeom>
          <a:noFill/>
        </p:spPr>
      </p:pic>
      <p:sp>
        <p:nvSpPr>
          <p:cNvPr id="3077" name="Line 5"/>
          <p:cNvSpPr>
            <a:spLocks noChangeShapeType="1"/>
          </p:cNvSpPr>
          <p:nvPr/>
        </p:nvSpPr>
        <p:spPr bwMode="auto">
          <a:xfrm flipH="1">
            <a:off x="1676400" y="990600"/>
            <a:ext cx="152400" cy="1676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09600" y="9144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CC66"/>
                </a:solidFill>
                <a:latin typeface="Arial Narrow" charset="0"/>
                <a:ea typeface="ヒラギノ角ゴ Pro W3" charset="-128"/>
              </a:rPr>
              <a:t>Injection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295400" y="2651125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  <a:latin typeface="Arial Narrow" charset="0"/>
                <a:ea typeface="ヒラギノ角ゴ Pro W3" charset="-128"/>
              </a:rPr>
              <a:t>Ramp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648200" y="2286000"/>
            <a:ext cx="1676400" cy="228600"/>
          </a:xfrm>
          <a:prstGeom prst="rect">
            <a:avLst/>
          </a:prstGeom>
          <a:noFill/>
          <a:ln w="9525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553200" y="762000"/>
            <a:ext cx="2362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66"/>
                </a:solidFill>
                <a:latin typeface="Arial Narrow" charset="0"/>
                <a:ea typeface="ヒラギノ角ゴ Pro W3" charset="-128"/>
              </a:rPr>
              <a:t>Too low bunch length =&gt; direct impact on image current heat loads!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629400" y="2514600"/>
            <a:ext cx="2286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 Narrow" charset="0"/>
                <a:ea typeface="ヒラギノ角ゴ Pro W3" charset="-128"/>
              </a:rPr>
              <a:t>ARCs </a:t>
            </a:r>
            <a:r>
              <a:rPr lang="en-US">
                <a:solidFill>
                  <a:srgbClr val="FF0000"/>
                </a:solidFill>
                <a:latin typeface="Arial Narrow" charset="0"/>
                <a:ea typeface="ヒラギノ角ゴ Pro W3" charset="-128"/>
              </a:rPr>
              <a:t>34</a:t>
            </a:r>
            <a:r>
              <a:rPr lang="en-US">
                <a:latin typeface="Arial Narrow" charset="0"/>
                <a:ea typeface="ヒラギノ角ゴ Pro W3" charset="-128"/>
              </a:rPr>
              <a:t> &amp; </a:t>
            </a:r>
            <a:r>
              <a:rPr lang="en-US">
                <a:solidFill>
                  <a:srgbClr val="66CCFF"/>
                </a:solidFill>
                <a:latin typeface="Arial Narrow" charset="0"/>
                <a:ea typeface="ヒラギノ角ゴ Pro W3" charset="-128"/>
              </a:rPr>
              <a:t>56</a:t>
            </a:r>
            <a:r>
              <a:rPr lang="en-US">
                <a:latin typeface="Arial Narrow" charset="0"/>
                <a:ea typeface="ヒラギノ角ゴ Pro W3" charset="-128"/>
              </a:rPr>
              <a:t> mostly penalised</a:t>
            </a: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flipH="1">
            <a:off x="1295400" y="4191000"/>
            <a:ext cx="152400" cy="2057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57200" y="40386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CC66"/>
                </a:solidFill>
                <a:latin typeface="Arial Narrow" charset="0"/>
                <a:ea typeface="ヒラギノ角ゴ Pro W3" charset="-128"/>
              </a:rPr>
              <a:t>Injection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914400" y="5927725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  <a:latin typeface="Arial Narrow" charset="0"/>
                <a:ea typeface="ヒラギノ角ゴ Pro W3" charset="-128"/>
              </a:rPr>
              <a:t>Ramp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4648200" y="4968875"/>
            <a:ext cx="1676400" cy="212725"/>
          </a:xfrm>
          <a:prstGeom prst="rect">
            <a:avLst/>
          </a:prstGeom>
          <a:noFill/>
          <a:ln w="9525">
            <a:solidFill>
              <a:srgbClr val="66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6553200" y="4070350"/>
            <a:ext cx="2362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FF66"/>
                </a:solidFill>
                <a:latin typeface="Arial Narrow" charset="0"/>
                <a:ea typeface="ヒラギノ角ゴ Pro W3" charset="-128"/>
              </a:rPr>
              <a:t>Longer bunch length =&gt; lower heat loads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6477000" y="5578475"/>
            <a:ext cx="2438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 Narrow" charset="0"/>
                <a:ea typeface="ヒラギノ角ゴ Pro W3" charset="-128"/>
              </a:rPr>
              <a:t>Very homogeneous behaviour of all arcs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981200" y="220980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6FCF"/>
                </a:solidFill>
                <a:latin typeface="Arial Narrow" charset="0"/>
              </a:rPr>
              <a:t>Bunch L B1</a:t>
            </a:r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228600" y="1828800"/>
            <a:ext cx="3276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609600" y="15081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 Narrow" charset="0"/>
              </a:rPr>
              <a:t>18K</a:t>
            </a:r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228600" y="5105400"/>
            <a:ext cx="3276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609600" y="47847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 Narrow" charset="0"/>
              </a:rPr>
              <a:t>18K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Cryogenics – beam screen heat load</a:t>
            </a:r>
            <a:endParaRPr lang="en-GB" dirty="0"/>
          </a:p>
        </p:txBody>
      </p:sp>
      <p:pic>
        <p:nvPicPr>
          <p:cNvPr id="6148" name="Picture 4" descr="TIMBER_BS_BL_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50" y="1447800"/>
            <a:ext cx="8997950" cy="3567113"/>
          </a:xfrm>
          <a:prstGeom prst="rect">
            <a:avLst/>
          </a:prstGeom>
          <a:noFill/>
        </p:spPr>
      </p:pic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1066800" y="2652713"/>
            <a:ext cx="76200" cy="1676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33400" y="2271713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CC66"/>
                </a:solidFill>
                <a:latin typeface="Arial Narrow" charset="0"/>
                <a:ea typeface="ヒラギノ角ゴ Pro W3" charset="-128"/>
              </a:rPr>
              <a:t>Injection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990600" y="4084638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  <a:latin typeface="Arial Narrow" charset="0"/>
                <a:ea typeface="ヒラギノ角ゴ Pro W3" charset="-128"/>
              </a:rPr>
              <a:t>Ramp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648200" y="2805113"/>
            <a:ext cx="1676400" cy="669925"/>
          </a:xfrm>
          <a:prstGeom prst="rect">
            <a:avLst/>
          </a:prstGeom>
          <a:noFill/>
          <a:ln w="9525">
            <a:solidFill>
              <a:srgbClr val="66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629400" y="2151063"/>
            <a:ext cx="2362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FF66"/>
                </a:solidFill>
                <a:latin typeface="Arial Narrow" charset="0"/>
                <a:ea typeface="ヒラギノ角ゴ Pro W3" charset="-128"/>
              </a:rPr>
              <a:t>Longer bunch length on purpose =&gt; lower heat loads confirmed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553200" y="3659188"/>
            <a:ext cx="2438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 Narrow" charset="0"/>
                <a:ea typeface="ヒラギノ角ゴ Pro W3" charset="-128"/>
              </a:rPr>
              <a:t>Appreciated as well by collimators and kickers !!!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57200" y="2865438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 Narrow" charset="0"/>
              </a:rPr>
              <a:t>18K</a:t>
            </a: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228600" y="3186113"/>
            <a:ext cx="3124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685800" y="4983163"/>
            <a:ext cx="76962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Arial Narrow" charset="0"/>
              </a:rPr>
              <a:t>Temperature increase (Peak - before injection) for 1092 bunchs: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en-US">
                <a:solidFill>
                  <a:srgbClr val="FF0000"/>
                </a:solidFill>
                <a:latin typeface="Arial Narrow" charset="0"/>
              </a:rPr>
              <a:t> Maxi: +4.5K (1836, 1.12ns-1.14ns)</a:t>
            </a:r>
            <a:endParaRPr lang="en-US">
              <a:latin typeface="Arial Narrow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 Avg:  +3.6 K</a:t>
            </a:r>
            <a:endParaRPr lang="en-US">
              <a:latin typeface="Arial Narrow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en-US">
                <a:solidFill>
                  <a:srgbClr val="008000"/>
                </a:solidFill>
                <a:latin typeface="Arial Narrow" charset="0"/>
              </a:rPr>
              <a:t> Mini: + 2.6K (1859, 1.22ns-1.27ns)</a:t>
            </a:r>
            <a:endParaRPr lang="en-US">
              <a:latin typeface="Arial Narrow" charset="0"/>
            </a:endParaRPr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228600" y="3505200"/>
            <a:ext cx="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 type="triangle" w="sm" len="med"/>
            <a:tailEnd type="triangle" w="sm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-152400" y="35655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accent1"/>
                </a:solidFill>
                <a:latin typeface="Arial Narrow" charset="0"/>
              </a:rPr>
              <a:t>∆T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5181600" y="5562600"/>
            <a:ext cx="373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Arial Narrow" charset="0"/>
              </a:rPr>
              <a:t>(always about 2.0K for injection, rest for ramp effect)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9390" y="6453420"/>
            <a:ext cx="2088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Serge Claudet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1826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10/6/2011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50" y="704850"/>
            <a:ext cx="7198080" cy="517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004060" y="6021360"/>
            <a:ext cx="3240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~826 pb</a:t>
            </a:r>
            <a:r>
              <a:rPr lang="en-US" baseline="30000" dirty="0" smtClean="0"/>
              <a:t>-1</a:t>
            </a:r>
            <a:r>
              <a:rPr lang="en-US" dirty="0" smtClean="0"/>
              <a:t> total for the year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10/6/2011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3" y="1076325"/>
            <a:ext cx="7685087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228230" y="6381410"/>
            <a:ext cx="1080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Alick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Incoming</a:t>
            </a:r>
            <a:endParaRPr lang="en-GB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– 2 hours now</a:t>
            </a:r>
          </a:p>
          <a:p>
            <a:pPr lvl="1"/>
            <a:r>
              <a:rPr lang="en-US" dirty="0" smtClean="0"/>
              <a:t>beam dump</a:t>
            </a:r>
          </a:p>
          <a:p>
            <a:pPr lvl="1"/>
            <a:r>
              <a:rPr lang="en-US" dirty="0" smtClean="0"/>
              <a:t>BLMs end of dump line…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Q’’ &amp; then physics</a:t>
            </a:r>
          </a:p>
          <a:p>
            <a:pPr lvl="1"/>
            <a:endParaRPr lang="en-US" dirty="0" smtClean="0"/>
          </a:p>
          <a:p>
            <a:r>
              <a:rPr lang="en-GB" dirty="0" smtClean="0"/>
              <a:t>Checklist to allow for the transition from 1092 to 1236 bunches</a:t>
            </a:r>
          </a:p>
          <a:p>
            <a:r>
              <a:rPr lang="en-US" dirty="0" smtClean="0"/>
              <a:t>Outstanding</a:t>
            </a:r>
          </a:p>
          <a:p>
            <a:pPr lvl="1"/>
            <a:r>
              <a:rPr lang="en-GB" dirty="0" smtClean="0"/>
              <a:t>End of fill: TCL adjustment</a:t>
            </a:r>
            <a:endParaRPr lang="en-US" dirty="0" smtClean="0"/>
          </a:p>
          <a:p>
            <a:pPr lvl="1"/>
            <a:r>
              <a:rPr lang="en-US" dirty="0" smtClean="0"/>
              <a:t>Q’ decay following long fill</a:t>
            </a:r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10/6/2011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10/6/2011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410" y="980660"/>
            <a:ext cx="8269197" cy="4896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B2 - zoom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10/6/2011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460" y="980660"/>
            <a:ext cx="7921100" cy="4734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53384</TotalTime>
  <Words>495</Words>
  <Application>Microsoft Macintosh PowerPoint</Application>
  <PresentationFormat>On-screen Show (4:3)</PresentationFormat>
  <Paragraphs>95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Pixel</vt:lpstr>
      <vt:lpstr>Thursday 9th June - morning</vt:lpstr>
      <vt:lpstr>Friday 10th</vt:lpstr>
      <vt:lpstr>PowerPoint Presentation</vt:lpstr>
      <vt:lpstr>Cryogenics – beam screen heat load</vt:lpstr>
      <vt:lpstr>1826</vt:lpstr>
      <vt:lpstr>PowerPoint Presentation</vt:lpstr>
      <vt:lpstr>Incoming</vt:lpstr>
      <vt:lpstr>Beam 2</vt:lpstr>
      <vt:lpstr>B2 - zoom</vt:lpstr>
      <vt:lpstr>Beam 1 then beam 2</vt:lpstr>
      <vt:lpstr>PowerPoint Presentation</vt:lpstr>
      <vt:lpstr>Beam 1 losses in physics </vt:lpstr>
      <vt:lpstr>Beam 2 losses 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Mike Lamont</cp:lastModifiedBy>
  <cp:revision>2903</cp:revision>
  <dcterms:created xsi:type="dcterms:W3CDTF">2010-07-26T05:43:59Z</dcterms:created>
  <dcterms:modified xsi:type="dcterms:W3CDTF">2011-06-10T08:41:05Z</dcterms:modified>
</cp:coreProperties>
</file>