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109" r:id="rId2"/>
    <p:sldId id="1113" r:id="rId3"/>
    <p:sldId id="1110" r:id="rId4"/>
    <p:sldId id="1111" r:id="rId5"/>
    <p:sldId id="1114" r:id="rId6"/>
    <p:sldId id="1099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756" y="-31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6/13/2011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6/13/2011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13/06/2011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6/13/2011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6/13/2011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6/13/2011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12th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92620"/>
            <a:ext cx="8713210" cy="5111750"/>
          </a:xfrm>
        </p:spPr>
        <p:txBody>
          <a:bodyPr/>
          <a:lstStyle/>
          <a:p>
            <a:r>
              <a:rPr lang="en-US" dirty="0" smtClean="0"/>
              <a:t>00:29 Stable beam </a:t>
            </a:r>
            <a:r>
              <a:rPr lang="en-US" b="1" dirty="0" smtClean="0"/>
              <a:t>fill #1864. </a:t>
            </a:r>
            <a:r>
              <a:rPr lang="en-US" dirty="0" smtClean="0"/>
              <a:t>Initial </a:t>
            </a:r>
            <a:r>
              <a:rPr lang="en-US" dirty="0" err="1" smtClean="0"/>
              <a:t>lumi</a:t>
            </a:r>
            <a:r>
              <a:rPr lang="en-US" dirty="0" smtClean="0"/>
              <a:t> 1.1e33</a:t>
            </a:r>
            <a:endParaRPr lang="en-US" b="1" dirty="0" smtClean="0"/>
          </a:p>
          <a:p>
            <a:r>
              <a:rPr lang="en-US" dirty="0" smtClean="0"/>
              <a:t>07:17 beam dumped by trip of RD2.L1 </a:t>
            </a:r>
          </a:p>
          <a:p>
            <a:pPr lvl="1"/>
            <a:r>
              <a:rPr lang="en-US" dirty="0" smtClean="0"/>
              <a:t>Integrated </a:t>
            </a:r>
            <a:r>
              <a:rPr lang="en-US" dirty="0" err="1" smtClean="0"/>
              <a:t>lumi</a:t>
            </a:r>
            <a:r>
              <a:rPr lang="en-US" dirty="0" smtClean="0"/>
              <a:t> 23 pb-1 </a:t>
            </a:r>
          </a:p>
          <a:p>
            <a:r>
              <a:rPr lang="en-US" dirty="0" smtClean="0"/>
              <a:t>10:30 </a:t>
            </a:r>
            <a:r>
              <a:rPr lang="en-US" dirty="0" err="1" smtClean="0"/>
              <a:t>Cryo</a:t>
            </a:r>
            <a:r>
              <a:rPr lang="en-US" dirty="0" smtClean="0"/>
              <a:t> maintain back</a:t>
            </a:r>
          </a:p>
          <a:p>
            <a:r>
              <a:rPr lang="en-US" dirty="0" smtClean="0"/>
              <a:t>11:30 Injecting - some injection steering</a:t>
            </a:r>
          </a:p>
          <a:p>
            <a:r>
              <a:rPr lang="en-US" dirty="0" smtClean="0"/>
              <a:t>13:56 Stable beam </a:t>
            </a:r>
            <a:r>
              <a:rPr lang="en-US" b="1" dirty="0" smtClean="0"/>
              <a:t>fill #1865</a:t>
            </a:r>
            <a:r>
              <a:rPr lang="en-US" dirty="0" smtClean="0"/>
              <a:t>. Initial </a:t>
            </a:r>
            <a:r>
              <a:rPr lang="en-US" dirty="0" err="1" smtClean="0"/>
              <a:t>lumi</a:t>
            </a:r>
            <a:r>
              <a:rPr lang="en-US" dirty="0" smtClean="0"/>
              <a:t> 1.1e33</a:t>
            </a:r>
          </a:p>
          <a:p>
            <a:r>
              <a:rPr lang="en-US" dirty="0" smtClean="0"/>
              <a:t>03:22 Beams dumped, collimator </a:t>
            </a:r>
            <a:r>
              <a:rPr lang="en-US" dirty="0" smtClean="0"/>
              <a:t>interlock</a:t>
            </a:r>
          </a:p>
          <a:p>
            <a:pPr lvl="1"/>
            <a:r>
              <a:rPr lang="en-US" dirty="0" smtClean="0"/>
              <a:t>Integrated </a:t>
            </a:r>
            <a:r>
              <a:rPr lang="en-US" dirty="0" err="1" smtClean="0"/>
              <a:t>lumi</a:t>
            </a:r>
            <a:r>
              <a:rPr lang="en-US" dirty="0" smtClean="0"/>
              <a:t> </a:t>
            </a:r>
            <a:r>
              <a:rPr lang="en-US" smtClean="0"/>
              <a:t>42 pb-1</a:t>
            </a:r>
            <a:endParaRPr lang="en-US" dirty="0" smtClean="0"/>
          </a:p>
          <a:p>
            <a:pPr lvl="1"/>
            <a:r>
              <a:rPr lang="en-US" dirty="0" smtClean="0"/>
              <a:t>05:00 Access for change of power converter</a:t>
            </a:r>
          </a:p>
          <a:p>
            <a:r>
              <a:rPr lang="en-US" dirty="0" smtClean="0"/>
              <a:t>07:13 Injecting probe beam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13/06/2011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 of RD2.L1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1007855"/>
          </a:xfrm>
        </p:spPr>
        <p:txBody>
          <a:bodyPr/>
          <a:lstStyle/>
          <a:p>
            <a:r>
              <a:rPr lang="en-US" sz="2000" dirty="0" smtClean="0"/>
              <a:t>Bus-bar quench, following </a:t>
            </a:r>
            <a:r>
              <a:rPr lang="en-US" sz="2000" dirty="0" err="1" smtClean="0"/>
              <a:t>cryo</a:t>
            </a:r>
            <a:r>
              <a:rPr lang="en-US" sz="2000" dirty="0" smtClean="0"/>
              <a:t> valve control problem</a:t>
            </a:r>
          </a:p>
          <a:p>
            <a:r>
              <a:rPr lang="en-US" sz="2000" dirty="0" smtClean="0"/>
              <a:t>Heaters fired, quenched RD2.L1</a:t>
            </a:r>
          </a:p>
          <a:p>
            <a:r>
              <a:rPr lang="en-US" sz="2000" dirty="0" smtClean="0"/>
              <a:t>Vacuum valves in around RD2.L1 following vacuum spike,</a:t>
            </a:r>
            <a:br>
              <a:rPr lang="en-US" sz="2000" dirty="0" smtClean="0"/>
            </a:br>
            <a:r>
              <a:rPr lang="en-US" sz="2000" dirty="0" smtClean="0"/>
              <a:t>2.1 s after dump request by PIC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13/06/2011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30" y="2583597"/>
            <a:ext cx="6012200" cy="401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64360" y="6093370"/>
            <a:ext cx="165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Michel </a:t>
            </a:r>
            <a:r>
              <a:rPr lang="en-GB" dirty="0" err="1" smtClean="0"/>
              <a:t>Combe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265" y="3429000"/>
            <a:ext cx="75342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#1865 – </a:t>
            </a:r>
            <a:r>
              <a:rPr lang="en-GB" dirty="0" err="1" smtClean="0"/>
              <a:t>LHCb</a:t>
            </a:r>
            <a:r>
              <a:rPr lang="en-GB" dirty="0" smtClean="0"/>
              <a:t> levelling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2160300"/>
          </a:xfrm>
        </p:spPr>
        <p:txBody>
          <a:bodyPr/>
          <a:lstStyle/>
          <a:p>
            <a:r>
              <a:rPr lang="en-US" sz="2000" dirty="0" smtClean="0"/>
              <a:t>We went for too high with the optimize all routine for </a:t>
            </a:r>
            <a:r>
              <a:rPr lang="en-US" sz="2000" dirty="0" err="1" smtClean="0"/>
              <a:t>LHCb</a:t>
            </a:r>
            <a:r>
              <a:rPr lang="en-US" sz="2000" dirty="0" smtClean="0"/>
              <a:t> which went up to 600 (</a:t>
            </a:r>
            <a:r>
              <a:rPr lang="en-US" sz="2000" dirty="0" err="1" smtClean="0"/>
              <a:t>ub.s</a:t>
            </a:r>
            <a:r>
              <a:rPr lang="en-US" sz="2000" dirty="0" smtClean="0"/>
              <a:t>)^-1! </a:t>
            </a:r>
            <a:br>
              <a:rPr lang="en-US" sz="2000" dirty="0" smtClean="0"/>
            </a:br>
            <a:r>
              <a:rPr lang="en-US" sz="2000" dirty="0" smtClean="0"/>
              <a:t>It looks like we were heads on in Vertical and completely OFF in Horizontal. The Optimize All (in H plane) put us too much in collisions. We tripped </a:t>
            </a:r>
            <a:r>
              <a:rPr lang="en-US" sz="2000" dirty="0" err="1" smtClean="0"/>
              <a:t>LHCb</a:t>
            </a:r>
            <a:r>
              <a:rPr lang="en-US" sz="2000" dirty="0" smtClean="0"/>
              <a:t>. </a:t>
            </a:r>
          </a:p>
          <a:p>
            <a:pPr lvl="1"/>
            <a:r>
              <a:rPr lang="en-US" sz="1600" dirty="0" smtClean="0"/>
              <a:t>Put manually </a:t>
            </a:r>
            <a:r>
              <a:rPr lang="en-US" sz="1600" dirty="0" err="1" smtClean="0"/>
              <a:t>LHCb</a:t>
            </a:r>
            <a:r>
              <a:rPr lang="en-US" sz="1600" dirty="0" smtClean="0"/>
              <a:t> to 250 (</a:t>
            </a:r>
            <a:r>
              <a:rPr lang="en-US" sz="1600" dirty="0" err="1" smtClean="0"/>
              <a:t>ub.s</a:t>
            </a:r>
            <a:r>
              <a:rPr lang="en-US" sz="1600" dirty="0" smtClean="0"/>
              <a:t>)^-1 on request of </a:t>
            </a:r>
            <a:r>
              <a:rPr lang="en-US" sz="1600" dirty="0" err="1" smtClean="0"/>
              <a:t>LHCb</a:t>
            </a:r>
            <a:r>
              <a:rPr lang="en-US" sz="1600" dirty="0" smtClean="0"/>
              <a:t>, with </a:t>
            </a:r>
            <a:r>
              <a:rPr lang="en-US" sz="1600" dirty="0" err="1" smtClean="0"/>
              <a:t>levelling</a:t>
            </a:r>
            <a:r>
              <a:rPr lang="en-US" sz="1600" dirty="0" smtClean="0"/>
              <a:t> OFF</a:t>
            </a:r>
          </a:p>
          <a:p>
            <a:pPr lvl="1"/>
            <a:r>
              <a:rPr lang="en-US" sz="1600" dirty="0" smtClean="0"/>
              <a:t>Smoothly restarted the leveling 1/2 hour later @ 300 (</a:t>
            </a:r>
            <a:r>
              <a:rPr lang="en-US" sz="1600" dirty="0" err="1" smtClean="0"/>
              <a:t>ub.s</a:t>
            </a:r>
            <a:r>
              <a:rPr lang="en-US" sz="1600" dirty="0" smtClean="0"/>
              <a:t>)^-1 </a:t>
            </a:r>
          </a:p>
          <a:p>
            <a:r>
              <a:rPr lang="en-US" sz="2000" dirty="0" smtClean="0"/>
              <a:t>Short term improvements to prevent this in the future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13/06/2011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36120" y="6165380"/>
            <a:ext cx="3384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Richard </a:t>
            </a:r>
            <a:r>
              <a:rPr lang="en-GB" dirty="0" err="1" smtClean="0"/>
              <a:t>Jacobsson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Including fill #1865: @ 915 pb-1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13/06/2011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737860"/>
            <a:ext cx="4930775" cy="384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Integrated efficiency indicator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583935"/>
          </a:xfrm>
        </p:spPr>
        <p:txBody>
          <a:bodyPr/>
          <a:lstStyle/>
          <a:p>
            <a:r>
              <a:rPr lang="en-GB" dirty="0" smtClean="0"/>
              <a:t>MKI profiting from the longer bunch lengths</a:t>
            </a:r>
          </a:p>
          <a:p>
            <a:pPr lvl="1"/>
            <a:r>
              <a:rPr lang="en-GB" dirty="0" smtClean="0"/>
              <a:t>Like </a:t>
            </a:r>
            <a:r>
              <a:rPr lang="en-GB" dirty="0" err="1" smtClean="0"/>
              <a:t>cryo</a:t>
            </a:r>
            <a:r>
              <a:rPr lang="en-GB" dirty="0" smtClean="0"/>
              <a:t>, collimators,....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13/06/2011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1" y="1628750"/>
            <a:ext cx="6336880" cy="280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00" y="4509201"/>
            <a:ext cx="6336880" cy="158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236370" y="1916790"/>
            <a:ext cx="194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Temperatures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52400" y="4581160"/>
            <a:ext cx="144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Bunch length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Physics 1092 x 1092 bunches, trains 144 bunches</a:t>
            </a:r>
          </a:p>
          <a:p>
            <a:r>
              <a:rPr lang="en-US" dirty="0" smtClean="0"/>
              <a:t>Not for today</a:t>
            </a:r>
          </a:p>
          <a:p>
            <a:pPr lvl="1"/>
            <a:r>
              <a:rPr lang="en-US" dirty="0" smtClean="0"/>
              <a:t>Physics 1236 x 1236 bunches, trains 144 bunches</a:t>
            </a:r>
          </a:p>
          <a:p>
            <a:pPr lvl="2"/>
            <a:r>
              <a:rPr lang="en-US" dirty="0" err="1" smtClean="0"/>
              <a:t>rMPP</a:t>
            </a:r>
            <a:r>
              <a:rPr lang="en-US" dirty="0" smtClean="0"/>
              <a:t> approval procedure OK</a:t>
            </a:r>
          </a:p>
          <a:p>
            <a:pPr lvl="2"/>
            <a:r>
              <a:rPr lang="en-US" dirty="0" smtClean="0"/>
              <a:t>After RF main power coupler conditioning, </a:t>
            </a:r>
            <a:br>
              <a:rPr lang="en-US" dirty="0" smtClean="0"/>
            </a:br>
            <a:r>
              <a:rPr lang="en-US" dirty="0" smtClean="0"/>
              <a:t>which would otherwise be at the limit</a:t>
            </a:r>
          </a:p>
          <a:p>
            <a:r>
              <a:rPr lang="en-US" dirty="0" smtClean="0"/>
              <a:t>Outstanding</a:t>
            </a:r>
          </a:p>
          <a:p>
            <a:pPr lvl="1"/>
            <a:r>
              <a:rPr lang="en-US" dirty="0" smtClean="0"/>
              <a:t>End of fill: TCL adjustment</a:t>
            </a:r>
          </a:p>
          <a:p>
            <a:pPr lvl="1"/>
            <a:r>
              <a:rPr lang="en-US" dirty="0" smtClean="0"/>
              <a:t>Q’ decay following long fill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13/06/2011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48093</TotalTime>
  <Words>205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Sunday 12th</vt:lpstr>
      <vt:lpstr>Trip of RD2.L1</vt:lpstr>
      <vt:lpstr>Fill #1865 – LHCb levelling problem</vt:lpstr>
      <vt:lpstr>Including fill #1865: @ 915 pb-1</vt:lpstr>
      <vt:lpstr>Integrated efficiency indicator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2683</cp:revision>
  <dcterms:created xsi:type="dcterms:W3CDTF">2010-07-26T05:43:59Z</dcterms:created>
  <dcterms:modified xsi:type="dcterms:W3CDTF">2011-06-13T08:19:30Z</dcterms:modified>
</cp:coreProperties>
</file>