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09" r:id="rId2"/>
    <p:sldId id="1117" r:id="rId3"/>
    <p:sldId id="1113" r:id="rId4"/>
    <p:sldId id="1114" r:id="rId5"/>
    <p:sldId id="1115" r:id="rId6"/>
    <p:sldId id="1119" r:id="rId7"/>
    <p:sldId id="1116" r:id="rId8"/>
    <p:sldId id="1118" r:id="rId9"/>
    <p:sldId id="1099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756" y="-3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6/9/2011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6/9/2011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6/9/2011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</a:t>
            </a: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713210" cy="5111750"/>
          </a:xfrm>
        </p:spPr>
        <p:txBody>
          <a:bodyPr/>
          <a:lstStyle/>
          <a:p>
            <a:r>
              <a:rPr lang="en-US" sz="2000" dirty="0" smtClean="0"/>
              <a:t>09:22 </a:t>
            </a:r>
            <a:r>
              <a:rPr lang="en-US" sz="2000" b="1" dirty="0" smtClean="0"/>
              <a:t>Fill #1855. </a:t>
            </a:r>
            <a:r>
              <a:rPr lang="en-US" sz="2000" dirty="0" smtClean="0"/>
              <a:t>Beams dumped by Alice dipole trip</a:t>
            </a:r>
            <a:br>
              <a:rPr lang="en-US" sz="2000" dirty="0" smtClean="0"/>
            </a:br>
            <a:r>
              <a:rPr lang="en-US" sz="2000" dirty="0" smtClean="0"/>
              <a:t>Stable beams for 10.5 hours</a:t>
            </a:r>
            <a:r>
              <a:rPr lang="fr-CH" sz="2000" dirty="0" smtClean="0"/>
              <a:t>; </a:t>
            </a:r>
            <a:r>
              <a:rPr lang="fr-CH" sz="2000" dirty="0" err="1" smtClean="0"/>
              <a:t>int</a:t>
            </a:r>
            <a:r>
              <a:rPr lang="fr-CH" sz="2000" dirty="0" smtClean="0"/>
              <a:t>. </a:t>
            </a:r>
            <a:r>
              <a:rPr lang="fr-CH" sz="2000" dirty="0" err="1" smtClean="0"/>
              <a:t>lumi</a:t>
            </a:r>
            <a:r>
              <a:rPr lang="fr-CH" sz="2000" dirty="0" smtClean="0"/>
              <a:t> 31 </a:t>
            </a:r>
            <a:r>
              <a:rPr lang="fr-CH" sz="2000" dirty="0" err="1" smtClean="0"/>
              <a:t>pb</a:t>
            </a:r>
            <a:r>
              <a:rPr lang="fr-CH" sz="2000" dirty="0" smtClean="0"/>
              <a:t>-1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After investigation EPC could not find an explanation for the fault</a:t>
            </a:r>
            <a:r>
              <a:rPr lang="en-US" dirty="0" smtClean="0"/>
              <a:t>	</a:t>
            </a:r>
          </a:p>
          <a:p>
            <a:r>
              <a:rPr lang="en-US" sz="2000" dirty="0" smtClean="0"/>
              <a:t>BLM problems </a:t>
            </a:r>
          </a:p>
          <a:p>
            <a:r>
              <a:rPr lang="en-US" sz="2000" dirty="0" smtClean="0"/>
              <a:t>14:00 Inject for test ramp longitudinal blow-up </a:t>
            </a:r>
          </a:p>
          <a:p>
            <a:r>
              <a:rPr lang="en-US" sz="2000" dirty="0" smtClean="0"/>
              <a:t>15:30 Test ramp dumped </a:t>
            </a:r>
          </a:p>
          <a:p>
            <a:r>
              <a:rPr lang="en-US" sz="2000" dirty="0" smtClean="0"/>
              <a:t>BPM calibration problem</a:t>
            </a:r>
          </a:p>
          <a:p>
            <a:pPr lvl="1"/>
            <a:r>
              <a:rPr lang="en-US" sz="1600" dirty="0" smtClean="0"/>
              <a:t>It seems this is due to the fact that the telegram is not sent out…. </a:t>
            </a:r>
          </a:p>
          <a:p>
            <a:r>
              <a:rPr lang="en-US" sz="2000" dirty="0" smtClean="0"/>
              <a:t>17:30 Some injection steering with 12 bunches on B1 </a:t>
            </a:r>
          </a:p>
          <a:p>
            <a:r>
              <a:rPr lang="en-US" sz="2000" dirty="0" smtClean="0"/>
              <a:t>17:45 Injecting for physics </a:t>
            </a:r>
            <a:r>
              <a:rPr lang="en-US" sz="2000" b="1" dirty="0" smtClean="0"/>
              <a:t>fill #1858</a:t>
            </a:r>
            <a:r>
              <a:rPr lang="en-US" sz="2000" dirty="0" smtClean="0"/>
              <a:t> – trains of 144 bunches</a:t>
            </a:r>
          </a:p>
          <a:p>
            <a:pPr lvl="1"/>
            <a:r>
              <a:rPr lang="en-US" sz="1600" dirty="0" smtClean="0"/>
              <a:t>No difference seen compared to trains of 108 bunches</a:t>
            </a:r>
          </a:p>
          <a:p>
            <a:pPr lvl="1"/>
            <a:r>
              <a:rPr lang="en-US" sz="1600" dirty="0" smtClean="0"/>
              <a:t>B2 some vertical blow-up at injection</a:t>
            </a:r>
          </a:p>
          <a:p>
            <a:r>
              <a:rPr lang="en-US" sz="2000" dirty="0" smtClean="0"/>
              <a:t>19:00 Luminosities around 1.1e33, but did not declare yet stable beams </a:t>
            </a:r>
          </a:p>
          <a:p>
            <a:r>
              <a:rPr lang="en-US" sz="2000" dirty="0" smtClean="0"/>
              <a:t>19:04 Beam dump </a:t>
            </a:r>
            <a:r>
              <a:rPr lang="en-US" sz="2000" b="1" dirty="0" smtClean="0"/>
              <a:t>fill #1858 </a:t>
            </a:r>
            <a:r>
              <a:rPr lang="en-US" sz="2000" dirty="0" smtClean="0"/>
              <a:t>due to Big UFO IP2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09/06/2011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Wednesday</a:t>
            </a:r>
            <a:r>
              <a:rPr lang="fr-CH" smtClean="0"/>
              <a:t> </a:t>
            </a:r>
            <a:r>
              <a:rPr lang="fr-CH" smtClean="0"/>
              <a:t>8th </a:t>
            </a:r>
            <a:r>
              <a:rPr lang="fr-CH" dirty="0" smtClean="0"/>
              <a:t>(II) &amp; </a:t>
            </a:r>
            <a:r>
              <a:rPr lang="fr-CH" smtClean="0"/>
              <a:t>Thursday </a:t>
            </a:r>
            <a:r>
              <a:rPr lang="fr-CH" smtClean="0"/>
              <a:t>9th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sz="2000" dirty="0" smtClean="0"/>
              <a:t>20:04 Injecting probes </a:t>
            </a:r>
            <a:r>
              <a:rPr lang="en-US" sz="2000" b="1" dirty="0" smtClean="0"/>
              <a:t>fill #1859</a:t>
            </a:r>
            <a:endParaRPr lang="en-US" sz="2000" dirty="0" smtClean="0"/>
          </a:p>
          <a:p>
            <a:r>
              <a:rPr lang="fr-CH" sz="2000" dirty="0" smtClean="0"/>
              <a:t>21:07 SPS extraction </a:t>
            </a:r>
            <a:r>
              <a:rPr lang="fr-CH" sz="2000" dirty="0" err="1" smtClean="0"/>
              <a:t>problem</a:t>
            </a:r>
            <a:r>
              <a:rPr lang="fr-CH" sz="2000" dirty="0" smtClean="0"/>
              <a:t> for B1; TI2 power </a:t>
            </a:r>
            <a:r>
              <a:rPr lang="fr-CH" sz="2000" dirty="0" err="1" smtClean="0"/>
              <a:t>converter</a:t>
            </a:r>
            <a:r>
              <a:rPr lang="fr-CH" sz="2000" dirty="0" smtClean="0"/>
              <a:t> </a:t>
            </a:r>
            <a:r>
              <a:rPr lang="fr-CH" sz="2000" dirty="0" err="1" smtClean="0"/>
              <a:t>problem</a:t>
            </a:r>
            <a:endParaRPr lang="fr-CH" sz="2000" dirty="0" smtClean="0"/>
          </a:p>
          <a:p>
            <a:pPr lvl="1"/>
            <a:r>
              <a:rPr lang="fr-CH" sz="1600" dirty="0" smtClean="0"/>
              <a:t>Use </a:t>
            </a:r>
            <a:r>
              <a:rPr lang="fr-CH" sz="1600" dirty="0" err="1" smtClean="0"/>
              <a:t>waiting</a:t>
            </a:r>
            <a:r>
              <a:rPr lang="fr-CH" sz="1600" dirty="0" smtClean="0"/>
              <a:t> time to change </a:t>
            </a:r>
            <a:r>
              <a:rPr lang="fr-CH" sz="1600" dirty="0" err="1" smtClean="0"/>
              <a:t>chromaticity</a:t>
            </a:r>
            <a:r>
              <a:rPr lang="fr-CH" sz="1600" dirty="0" smtClean="0"/>
              <a:t> on B2 (1094 </a:t>
            </a:r>
            <a:r>
              <a:rPr lang="fr-CH" sz="1600" dirty="0" err="1" smtClean="0"/>
              <a:t>bunches</a:t>
            </a:r>
            <a:r>
              <a:rPr lang="fr-CH" sz="1600" dirty="0" smtClean="0"/>
              <a:t>) and </a:t>
            </a:r>
            <a:r>
              <a:rPr lang="fr-CH" sz="1600" dirty="0" err="1" smtClean="0"/>
              <a:t>study</a:t>
            </a:r>
            <a:r>
              <a:rPr lang="fr-CH" sz="1600" dirty="0" smtClean="0"/>
              <a:t> BBQ amplitude </a:t>
            </a:r>
            <a:r>
              <a:rPr lang="fr-CH" sz="1600" dirty="0" err="1" smtClean="0"/>
              <a:t>signals</a:t>
            </a:r>
            <a:r>
              <a:rPr lang="fr-CH" sz="1600" dirty="0" smtClean="0"/>
              <a:t> – no </a:t>
            </a:r>
            <a:r>
              <a:rPr lang="fr-CH" sz="1600" dirty="0" err="1" smtClean="0"/>
              <a:t>obvious</a:t>
            </a:r>
            <a:r>
              <a:rPr lang="fr-CH" sz="1600" dirty="0" smtClean="0"/>
              <a:t> conclusion</a:t>
            </a:r>
          </a:p>
          <a:p>
            <a:r>
              <a:rPr lang="en-US" sz="2000" dirty="0" smtClean="0"/>
              <a:t>22:20 SPS back but problems with “beam dump”</a:t>
            </a:r>
          </a:p>
          <a:p>
            <a:pPr lvl="1"/>
            <a:r>
              <a:rPr lang="en-US" sz="1600" dirty="0" smtClean="0"/>
              <a:t>XPOC time stamp from ring FBCT – works again later without any action</a:t>
            </a:r>
          </a:p>
          <a:p>
            <a:pPr lvl="1"/>
            <a:r>
              <a:rPr lang="en-US" sz="1600" dirty="0" smtClean="0"/>
              <a:t>IPOC server down – ok after server reset</a:t>
            </a:r>
          </a:p>
          <a:p>
            <a:r>
              <a:rPr lang="en-US" sz="2000" dirty="0" smtClean="0"/>
              <a:t>23:14 injecting probes </a:t>
            </a:r>
            <a:r>
              <a:rPr lang="en-US" sz="2000" b="1" dirty="0" smtClean="0"/>
              <a:t>fill #1859</a:t>
            </a:r>
          </a:p>
          <a:p>
            <a:r>
              <a:rPr lang="en-US" sz="2000" dirty="0" smtClean="0"/>
              <a:t>01:09 Stable beams, </a:t>
            </a:r>
            <a:r>
              <a:rPr lang="en-US" sz="2000" dirty="0" err="1" smtClean="0"/>
              <a:t>lumi</a:t>
            </a:r>
            <a:r>
              <a:rPr lang="en-US" sz="2000" dirty="0" smtClean="0"/>
              <a:t> 1.05e13</a:t>
            </a:r>
          </a:p>
          <a:p>
            <a:pPr lvl="1"/>
            <a:r>
              <a:rPr lang="en-US" sz="1600" dirty="0" smtClean="0"/>
              <a:t>Small beam currents, but no blow-up</a:t>
            </a:r>
            <a:endParaRPr lang="en-GB" sz="1600" dirty="0" smtClean="0"/>
          </a:p>
          <a:p>
            <a:r>
              <a:rPr lang="en-US" sz="2000" dirty="0" smtClean="0"/>
              <a:t>05:04 Site wide electrical glitch tripped the beam, caught by FMCM</a:t>
            </a:r>
          </a:p>
          <a:p>
            <a:pPr lvl="1"/>
            <a:r>
              <a:rPr lang="en-US" sz="1600" dirty="0" smtClean="0"/>
              <a:t>Int. </a:t>
            </a:r>
            <a:r>
              <a:rPr lang="en-US" sz="1600" dirty="0" err="1" smtClean="0"/>
              <a:t>lumi</a:t>
            </a:r>
            <a:r>
              <a:rPr lang="en-US" sz="1600" dirty="0" smtClean="0"/>
              <a:t> 13.3 pb-1</a:t>
            </a:r>
          </a:p>
          <a:p>
            <a:r>
              <a:rPr lang="en-US" sz="2000" dirty="0" smtClean="0"/>
              <a:t>QPS not ok for RB.A56 (new QPS) and RB.A81 (old QPS)</a:t>
            </a:r>
          </a:p>
          <a:p>
            <a:r>
              <a:rPr lang="en-US" sz="2000" dirty="0" smtClean="0"/>
              <a:t>07:45 Start pre-cycle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09/06/2011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BLM </a:t>
            </a:r>
            <a:r>
              <a:rPr lang="fr-CH" dirty="0" err="1" smtClean="0"/>
              <a:t>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80660"/>
            <a:ext cx="8569190" cy="3888540"/>
          </a:xfrm>
        </p:spPr>
        <p:txBody>
          <a:bodyPr/>
          <a:lstStyle/>
          <a:p>
            <a:r>
              <a:rPr lang="fr-CH" dirty="0" smtClean="0"/>
              <a:t>09:50 BLM </a:t>
            </a:r>
            <a:r>
              <a:rPr lang="fr-CH" dirty="0" err="1" smtClean="0"/>
              <a:t>sanity</a:t>
            </a:r>
            <a:r>
              <a:rPr lang="fr-CH" dirty="0" smtClean="0"/>
              <a:t> check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failing</a:t>
            </a:r>
            <a:endParaRPr lang="fr-CH" dirty="0" smtClean="0"/>
          </a:p>
          <a:p>
            <a:r>
              <a:rPr lang="fr-CH" dirty="0" smtClean="0"/>
              <a:t>10:20 « </a:t>
            </a:r>
            <a:r>
              <a:rPr lang="en-US" dirty="0" smtClean="0"/>
              <a:t> The intervention on the BLM might be longer than expected </a:t>
            </a:r>
            <a:r>
              <a:rPr lang="fr-CH" dirty="0" smtClean="0"/>
              <a:t> »</a:t>
            </a:r>
            <a:endParaRPr lang="en-US" dirty="0" smtClean="0"/>
          </a:p>
          <a:p>
            <a:r>
              <a:rPr lang="en-US" dirty="0" smtClean="0"/>
              <a:t>12:50 BLM problem “solved”:</a:t>
            </a:r>
          </a:p>
          <a:p>
            <a:pPr lvl="1"/>
            <a:r>
              <a:rPr lang="en-US" dirty="0" smtClean="0"/>
              <a:t>Sanity check was failing due to 6 monitors out of limits. </a:t>
            </a:r>
            <a:br>
              <a:rPr lang="en-US" dirty="0" smtClean="0"/>
            </a:br>
            <a:r>
              <a:rPr lang="en-US" dirty="0" smtClean="0"/>
              <a:t>These monitors have been excluded from the sanity check, </a:t>
            </a:r>
            <a:r>
              <a:rPr lang="en-US" i="1" dirty="0" smtClean="0">
                <a:solidFill>
                  <a:srgbClr val="FF0000"/>
                </a:solidFill>
              </a:rPr>
              <a:t>since they are not critical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(not connected to BIS): but there is a reason that they are there! </a:t>
            </a:r>
          </a:p>
          <a:p>
            <a:pPr lvl="1"/>
            <a:r>
              <a:rPr lang="en-US" dirty="0" smtClean="0"/>
              <a:t>They have been masked from the XPOC as well, as they are towards the end the dump line (last 6 monitors on TD62): new release of XPOC limits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 be fixed as soon as possible – needs 2 to 3 hours intervention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09/06/2011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New longitudinal </a:t>
            </a:r>
            <a:r>
              <a:rPr lang="fr-CH" dirty="0" err="1" smtClean="0"/>
              <a:t>blow</a:t>
            </a:r>
            <a:r>
              <a:rPr lang="fr-CH" dirty="0" smtClean="0"/>
              <a:t>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3240450"/>
          </a:xfrm>
        </p:spPr>
        <p:txBody>
          <a:bodyPr/>
          <a:lstStyle/>
          <a:p>
            <a:r>
              <a:rPr lang="en-US" sz="2000" dirty="0" smtClean="0"/>
              <a:t>We have tried with 12 bunches an improved longitudinal blow-up, with a target-length that is increased at the beginning of the ramp (1.35 ns), then linearly reduced to reach 1.25 ns at start flat top. The results are mixed: </a:t>
            </a:r>
          </a:p>
          <a:p>
            <a:pPr lvl="1"/>
            <a:r>
              <a:rPr lang="en-US" sz="1800" dirty="0" smtClean="0"/>
              <a:t>We do not under-shoot anymore (good!) </a:t>
            </a:r>
          </a:p>
          <a:p>
            <a:pPr lvl="1"/>
            <a:r>
              <a:rPr lang="en-US" sz="1800" dirty="0" smtClean="0"/>
              <a:t>but we still have ~ 100 </a:t>
            </a:r>
            <a:r>
              <a:rPr lang="en-US" sz="1800" dirty="0" err="1" smtClean="0"/>
              <a:t>ps</a:t>
            </a:r>
            <a:r>
              <a:rPr lang="en-US" sz="1800" dirty="0" smtClean="0"/>
              <a:t> dispersion in results. We got to 1.1 ns on B1 and 1.2 ns on B2 (see attached). </a:t>
            </a:r>
          </a:p>
          <a:p>
            <a:pPr lvl="1"/>
            <a:r>
              <a:rPr lang="en-US" sz="1800" dirty="0" smtClean="0"/>
              <a:t>We keep observing fast 150 </a:t>
            </a:r>
            <a:r>
              <a:rPr lang="en-US" sz="1800" dirty="0" err="1" smtClean="0"/>
              <a:t>ps</a:t>
            </a:r>
            <a:r>
              <a:rPr lang="en-US" sz="1800" dirty="0" smtClean="0"/>
              <a:t> "jumps". These are not related to the blow-up method and are investigated in parallel. </a:t>
            </a:r>
          </a:p>
          <a:p>
            <a:r>
              <a:rPr lang="en-US" sz="2000" dirty="0" smtClean="0"/>
              <a:t>We leave this "new" blow-up operational for next physics fill.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09/06/2011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56220" y="4797190"/>
            <a:ext cx="244834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Philippe B.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Bunch</a:t>
            </a:r>
            <a:r>
              <a:rPr lang="fr-CH" dirty="0" smtClean="0"/>
              <a:t> </a:t>
            </a:r>
            <a:r>
              <a:rPr lang="fr-CH" dirty="0" err="1" smtClean="0"/>
              <a:t>length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new </a:t>
            </a:r>
            <a:r>
              <a:rPr lang="fr-CH" dirty="0" err="1" smtClean="0"/>
              <a:t>blow</a:t>
            </a:r>
            <a:r>
              <a:rPr lang="fr-CH" dirty="0" smtClean="0"/>
              <a:t>-up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09/06/2011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764630"/>
            <a:ext cx="5240650" cy="190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3284980"/>
            <a:ext cx="5353830" cy="201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08130" y="2132820"/>
            <a:ext cx="3275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Test </a:t>
            </a:r>
            <a:r>
              <a:rPr lang="fr-CH" dirty="0" err="1" smtClean="0"/>
              <a:t>ramp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12 </a:t>
            </a:r>
            <a:r>
              <a:rPr lang="fr-CH" dirty="0" err="1" smtClean="0"/>
              <a:t>bunches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80140" y="4901150"/>
            <a:ext cx="3419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Physics</a:t>
            </a:r>
            <a:r>
              <a:rPr lang="fr-CH" dirty="0" smtClean="0"/>
              <a:t> </a:t>
            </a:r>
            <a:r>
              <a:rPr lang="fr-CH" dirty="0" err="1" smtClean="0"/>
              <a:t>ramp</a:t>
            </a:r>
            <a:r>
              <a:rPr lang="fr-CH" dirty="0" smtClean="0"/>
              <a:t> 1094 </a:t>
            </a:r>
            <a:r>
              <a:rPr lang="fr-CH" dirty="0" err="1" smtClean="0"/>
              <a:t>bunches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71500" y="5373270"/>
            <a:ext cx="7777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“I have made the excitation a bit more aggressive for next ramp. I will keep checking.”</a:t>
            </a:r>
            <a:br>
              <a:rPr lang="en-US" i="1" dirty="0" smtClean="0"/>
            </a:br>
            <a:r>
              <a:rPr lang="en-US" dirty="0" smtClean="0"/>
              <a:t>This gave 1.2 and 1.3 ns bunch length after the ramp of the night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70" y="3140960"/>
            <a:ext cx="1800250" cy="1323439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 err="1" smtClean="0"/>
              <a:t>Both</a:t>
            </a:r>
            <a:r>
              <a:rPr lang="fr-CH" dirty="0" smtClean="0"/>
              <a:t> </a:t>
            </a:r>
            <a:r>
              <a:rPr lang="fr-CH" dirty="0" err="1" smtClean="0"/>
              <a:t>ramps</a:t>
            </a:r>
            <a:r>
              <a:rPr lang="fr-CH" dirty="0" smtClean="0"/>
              <a:t> </a:t>
            </a:r>
            <a:r>
              <a:rPr lang="fr-CH" dirty="0" err="1" smtClean="0"/>
              <a:t>finishing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1.1 – 1.2 ns end of </a:t>
            </a:r>
            <a:r>
              <a:rPr lang="fr-CH" dirty="0" err="1" smtClean="0"/>
              <a:t>ramp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 bwMode="auto">
          <a:xfrm>
            <a:off x="7668430" y="6381410"/>
            <a:ext cx="792110" cy="21603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Blow-up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09/06/2011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151875"/>
          </a:xfrm>
        </p:spPr>
        <p:txBody>
          <a:bodyPr/>
          <a:lstStyle/>
          <a:p>
            <a:r>
              <a:rPr lang="en-US" dirty="0" smtClean="0"/>
              <a:t>Ramp of last night with “</a:t>
            </a:r>
            <a:r>
              <a:rPr lang="en-US" i="1" dirty="0" smtClean="0"/>
              <a:t>the excitation a bit more aggressive</a:t>
            </a:r>
            <a:r>
              <a:rPr lang="en-US" dirty="0" smtClean="0"/>
              <a:t>”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852920"/>
            <a:ext cx="81248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19:04 Beam dump </a:t>
            </a:r>
            <a:r>
              <a:rPr lang="en-US" sz="2800" b="1" dirty="0" smtClean="0"/>
              <a:t>fill #1858 </a:t>
            </a:r>
            <a:r>
              <a:rPr lang="en-US" sz="2800" dirty="0" smtClean="0"/>
              <a:t>due to </a:t>
            </a:r>
            <a:r>
              <a:rPr lang="en-US" sz="2800" b="1" dirty="0" smtClean="0">
                <a:solidFill>
                  <a:srgbClr val="FF0000"/>
                </a:solidFill>
              </a:rPr>
              <a:t>Big</a:t>
            </a:r>
            <a:r>
              <a:rPr lang="en-US" sz="2800" dirty="0" smtClean="0"/>
              <a:t> UFO IP2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09/06/2011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25" y="1870041"/>
            <a:ext cx="6711950" cy="347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18735925">
            <a:off x="5426994" y="119669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 smtClean="0"/>
              <a:t>TCT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8735925">
            <a:off x="4293087" y="1482625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 smtClean="0"/>
              <a:t>Q4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8735925">
            <a:off x="3212936" y="1554635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 smtClean="0"/>
              <a:t>MKI-C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8735925">
            <a:off x="2924897" y="1554636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 smtClean="0"/>
              <a:t>MKI-D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during night: no blow-up (BSRT sigma’s)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09/06/2011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623" y="1196975"/>
            <a:ext cx="758075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Physics 1092 x 1092 bunches, trains 144 bunches</a:t>
            </a:r>
          </a:p>
          <a:p>
            <a:r>
              <a:rPr lang="fr-CH" dirty="0" smtClean="0"/>
              <a:t>If a good couple of </a:t>
            </a:r>
            <a:r>
              <a:rPr lang="fr-CH" dirty="0" err="1" smtClean="0"/>
              <a:t>fills</a:t>
            </a:r>
            <a:r>
              <a:rPr lang="fr-CH" dirty="0" smtClean="0"/>
              <a:t>: +144 </a:t>
            </a:r>
            <a:r>
              <a:rPr lang="fr-CH" dirty="0" err="1" smtClean="0"/>
              <a:t>bunches</a:t>
            </a:r>
            <a:endParaRPr lang="en-GB" dirty="0" smtClean="0"/>
          </a:p>
          <a:p>
            <a:r>
              <a:rPr lang="en-US" dirty="0" smtClean="0"/>
              <a:t>Outstanding</a:t>
            </a:r>
          </a:p>
          <a:p>
            <a:pPr lvl="1"/>
            <a:r>
              <a:rPr lang="en-GB" dirty="0" smtClean="0"/>
              <a:t>End of fill: TCL adjustment</a:t>
            </a:r>
          </a:p>
          <a:p>
            <a:pPr lvl="1"/>
            <a:r>
              <a:rPr lang="en-US" dirty="0" smtClean="0"/>
              <a:t>Q’’</a:t>
            </a:r>
          </a:p>
          <a:p>
            <a:pPr lvl="1"/>
            <a:r>
              <a:rPr lang="en-US" dirty="0" smtClean="0"/>
              <a:t>Q’ decay following long fill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09/06/2011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46661</TotalTime>
  <Words>337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 8th (I)</vt:lpstr>
      <vt:lpstr>Wednesday 8th (II) &amp; Thursday 9th</vt:lpstr>
      <vt:lpstr>BLM problem</vt:lpstr>
      <vt:lpstr>New longitudinal blow-up</vt:lpstr>
      <vt:lpstr>Bunch length with new blow-up</vt:lpstr>
      <vt:lpstr>Longitudinal Blow-up</vt:lpstr>
      <vt:lpstr>19:04 Beam dump fill #1858 due to Big UFO IP2</vt:lpstr>
      <vt:lpstr>Fill during night: no blow-up (BSRT sigma’s)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2646</cp:revision>
  <dcterms:created xsi:type="dcterms:W3CDTF">2010-07-26T05:43:59Z</dcterms:created>
  <dcterms:modified xsi:type="dcterms:W3CDTF">2011-06-09T07:07:29Z</dcterms:modified>
</cp:coreProperties>
</file>