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9" r:id="rId2"/>
    <p:sldMasterId id="2147483694" r:id="rId3"/>
  </p:sldMasterIdLst>
  <p:notesMasterIdLst>
    <p:notesMasterId r:id="rId31"/>
  </p:notesMasterIdLst>
  <p:handoutMasterIdLst>
    <p:handoutMasterId r:id="rId32"/>
  </p:handoutMasterIdLst>
  <p:sldIdLst>
    <p:sldId id="1151" r:id="rId4"/>
    <p:sldId id="1167" r:id="rId5"/>
    <p:sldId id="1182" r:id="rId6"/>
    <p:sldId id="1185" r:id="rId7"/>
    <p:sldId id="1183" r:id="rId8"/>
    <p:sldId id="1184" r:id="rId9"/>
    <p:sldId id="1168" r:id="rId10"/>
    <p:sldId id="1165" r:id="rId11"/>
    <p:sldId id="1166" r:id="rId12"/>
    <p:sldId id="1181" r:id="rId13"/>
    <p:sldId id="1177" r:id="rId14"/>
    <p:sldId id="1178" r:id="rId15"/>
    <p:sldId id="1179" r:id="rId16"/>
    <p:sldId id="1180" r:id="rId17"/>
    <p:sldId id="1158" r:id="rId18"/>
    <p:sldId id="1159" r:id="rId19"/>
    <p:sldId id="1173" r:id="rId20"/>
    <p:sldId id="1162" r:id="rId21"/>
    <p:sldId id="1163" r:id="rId22"/>
    <p:sldId id="1154" r:id="rId23"/>
    <p:sldId id="1156" r:id="rId24"/>
    <p:sldId id="1174" r:id="rId25"/>
    <p:sldId id="1153" r:id="rId26"/>
    <p:sldId id="1176" r:id="rId27"/>
    <p:sldId id="1171" r:id="rId28"/>
    <p:sldId id="1172" r:id="rId29"/>
    <p:sldId id="1150" r:id="rId3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FF"/>
    <a:srgbClr val="008000"/>
    <a:srgbClr val="FFFF99"/>
    <a:srgbClr val="CC0066"/>
    <a:srgbClr val="99FF99"/>
    <a:srgbClr val="FFCCCC"/>
    <a:srgbClr val="9FCA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3" autoAdjust="0"/>
    <p:restoredTop sz="95262" autoAdjust="0"/>
  </p:normalViewPr>
  <p:slideViewPr>
    <p:cSldViewPr>
      <p:cViewPr varScale="1">
        <p:scale>
          <a:sx n="83" d="100"/>
          <a:sy n="83" d="100"/>
        </p:scale>
        <p:origin x="-810" y="-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9:00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4/6/2011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Dumps since TS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4/6/2011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Dumps since 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34F03B3A-2E00-4126-B497-7F355257D0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6/6/2011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DATAPREPARATION/DataSummary/2011/day.py?day=02-06-2011" TargetMode="External"/><Relationship Id="rId2" Type="http://schemas.openxmlformats.org/officeDocument/2006/relationships/hyperlink" Target="https://atlas.web.cern.ch/Atlas/GROUPS/DATAPREPARATION/DataSummary/2011/fill.py?fill=18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las.web.cern.ch/Atlas/GROUPS/DATAPREPARATION/DataSummary/2011/day.py?day=05-06-2011" TargetMode="External"/><Relationship Id="rId4" Type="http://schemas.openxmlformats.org/officeDocument/2006/relationships/hyperlink" Target="https://atlas.web.cern.ch/Atlas/GROUPS/DATAPREPARATION/DataSummary/2011/day.py?day=30-05-201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Sunday/Monday 05.06. &amp; 06.06.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8964610" cy="57608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06:30 </a:t>
            </a:r>
            <a:r>
              <a:rPr lang="en-US" b="1" dirty="0" smtClean="0"/>
              <a:t>Stable beams. Fill #1851.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06:56 Dump: </a:t>
            </a:r>
            <a:r>
              <a:rPr lang="en-US" dirty="0" err="1" smtClean="0"/>
              <a:t>Ufo</a:t>
            </a:r>
            <a:r>
              <a:rPr lang="en-US" dirty="0" smtClean="0"/>
              <a:t> MKI pt 2. Length stable beams: 0h26.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08:30 injection for physics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09:26 </a:t>
            </a:r>
            <a:r>
              <a:rPr lang="en-US" b="1" dirty="0" smtClean="0"/>
              <a:t>Stable beams. Fill #1852. </a:t>
            </a:r>
            <a:r>
              <a:rPr lang="en-US" b="1" dirty="0" err="1" smtClean="0"/>
              <a:t>Lumi</a:t>
            </a:r>
            <a:r>
              <a:rPr lang="en-US" b="1" dirty="0" smtClean="0"/>
              <a:t> ~1.1e33.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00:31 Beam dump: QPS trigger on RQTL11.R7B1. Length stable beams: 15h05.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07:30 </a:t>
            </a:r>
            <a:r>
              <a:rPr lang="en-US" b="1" dirty="0" smtClean="0"/>
              <a:t>Stable beams. Fill #1854.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07:39 PC failure of RQ6L2. Length stable beams: 00h09.</a:t>
            </a:r>
          </a:p>
          <a:p>
            <a:pPr lvl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Stable Beams: 14 this week so far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43150" y="707344"/>
          <a:ext cx="5853270" cy="546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60"/>
                <a:gridCol w="2304320"/>
                <a:gridCol w="2088290"/>
              </a:tblGrid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09h00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01h13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01h06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14h55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07h35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40h23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02h55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44h30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15h05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00h09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59h44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5620" y="6207785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Average length stable beams: 		4.2 h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to Wednesday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1550" b="29102"/>
          <a:stretch/>
        </p:blipFill>
        <p:spPr>
          <a:xfrm>
            <a:off x="0" y="3717040"/>
            <a:ext cx="9160381" cy="2016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 -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01/06/2011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696455">
            <a:off x="6869714" y="2094267"/>
            <a:ext cx="279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Collimator 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696455">
            <a:off x="6565801" y="29280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RF arc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7696455">
            <a:off x="4492385" y="2161038"/>
            <a:ext cx="264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QPS noise </a:t>
            </a:r>
            <a:r>
              <a:rPr lang="en-US" dirty="0" smtClean="0">
                <a:sym typeface="Wingdings"/>
              </a:rPr>
              <a:t> quench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696455">
            <a:off x="3756154" y="2775585"/>
            <a:ext cx="11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UFO 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696455">
            <a:off x="202181" y="2720170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Cryo</a:t>
            </a:r>
            <a:r>
              <a:rPr lang="en-US" dirty="0" smtClean="0"/>
              <a:t> S56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696455">
            <a:off x="1870504" y="2729580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Cryo</a:t>
            </a:r>
            <a:r>
              <a:rPr lang="en-US" dirty="0" smtClean="0"/>
              <a:t> S34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696455">
            <a:off x="767167" y="2003162"/>
            <a:ext cx="282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Injection </a:t>
            </a:r>
            <a:r>
              <a:rPr lang="en-US" sz="1400" dirty="0" smtClean="0"/>
              <a:t>preparation for 144b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4098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52400"/>
            <a:ext cx="3885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Wed Night / Thu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124680"/>
            <a:ext cx="761671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00:31h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dirty="0" smtClean="0">
                <a:latin typeface="CourierNewPSMT"/>
              </a:rPr>
              <a:t>BEAM MODE &gt; Injection Probe Beam</a:t>
            </a:r>
          </a:p>
          <a:p>
            <a:pPr lvl="0"/>
            <a:endParaRPr lang="en-US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02:03h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dirty="0" smtClean="0">
                <a:latin typeface="CourierNewPSMT"/>
              </a:rPr>
              <a:t>BEAM MODE changed to STABLE BEAMS,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Luminosity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29337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752600" y="41148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3733800"/>
            <a:ext cx="15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15 hours run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97" y="4319"/>
            <a:ext cx="2483710" cy="161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90" y="1740294"/>
            <a:ext cx="8676570" cy="5117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420" y="98066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01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Dumps since TS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4/6/2011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764630"/>
            <a:ext cx="2374900" cy="356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690" y="1552565"/>
            <a:ext cx="6773194" cy="5272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2450" y="83664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75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injection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13210" cy="5472760"/>
          </a:xfrm>
        </p:spPr>
        <p:txBody>
          <a:bodyPr/>
          <a:lstStyle/>
          <a:p>
            <a:r>
              <a:rPr lang="en-US" dirty="0" smtClean="0"/>
              <a:t>Consistent problems after long fills:</a:t>
            </a:r>
          </a:p>
          <a:p>
            <a:pPr lvl="1"/>
            <a:r>
              <a:rPr lang="en-US" dirty="0" smtClean="0"/>
              <a:t>First filling attempts after long fills hit by strong </a:t>
            </a:r>
            <a:r>
              <a:rPr lang="en-US" dirty="0" err="1" smtClean="0"/>
              <a:t>emittance</a:t>
            </a:r>
            <a:r>
              <a:rPr lang="en-US" dirty="0" smtClean="0"/>
              <a:t> blow-up: ~100%.</a:t>
            </a:r>
          </a:p>
          <a:p>
            <a:pPr lvl="1"/>
            <a:r>
              <a:rPr lang="en-US" dirty="0" smtClean="0"/>
              <a:t>Blow-up happens mostly a few seconds after injection.</a:t>
            </a:r>
          </a:p>
          <a:p>
            <a:pPr lvl="1"/>
            <a:r>
              <a:rPr lang="en-US" dirty="0" smtClean="0"/>
              <a:t>Seen </a:t>
            </a:r>
            <a:r>
              <a:rPr lang="en-US" dirty="0" smtClean="0"/>
              <a:t>as beam instability.</a:t>
            </a:r>
          </a:p>
          <a:p>
            <a:pPr lvl="1"/>
            <a:r>
              <a:rPr lang="en-US" dirty="0" smtClean="0"/>
              <a:t>Not all batches affected. Some good, some bad.</a:t>
            </a:r>
          </a:p>
          <a:p>
            <a:pPr lvl="1"/>
            <a:r>
              <a:rPr lang="en-US" dirty="0" smtClean="0"/>
              <a:t>Seeing drifts in chromaticity at flat bottom after long fills.</a:t>
            </a:r>
          </a:p>
          <a:p>
            <a:r>
              <a:rPr lang="en-US" dirty="0" smtClean="0"/>
              <a:t>Not understood. Possible actions:</a:t>
            </a:r>
          </a:p>
          <a:p>
            <a:pPr lvl="1"/>
            <a:r>
              <a:rPr lang="en-US" dirty="0" smtClean="0"/>
              <a:t>Update Fidel model to take into account better long powering history.</a:t>
            </a:r>
          </a:p>
          <a:p>
            <a:pPr lvl="1"/>
            <a:r>
              <a:rPr lang="en-US" dirty="0" smtClean="0"/>
              <a:t>Full pre-cycle after long fill.</a:t>
            </a:r>
          </a:p>
          <a:p>
            <a:pPr lvl="1"/>
            <a:r>
              <a:rPr lang="en-US" dirty="0" smtClean="0"/>
              <a:t>Check for the hump. Is it back?</a:t>
            </a:r>
          </a:p>
          <a:p>
            <a:pPr lvl="1"/>
            <a:r>
              <a:rPr lang="en-US" dirty="0" smtClean="0"/>
              <a:t>Tails beneficial for Landau damping </a:t>
            </a:r>
            <a:r>
              <a:rPr lang="en-US" dirty="0" smtClean="0">
                <a:sym typeface="Wingdings" pitchFamily="2" charset="2"/>
              </a:rPr>
              <a:t> less scraping in SPS? Last fill with larger </a:t>
            </a:r>
            <a:r>
              <a:rPr lang="en-US" dirty="0" err="1" smtClean="0">
                <a:sym typeface="Wingdings" pitchFamily="2" charset="2"/>
              </a:rPr>
              <a:t>emittances</a:t>
            </a:r>
            <a:r>
              <a:rPr lang="en-US" dirty="0" smtClean="0">
                <a:sym typeface="Wingdings" pitchFamily="2" charset="2"/>
              </a:rPr>
              <a:t> (less scraping) went without problem, but also </a:t>
            </a:r>
            <a:r>
              <a:rPr lang="en-US" dirty="0" err="1" smtClean="0">
                <a:sym typeface="Wingdings" pitchFamily="2" charset="2"/>
              </a:rPr>
              <a:t>benfited</a:t>
            </a:r>
            <a:r>
              <a:rPr lang="en-US" dirty="0" smtClean="0">
                <a:sym typeface="Wingdings" pitchFamily="2" charset="2"/>
              </a:rPr>
              <a:t> from earlier short fills.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Blow-up 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pic>
        <p:nvPicPr>
          <p:cNvPr id="27649" name="Picture 1" descr="https://ab-dep-op-elogbook.web.cern.ch/ab-dep-op-elogbook/elogbook/attach.php?attachId=1165914&amp;type=png&amp;fname=201106031639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692620"/>
            <a:ext cx="7277100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Blowup B1/B2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8673" name="Picture 1" descr="https://ab-dep-op-elogbook.web.cern.ch/ab-dep-op-elogbook/elogbook/attach.php?attachId=1164397&amp;type=png&amp;fname=201105310229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692620"/>
            <a:ext cx="7432545" cy="5932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422" y="2105561"/>
            <a:ext cx="371447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To be understood…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Real 100%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growth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or instrumental effect?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094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Sat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51738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11:26h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i="1" dirty="0" smtClean="0">
                <a:solidFill>
                  <a:srgbClr val="000000"/>
                </a:solidFill>
              </a:rPr>
              <a:t>Injection for physics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                   ... as decided: single bunch intensity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	    limited to ≈ 1.2*10</a:t>
            </a:r>
            <a:r>
              <a:rPr lang="en-US" i="1" baseline="30000" dirty="0" smtClean="0">
                <a:solidFill>
                  <a:srgbClr val="000000"/>
                </a:solidFill>
              </a:rPr>
              <a:t>11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4. June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63764"/>
            <a:ext cx="3149600" cy="2231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683000"/>
            <a:ext cx="5867400" cy="317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0638" y="4572000"/>
            <a:ext cx="168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Emittances</a:t>
            </a:r>
            <a:r>
              <a:rPr lang="en-US" i="1" dirty="0" smtClean="0"/>
              <a:t> ok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421868"/>
            <a:ext cx="113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2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953000"/>
            <a:ext cx="11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9900"/>
                </a:solidFill>
                <a:latin typeface="Times New Roman"/>
                <a:cs typeface="Times New Roman"/>
              </a:rPr>
              <a:t>beam 2 </a:t>
            </a:r>
            <a:r>
              <a:rPr lang="en-US" b="1" i="1" dirty="0" err="1" smtClean="0">
                <a:solidFill>
                  <a:srgbClr val="FF9900"/>
                </a:solidFill>
                <a:latin typeface="Times New Roman"/>
                <a:cs typeface="Times New Roman"/>
              </a:rPr>
              <a:t>v</a:t>
            </a:r>
            <a:endParaRPr lang="en-US" b="1" i="1" dirty="0"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5650468"/>
            <a:ext cx="113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beam 1 </a:t>
            </a:r>
            <a:r>
              <a:rPr lang="en-US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</a:t>
            </a:r>
            <a:endParaRPr lang="en-US" b="1" i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5867400"/>
            <a:ext cx="11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60663"/>
                </a:solidFill>
                <a:latin typeface="Times New Roman"/>
                <a:cs typeface="Times New Roman"/>
              </a:rPr>
              <a:t>beam 1 </a:t>
            </a:r>
            <a:r>
              <a:rPr lang="en-US" b="1" i="1" dirty="0" err="1" smtClean="0">
                <a:solidFill>
                  <a:srgbClr val="960663"/>
                </a:solidFill>
                <a:latin typeface="Times New Roman"/>
                <a:cs typeface="Times New Roman"/>
              </a:rPr>
              <a:t>v</a:t>
            </a:r>
            <a:endParaRPr lang="en-US" b="1" i="1" dirty="0">
              <a:solidFill>
                <a:srgbClr val="960663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673977"/>
            <a:ext cx="6019800" cy="15932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131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Sat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4. June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7597" y="912755"/>
            <a:ext cx="772217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13:24h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i="1" dirty="0" smtClean="0">
                <a:solidFill>
                  <a:srgbClr val="000000"/>
                </a:solidFill>
              </a:rPr>
              <a:t>Ramp, Squeeze, </a:t>
            </a:r>
            <a:r>
              <a:rPr lang="en-US" i="1" dirty="0" err="1" smtClean="0">
                <a:solidFill>
                  <a:srgbClr val="000000"/>
                </a:solidFill>
              </a:rPr>
              <a:t>Lumi</a:t>
            </a:r>
            <a:endParaRPr lang="en-US" i="1" dirty="0" smtClean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beam quality: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One b2 108b injection suffered </a:t>
            </a:r>
            <a:r>
              <a:rPr lang="en-US" dirty="0" smtClean="0">
                <a:latin typeface="CourierNewPSMT"/>
              </a:rPr>
              <a:t>more than the rest.</a:t>
            </a:r>
          </a:p>
          <a:p>
            <a:r>
              <a:rPr lang="en-US" dirty="0" smtClean="0">
                <a:latin typeface="CourierNewPSMT"/>
              </a:rPr>
              <a:t>          That 7th injection had bunches blown up in </a:t>
            </a:r>
            <a:r>
              <a:rPr lang="en-US" dirty="0" smtClean="0">
                <a:latin typeface="CourierNewPSMT"/>
              </a:rPr>
              <a:t>V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6371"/>
            <a:ext cx="5176683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rcRect l="22603" t="54858" b="5396"/>
          <a:stretch>
            <a:fillRect/>
          </a:stretch>
        </p:blipFill>
        <p:spPr>
          <a:xfrm>
            <a:off x="5181600" y="4188370"/>
            <a:ext cx="3696609" cy="1403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3669268"/>
            <a:ext cx="11992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intensities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8721" y="4493170"/>
            <a:ext cx="11605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emittance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5511" y="5724038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!! </a:t>
            </a:r>
            <a:r>
              <a:rPr lang="en-US" b="1" i="1" dirty="0" smtClean="0">
                <a:latin typeface="Times New Roman"/>
                <a:cs typeface="Times New Roman"/>
              </a:rPr>
              <a:t>here  </a:t>
            </a:r>
            <a:r>
              <a:rPr lang="en-US" b="1" i="1" dirty="0" smtClean="0">
                <a:latin typeface="Times New Roman"/>
                <a:cs typeface="Times New Roman"/>
              </a:rPr>
              <a:t>!!</a:t>
            </a:r>
            <a:endParaRPr lang="en-US" b="1" i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200400" y="418837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Summary </a:t>
            </a:r>
            <a:r>
              <a:rPr lang="en-US" sz="2800" dirty="0" smtClean="0"/>
              <a:t>(R. </a:t>
            </a:r>
            <a:r>
              <a:rPr lang="en-US" sz="2800" dirty="0" err="1" smtClean="0"/>
              <a:t>Assmann</a:t>
            </a:r>
            <a:r>
              <a:rPr lang="en-US" sz="2800" dirty="0" smtClean="0"/>
              <a:t> &amp; B. </a:t>
            </a:r>
            <a:r>
              <a:rPr lang="en-US" sz="2800" dirty="0" err="1" smtClean="0"/>
              <a:t>Holzer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Goal: 250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Weeks results:</a:t>
            </a:r>
          </a:p>
          <a:p>
            <a:pPr lvl="1"/>
            <a:r>
              <a:rPr lang="en-US" dirty="0" smtClean="0"/>
              <a:t>Highest luminosity per fill:		</a:t>
            </a:r>
            <a:r>
              <a:rPr lang="en-US" b="1" dirty="0" smtClean="0">
                <a:solidFill>
                  <a:srgbClr val="FF0000"/>
                </a:solidFill>
              </a:rPr>
              <a:t>46.5 pb-1</a:t>
            </a:r>
            <a:r>
              <a:rPr lang="en-US" dirty="0" smtClean="0"/>
              <a:t>	(new record)</a:t>
            </a:r>
          </a:p>
          <a:p>
            <a:pPr lvl="1"/>
            <a:r>
              <a:rPr lang="en-US" dirty="0" smtClean="0"/>
              <a:t>Production in week:		</a:t>
            </a:r>
            <a:r>
              <a:rPr lang="en-US" b="1" dirty="0" smtClean="0">
                <a:solidFill>
                  <a:srgbClr val="FF0000"/>
                </a:solidFill>
              </a:rPr>
              <a:t>200 pb-1</a:t>
            </a:r>
            <a:r>
              <a:rPr lang="en-US" dirty="0" smtClean="0"/>
              <a:t>	(new record)</a:t>
            </a:r>
          </a:p>
          <a:p>
            <a:pPr lvl="1"/>
            <a:r>
              <a:rPr lang="en-US" dirty="0" smtClean="0"/>
              <a:t>Average bunch intensity:		1.2e11		(slightly lowered)</a:t>
            </a:r>
          </a:p>
          <a:p>
            <a:pPr lvl="1"/>
            <a:r>
              <a:rPr lang="en-US" dirty="0" smtClean="0"/>
              <a:t>Typical luminosity:		1.1e33		(slightly lowered)</a:t>
            </a:r>
          </a:p>
          <a:p>
            <a:pPr lvl="1"/>
            <a:r>
              <a:rPr lang="en-US" dirty="0" smtClean="0"/>
              <a:t>Number of bunches/beam:	1092		(from week 21)</a:t>
            </a:r>
          </a:p>
          <a:p>
            <a:pPr lvl="1"/>
            <a:r>
              <a:rPr lang="en-US" dirty="0" smtClean="0"/>
              <a:t>Number of stable beams:		14</a:t>
            </a:r>
          </a:p>
          <a:p>
            <a:pPr lvl="1"/>
            <a:r>
              <a:rPr lang="en-US" dirty="0" smtClean="0"/>
              <a:t>Average length stable beams:	4.2 h		(mostly short fills)</a:t>
            </a:r>
          </a:p>
          <a:p>
            <a:pPr lvl="1"/>
            <a:r>
              <a:rPr lang="en-US" dirty="0" smtClean="0"/>
              <a:t>Bunch length blow-up:		1.25 ns		(plus 50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Average turn around:		5.5 h		(2.5 h best)</a:t>
            </a:r>
          </a:p>
          <a:p>
            <a:pPr lvl="1"/>
            <a:r>
              <a:rPr lang="en-US" dirty="0" smtClean="0"/>
              <a:t>144b injection: 			fully commissioned &amp; tested</a:t>
            </a:r>
          </a:p>
          <a:p>
            <a:pPr lvl="1"/>
            <a:r>
              <a:rPr lang="en-US" dirty="0" smtClean="0"/>
              <a:t>TOTEM/ALFA:			RP settings qualified for physics</a:t>
            </a:r>
          </a:p>
          <a:p>
            <a:r>
              <a:rPr lang="en-US" dirty="0" smtClean="0"/>
              <a:t>Nice week but could have been even nicer…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UFO’s 2.6.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MKI R8</a:t>
            </a:r>
          </a:p>
          <a:p>
            <a:r>
              <a:rPr lang="en-US" dirty="0" smtClean="0"/>
              <a:t>1 MKI L2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attach.php?attachId=1165650&amp;type=png&amp;fname=20110602211803.png"/>
          <p:cNvPicPr>
            <a:picLocks noChangeAspect="1" noChangeArrowheads="1"/>
          </p:cNvPicPr>
          <p:nvPr/>
        </p:nvPicPr>
        <p:blipFill>
          <a:blip r:embed="rId2" cstate="print"/>
          <a:srcRect l="18260" t="8648" r="49932" b="7347"/>
          <a:stretch>
            <a:fillRect/>
          </a:stretch>
        </p:blipFill>
        <p:spPr bwMode="auto">
          <a:xfrm>
            <a:off x="3419840" y="0"/>
            <a:ext cx="5400750" cy="6800944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65989&amp;type=png&amp;fname=20110604000959.png"/>
          <p:cNvPicPr>
            <a:picLocks noChangeAspect="1" noChangeArrowheads="1"/>
          </p:cNvPicPr>
          <p:nvPr/>
        </p:nvPicPr>
        <p:blipFill>
          <a:blip r:embed="rId2" cstate="print"/>
          <a:srcRect l="17930" t="45795" r="52447" b="4006"/>
          <a:stretch>
            <a:fillRect/>
          </a:stretch>
        </p:blipFill>
        <p:spPr bwMode="auto">
          <a:xfrm>
            <a:off x="3563860" y="0"/>
            <a:ext cx="5409018" cy="6453420"/>
          </a:xfrm>
          <a:prstGeom prst="rect">
            <a:avLst/>
          </a:prstGeom>
          <a:noFill/>
        </p:spPr>
      </p:pic>
      <p:pic>
        <p:nvPicPr>
          <p:cNvPr id="24578" name="Picture 2" descr="https://ab-dep-op-elogbook.web.cern.ch/ab-dep-op-elogbook/elogbook/attach.php?attachId=1165990&amp;type=png&amp;fname=20110604001012.png"/>
          <p:cNvPicPr>
            <a:picLocks noChangeAspect="1" noChangeArrowheads="1"/>
          </p:cNvPicPr>
          <p:nvPr/>
        </p:nvPicPr>
        <p:blipFill>
          <a:blip r:embed="rId3" cstate="print"/>
          <a:srcRect l="17980" t="3598" r="52053" b="4232"/>
          <a:stretch>
            <a:fillRect/>
          </a:stretch>
        </p:blipFill>
        <p:spPr bwMode="auto">
          <a:xfrm>
            <a:off x="395420" y="-1"/>
            <a:ext cx="3168440" cy="686112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1650" y="2996940"/>
            <a:ext cx="1252266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MKI L2</a:t>
            </a:r>
          </a:p>
          <a:p>
            <a:r>
              <a:rPr lang="en-US" dirty="0" smtClean="0"/>
              <a:t>4 MKI R8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370" y="836640"/>
            <a:ext cx="167686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UFO’s 3.6.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Tue Late</a:t>
            </a:r>
            <a:endParaRPr lang="en-US" sz="24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4208855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22:20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Ramp, squeeze, </a:t>
            </a:r>
            <a:r>
              <a:rPr lang="en-US" b="1" i="1" dirty="0" err="1" smtClean="0">
                <a:solidFill>
                  <a:srgbClr val="FF0000"/>
                </a:solidFill>
                <a:latin typeface="CourierNewPSMT"/>
              </a:rPr>
              <a:t>Ufo</a:t>
            </a:r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NewPSMT"/>
              </a:rPr>
              <a:t>close to the MKI (the same 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NewPSMT"/>
              </a:rPr>
              <a:t>as this morning) </a:t>
            </a:r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CourierNewPSMT"/>
                <a:cs typeface="Times New Roman"/>
              </a:rPr>
              <a:t> 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21314"/>
            <a:ext cx="8854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21:51h and once again ... much better now  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injections were very clean 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NewPSMT"/>
              </a:rPr>
              <a:t>from losses point of </a:t>
            </a:r>
            <a:r>
              <a:rPr lang="en-US" dirty="0" err="1" smtClean="0">
                <a:solidFill>
                  <a:srgbClr val="000000"/>
                </a:solidFill>
                <a:latin typeface="CourierNewPSMT"/>
              </a:rPr>
              <a:t>view.no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 sign of </a:t>
            </a:r>
            <a:r>
              <a:rPr lang="en-US" dirty="0" err="1" smtClean="0">
                <a:solidFill>
                  <a:srgbClr val="000000"/>
                </a:solidFill>
                <a:latin typeface="CourierNewPSMT"/>
              </a:rPr>
              <a:t>emittance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 growth,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09600"/>
            <a:ext cx="4724400" cy="35695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 Temperatures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65972&amp;type=png&amp;fname=201106032247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2" y="836640"/>
            <a:ext cx="8952528" cy="54007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Heating by EM fields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933" t="15294" r="674" b="2856"/>
          <a:stretch/>
        </p:blipFill>
        <p:spPr>
          <a:xfrm>
            <a:off x="35370" y="690035"/>
            <a:ext cx="8857230" cy="60514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 -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01/06/2011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30" y="1988800"/>
            <a:ext cx="190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FF99"/>
                </a:solidFill>
              </a:rPr>
              <a:t>Bunch Length</a:t>
            </a:r>
            <a:endParaRPr lang="en-US" b="1" dirty="0">
              <a:solidFill>
                <a:srgbClr val="99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42" y="3573020"/>
            <a:ext cx="16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DDDDDD"/>
                </a:solidFill>
              </a:rPr>
              <a:t>Collimator</a:t>
            </a:r>
          </a:p>
          <a:p>
            <a:pPr algn="r"/>
            <a:r>
              <a:rPr lang="en-US" b="1" dirty="0" smtClean="0">
                <a:solidFill>
                  <a:srgbClr val="DDDDDD"/>
                </a:solidFill>
              </a:rPr>
              <a:t>temperature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95670" y="1268700"/>
            <a:ext cx="1224170" cy="230432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48330" y="1340710"/>
            <a:ext cx="1224170" cy="230432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748580" y="1196690"/>
            <a:ext cx="0" cy="446462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DDDDDD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8014301" y="3054771"/>
            <a:ext cx="10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DDDDDD"/>
                </a:solidFill>
              </a:rPr>
              <a:t>25 deg.</a:t>
            </a:r>
            <a:endParaRPr lang="en-US" b="1" dirty="0">
              <a:solidFill>
                <a:srgbClr val="DDDDDD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31550" y="2708900"/>
            <a:ext cx="0" cy="158422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9FF99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 rot="16200000">
            <a:off x="643658" y="3324784"/>
            <a:ext cx="91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99FF99"/>
                </a:solidFill>
              </a:rPr>
              <a:t>0.5 ns</a:t>
            </a:r>
            <a:endParaRPr lang="en-US" b="1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9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MD: Integer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7" name="Picture 2" descr="https://ab-dep-op-elogbook.web.cern.ch/ab-dep-op-elogbook/elogbook/attach.php?attachId=1164227&amp;type=png&amp;fname=20110530190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0" y="836640"/>
            <a:ext cx="9097816" cy="4968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470" y="3645030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FF99"/>
                </a:solidFill>
              </a:rPr>
              <a:t>Beam Intensity</a:t>
            </a:r>
            <a:endParaRPr lang="en-US" sz="2400" b="1" dirty="0">
              <a:solidFill>
                <a:srgbClr val="99F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488" y="213282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5C696"/>
                </a:solidFill>
              </a:rPr>
              <a:t>QH</a:t>
            </a:r>
            <a:endParaRPr lang="en-US" sz="2400" b="1" dirty="0">
              <a:solidFill>
                <a:srgbClr val="C5C6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685" y="134071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640" y="5949350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Integer resonance is very narrow!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MD: Integer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64219&amp;type=png&amp;fname=201105301855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630"/>
            <a:ext cx="4876800" cy="3619500"/>
          </a:xfrm>
          <a:prstGeom prst="rect">
            <a:avLst/>
          </a:prstGeom>
          <a:noFill/>
        </p:spPr>
      </p:pic>
      <p:pic>
        <p:nvPicPr>
          <p:cNvPr id="1026" name="Picture 2" descr="https://ab-dep-op-elogbook.web.cern.ch/ab-dep-op-elogbook/elogbook/attach.php?attachId=1164220&amp;type=png&amp;fname=20110530185525.png"/>
          <p:cNvPicPr>
            <a:picLocks noChangeAspect="1" noChangeArrowheads="1"/>
          </p:cNvPicPr>
          <p:nvPr/>
        </p:nvPicPr>
        <p:blipFill>
          <a:blip r:embed="rId3" cstate="print"/>
          <a:srcRect l="44132" t="13188" b="3813"/>
          <a:stretch>
            <a:fillRect/>
          </a:stretch>
        </p:blipFill>
        <p:spPr bwMode="auto">
          <a:xfrm>
            <a:off x="4935212" y="764630"/>
            <a:ext cx="4208788" cy="5229250"/>
          </a:xfrm>
          <a:prstGeom prst="rect">
            <a:avLst/>
          </a:prstGeom>
          <a:noFill/>
        </p:spPr>
      </p:pic>
      <p:pic>
        <p:nvPicPr>
          <p:cNvPr id="9" name="Picture 2" descr="https://ab-dep-op-elogbook.web.cern.ch/ab-dep-op-elogbook/elogbook/attach.php?attachId=1164220&amp;type=png&amp;fname=20110530185525.png"/>
          <p:cNvPicPr>
            <a:picLocks noChangeAspect="1" noChangeArrowheads="1"/>
          </p:cNvPicPr>
          <p:nvPr/>
        </p:nvPicPr>
        <p:blipFill>
          <a:blip r:embed="rId3" cstate="print"/>
          <a:srcRect l="21126" t="40597" r="57748" b="46773"/>
          <a:stretch>
            <a:fillRect/>
          </a:stretch>
        </p:blipFill>
        <p:spPr bwMode="auto">
          <a:xfrm>
            <a:off x="6372250" y="1628750"/>
            <a:ext cx="2304320" cy="11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Physics fills continued (1092 x 1092 bunches, 108b injections).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Average bunch intensity: ~ 1.2e11 p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End of fills (if any):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Try to reduce DS losses with TCL collimators (open now)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RF cavity switch off test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There is a chance to reach 1 fb-1 end of this week or beginning next week…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This week coordination: Mike Lamont and Jan </a:t>
            </a:r>
            <a:r>
              <a:rPr lang="en-US" dirty="0" err="1" smtClean="0"/>
              <a:t>Uythoven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3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602" name="Picture 2" descr="http://lhc-statistics.web.cern.ch/LHC-Statistics/PRO/Plots/2011/LHC201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685" y="836640"/>
            <a:ext cx="7381875" cy="530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82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pic>
        <p:nvPicPr>
          <p:cNvPr id="65538" name="Picture 2" descr="http://lhc-statistics.web.cern.ch/LHC-Statistics/PRO/Plots/2011/LHC2011_AL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908650"/>
            <a:ext cx="7381875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(ATLAS figures)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410" y="836640"/>
          <a:ext cx="8713212" cy="5472759"/>
        </p:xfrm>
        <a:graphic>
          <a:graphicData uri="http://schemas.openxmlformats.org/drawingml/2006/table">
            <a:tbl>
              <a:tblPr/>
              <a:tblGrid>
                <a:gridCol w="2178303"/>
                <a:gridCol w="2178303"/>
                <a:gridCol w="2178303"/>
                <a:gridCol w="2178303"/>
              </a:tblGrid>
              <a:tr h="1824253">
                <a:tc>
                  <a:txBody>
                    <a:bodyPr/>
                    <a:lstStyle/>
                    <a:p>
                      <a:r>
                        <a:rPr lang="en-US" sz="2000" dirty="0"/>
                        <a:t>Maximum Luminosity Delivered in one fill</a:t>
                      </a: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46.61 pb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Fill </a:t>
                      </a:r>
                      <a:r>
                        <a:rPr lang="en-US" sz="2400">
                          <a:hlinkClick r:id="rId2" action="ppaction://hlinkfile"/>
                        </a:rPr>
                        <a:t>1836</a:t>
                      </a:r>
                      <a:endParaRPr lang="en-US" sz="2400"/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11/06/01, 18:49</a:t>
                      </a: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53">
                <a:tc>
                  <a:txBody>
                    <a:bodyPr/>
                    <a:lstStyle/>
                    <a:p>
                      <a:r>
                        <a:rPr lang="en-US" sz="2000" dirty="0"/>
                        <a:t>Maximum Luminosity Delivered in one day</a:t>
                      </a: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46.84 pb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hlinkClick r:id="rId3" action="ppaction://hlinkfile"/>
                        </a:rPr>
                        <a:t>Thursday 02 June, 2011</a:t>
                      </a:r>
                      <a:endParaRPr lang="en-US" sz="2400" dirty="0"/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4253">
                <a:tc>
                  <a:txBody>
                    <a:bodyPr/>
                    <a:lstStyle/>
                    <a:p>
                      <a:r>
                        <a:rPr lang="en-US" sz="2000" dirty="0"/>
                        <a:t>Maximum Luminosity Delivered in 7 days</a:t>
                      </a: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201.05 pb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hlinkClick r:id="rId4" action="ppaction://hlinkfile"/>
                        </a:rPr>
                        <a:t>Monday 30 May, 2011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>
                          <a:hlinkClick r:id="rId5" action="ppaction://hlinkfile"/>
                        </a:rPr>
                        <a:t>Sunday 05 June, 2011</a:t>
                      </a:r>
                      <a:endParaRPr lang="en-US" sz="2400" dirty="0"/>
                    </a:p>
                  </a:txBody>
                  <a:tcPr marL="82939" marR="82939" marT="41469" marB="414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(ATLAS)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9" name="Picture 2" descr="https://atlas.web.cern.ch/Atlas/GROUPS/DATAPREPARATION/DataSummary/2011/daydata/figs/daytotal_i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665" y="836640"/>
            <a:ext cx="7381875" cy="530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429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Turn-around Time: Dump SB </a:t>
            </a:r>
            <a:r>
              <a:rPr lang="en-US" dirty="0" smtClean="0">
                <a:sym typeface="Wingdings" pitchFamily="2" charset="2"/>
              </a:rPr>
              <a:t> SB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43150" y="934794"/>
          <a:ext cx="5853270" cy="436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60"/>
                <a:gridCol w="2304320"/>
                <a:gridCol w="2088290"/>
              </a:tblGrid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03h03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5.43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04h48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4.80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08h05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8.08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07h24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7.40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04h59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4.98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5.47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07h10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7.17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06h15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6.25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02h30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7630" y="5661310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Average turn-around time: 		5.5 h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 at &gt; 450 </a:t>
            </a:r>
            <a:r>
              <a:rPr lang="en-US" dirty="0" err="1" smtClean="0"/>
              <a:t>GeV</a:t>
            </a:r>
            <a:r>
              <a:rPr lang="en-US" dirty="0" smtClean="0"/>
              <a:t> – I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20610"/>
          <a:ext cx="8229600" cy="583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40"/>
                <a:gridCol w="864120"/>
                <a:gridCol w="1512210"/>
                <a:gridCol w="5050930"/>
              </a:tblGrid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30/05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11h08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QPS trigger circuit detector of RCBXH2.L1. SEU?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15h43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New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RF interlock not masked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20h20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FMCM. Electrical glitch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31/05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06h22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UFO IR2L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10h38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with DFBAJ.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SEU?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22h20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UFO IR2L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02h10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QPS trigger (Quench of Q9R5 ?)</a:t>
                      </a:r>
                      <a:endParaRPr lang="en-US" sz="16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06h53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RF trip (radiation-induced arc detector signal?)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09h17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Collimator temperature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20h37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Collimation crate IR5R failure (PRS)</a:t>
                      </a:r>
                      <a:endParaRPr lang="en-US" sz="16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16h58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dump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EIC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21h50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UFO IR8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03/06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00h28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Trip of RQTF.A23B2 </a:t>
                      </a: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13h30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Loss of </a:t>
                      </a:r>
                      <a:r>
                        <a:rPr lang="en-US" sz="16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I_meas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reading </a:t>
                      </a: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18h24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UFO in IR8R </a:t>
                      </a: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21h17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Trip </a:t>
                      </a:r>
                      <a:r>
                        <a:rPr lang="en-US" sz="16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undulator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IR4.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 at &gt; 450 </a:t>
            </a:r>
            <a:r>
              <a:rPr lang="en-US" dirty="0" err="1" smtClean="0"/>
              <a:t>GeV</a:t>
            </a:r>
            <a:r>
              <a:rPr lang="en-US" dirty="0" smtClean="0"/>
              <a:t> – II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20610"/>
          <a:ext cx="8229600" cy="334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40"/>
                <a:gridCol w="864120"/>
                <a:gridCol w="1512210"/>
                <a:gridCol w="5050930"/>
              </a:tblGrid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07:56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9900"/>
                          </a:solidFill>
                        </a:rPr>
                        <a:t>QPS FIP communication lost, close to IR1. </a:t>
                      </a:r>
                      <a:r>
                        <a:rPr lang="en-US" sz="1600" dirty="0" smtClean="0"/>
                        <a:t>S12 tripped.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16:19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Power converter fault.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20:20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top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UFO IR2L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05/06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00:15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RF trip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03:48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LHCb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 magnet trip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06:56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</a:t>
                      </a:r>
                      <a:r>
                        <a:rPr lang="en-US" sz="1600" baseline="0" dirty="0" smtClean="0"/>
                        <a:t>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UFO IR2L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06/06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00:31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QPS trigger on RQTL11.R7B1. </a:t>
                      </a:r>
                      <a:endParaRPr lang="en-US" sz="16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07:39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 failure of RQ6L2.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8676570" y="2276840"/>
            <a:ext cx="28804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7920465" y="3320985"/>
            <a:ext cx="208829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8028480" y="4365130"/>
            <a:ext cx="93613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54122" y="4151446"/>
            <a:ext cx="3974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of BLM dump threshold </a:t>
            </a:r>
          </a:p>
          <a:p>
            <a:r>
              <a:rPr lang="en-US" dirty="0" smtClean="0"/>
              <a:t>for Q4 (MQY) at MKI’s by factor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15357" y="5589300"/>
            <a:ext cx="6511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beam dumps at &gt; 450 </a:t>
            </a:r>
            <a:r>
              <a:rPr lang="en-US" dirty="0" err="1" smtClean="0"/>
              <a:t>GeV</a:t>
            </a:r>
            <a:r>
              <a:rPr lang="en-US" dirty="0" smtClean="0"/>
              <a:t>, only one dumped by OP.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46191</TotalTime>
  <Words>981</Words>
  <Application>Microsoft Office PowerPoint</Application>
  <PresentationFormat>On-screen Show (4:3)</PresentationFormat>
  <Paragraphs>352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Pixel</vt:lpstr>
      <vt:lpstr>1_LHCpresentations</vt:lpstr>
      <vt:lpstr>1_Pixel</vt:lpstr>
      <vt:lpstr>Sunday/Monday 05.06. &amp; 06.06.</vt:lpstr>
      <vt:lpstr>Week Summary (R. Assmann &amp; B. Holzer)</vt:lpstr>
      <vt:lpstr>Luminosity Production</vt:lpstr>
      <vt:lpstr>Luminosity Production</vt:lpstr>
      <vt:lpstr>Performance (ATLAS figures)</vt:lpstr>
      <vt:lpstr>Integrated Lumi (ATLAS)</vt:lpstr>
      <vt:lpstr>Turn-around Time: Dump SB  SB</vt:lpstr>
      <vt:lpstr>Beam Dumps at &gt; 450 GeV – I </vt:lpstr>
      <vt:lpstr>Beam Dumps at &gt; 450 GeV – II </vt:lpstr>
      <vt:lpstr>Length Stable Beams: 14 this week so far</vt:lpstr>
      <vt:lpstr>Tuesday to Wednesday</vt:lpstr>
      <vt:lpstr>Slide 12</vt:lpstr>
      <vt:lpstr>System</vt:lpstr>
      <vt:lpstr>Cause</vt:lpstr>
      <vt:lpstr>Ongoing injection problems</vt:lpstr>
      <vt:lpstr>Vertical Blow-up B2</vt:lpstr>
      <vt:lpstr>Emittance Blowup B1/B2 V</vt:lpstr>
      <vt:lpstr>Slide 18</vt:lpstr>
      <vt:lpstr>Slide 19</vt:lpstr>
      <vt:lpstr>UFO’s 2.6.</vt:lpstr>
      <vt:lpstr>Slide 21</vt:lpstr>
      <vt:lpstr>Slide 22</vt:lpstr>
      <vt:lpstr>Injection Kicker Temperatures</vt:lpstr>
      <vt:lpstr>Collimator Heating by EM fields</vt:lpstr>
      <vt:lpstr>Parasitic MD: Integer Resonance</vt:lpstr>
      <vt:lpstr>Parasitic MD: Integer Resonance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2799</cp:revision>
  <dcterms:created xsi:type="dcterms:W3CDTF">2010-07-26T05:43:59Z</dcterms:created>
  <dcterms:modified xsi:type="dcterms:W3CDTF">2011-06-06T07:52:51Z</dcterms:modified>
</cp:coreProperties>
</file>