
<file path=[Content_Types].xml><?xml version="1.0" encoding="utf-8"?>
<Types xmlns="http://schemas.openxmlformats.org/package/2006/content-types"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Default Extension="jpeg" ContentType="image/jpeg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Default Extension="png" ContentType="image/png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6.xml" ContentType="application/vnd.openxmlformats-officedocument.presentationml.slide+xml"/>
  <Default Extension="gif" ContentType="image/gif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51" r:id="rId1"/>
  </p:sldMasterIdLst>
  <p:notesMasterIdLst>
    <p:notesMasterId r:id="rId13"/>
  </p:notesMasterIdLst>
  <p:sldIdLst>
    <p:sldId id="845" r:id="rId2"/>
    <p:sldId id="843" r:id="rId3"/>
    <p:sldId id="846" r:id="rId4"/>
    <p:sldId id="847" r:id="rId5"/>
    <p:sldId id="851" r:id="rId6"/>
    <p:sldId id="848" r:id="rId7"/>
    <p:sldId id="852" r:id="rId8"/>
    <p:sldId id="853" r:id="rId9"/>
    <p:sldId id="854" r:id="rId10"/>
    <p:sldId id="855" r:id="rId11"/>
    <p:sldId id="856" r:id="rId12"/>
  </p:sldIdLst>
  <p:sldSz cx="9144000" cy="6858000" type="screen4x3"/>
  <p:notesSz cx="6797675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9900"/>
    <a:srgbClr val="960663"/>
    <a:srgbClr val="FF3300"/>
    <a:srgbClr val="FFFF66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0370" autoAdjust="0"/>
    <p:restoredTop sz="94706" autoAdjust="0"/>
  </p:normalViewPr>
  <p:slideViewPr>
    <p:cSldViewPr>
      <p:cViewPr>
        <p:scale>
          <a:sx n="100" d="100"/>
          <a:sy n="100" d="100"/>
        </p:scale>
        <p:origin x="-1376" y="-4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2022" y="-96"/>
      </p:cViewPr>
      <p:guideLst>
        <p:guide orient="horz" pos="3128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6" Type="http://schemas.openxmlformats.org/officeDocument/2006/relationships/viewProps" Target="viewProps.xml"/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Relationship Id="rId1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862" y="0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8845" y="4716585"/>
            <a:ext cx="5439987" cy="446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862" y="9429779"/>
            <a:ext cx="2946275" cy="496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E9550DCE-C0F6-4BD3-85B0-042E7AADD9F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9906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28600" y="3695700"/>
            <a:ext cx="4267200" cy="2552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82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6" name="Text Placeholder 4"/>
          <p:cNvSpPr>
            <a:spLocks noGrp="1"/>
          </p:cNvSpPr>
          <p:nvPr>
            <p:ph type="body" sz="half" idx="10"/>
          </p:nvPr>
        </p:nvSpPr>
        <p:spPr>
          <a:xfrm>
            <a:off x="152400" y="990600"/>
            <a:ext cx="42672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image" Target="../media/image1.gif"/><Relationship Id="rId4" Type="http://schemas.openxmlformats.org/officeDocument/2006/relationships/slideLayout" Target="../slideLayouts/slideLayout4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 userDrawn="1"/>
        </p:nvCxnSpPr>
        <p:spPr>
          <a:xfrm>
            <a:off x="228600" y="914400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228600" y="6399212"/>
            <a:ext cx="8686800" cy="1588"/>
          </a:xfrm>
          <a:prstGeom prst="line">
            <a:avLst/>
          </a:prstGeom>
          <a:ln w="19050"/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pic>
        <p:nvPicPr>
          <p:cNvPr id="11" name="Picture 3" descr="newlhc logo1.gif"/>
          <p:cNvPicPr>
            <a:picLocks noChangeAspect="1"/>
          </p:cNvPicPr>
          <p:nvPr userDrawn="1"/>
        </p:nvPicPr>
        <p:blipFill>
          <a:blip r:embed="rId6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990600"/>
            <a:ext cx="8686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34F03B3A-2E00-4126-B497-7F355257D099}" type="datetime1">
              <a:rPr lang="en-US" smtClean="0"/>
              <a:pPr>
                <a:defRPr/>
              </a:pPr>
              <a:t>6/1/11</a:t>
            </a:fld>
            <a:endParaRPr lang="en-US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553200"/>
            <a:ext cx="2895600" cy="1682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LHC status</a:t>
            </a:r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553200"/>
            <a:ext cx="2133600" cy="168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1A8F772A-8CCA-4885-87BF-DE56416A220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</p:sldLayoutIdLst>
  <p:hf sldNum="0"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5pPr>
      <a:lvl6pPr marL="4572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6pPr>
      <a:lvl7pPr marL="9144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7pPr>
      <a:lvl8pPr marL="13716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8pPr>
      <a:lvl9pPr marL="1828800" algn="r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Wed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-June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Ralph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Assmann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174241"/>
          <a:ext cx="8353160" cy="338835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4270"/>
                <a:gridCol w="640889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Physics with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1092 bunches per beam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In shadow: SPS intervention</a:t>
                      </a:r>
                    </a:p>
                    <a:p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of fill: Move in physics debris collimators (TCL)</a:t>
                      </a:r>
                    </a:p>
                    <a:p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Test  of 144b injection? Injectors being set up, then decide...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night – Wednesday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Luminosity production</a:t>
                      </a:r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1380" y="1371600"/>
            <a:ext cx="29712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</a:t>
            </a:r>
            <a:endParaRPr lang="en-US" sz="27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800" y="5329535"/>
            <a:ext cx="70000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Goal: Produce &gt; 250 pb-1 in one week (- 9 min)   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Tue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Night / Wed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120914"/>
            <a:ext cx="7315200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06:17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CourierNewPSMT"/>
              </a:rPr>
              <a:t> </a:t>
            </a:r>
            <a:r>
              <a:rPr lang="en-US" sz="2000" dirty="0" smtClean="0">
                <a:latin typeface="CourierNewPSMT"/>
              </a:rPr>
              <a:t>INJECTION </a:t>
            </a:r>
            <a:r>
              <a:rPr lang="en-US" sz="2000" dirty="0" smtClean="0">
                <a:latin typeface="CourierNewPSMT"/>
              </a:rPr>
              <a:t>PHYSICS </a:t>
            </a:r>
            <a:r>
              <a:rPr lang="en-US" sz="2000" dirty="0" smtClean="0">
                <a:latin typeface="CourierNewPSMT"/>
              </a:rPr>
              <a:t>BEAM</a:t>
            </a:r>
          </a:p>
          <a:p>
            <a:r>
              <a:rPr lang="en-US" sz="2000" dirty="0" smtClean="0">
                <a:latin typeface="CourierNewPSMT"/>
              </a:rPr>
              <a:t>		ramp, squeeze, ... ?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endParaRPr lang="en-US" b="1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152400" y="2133600"/>
            <a:ext cx="7010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06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:53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CourierNewPSMT"/>
              </a:rPr>
              <a:t>Dumped </a:t>
            </a:r>
            <a:r>
              <a:rPr lang="en-US" dirty="0" smtClean="0">
                <a:latin typeface="CourierNewPSMT"/>
              </a:rPr>
              <a:t>by the RF interlock. One module ONLY tripped.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rcRect b="47480"/>
          <a:stretch>
            <a:fillRect/>
          </a:stretch>
        </p:blipFill>
        <p:spPr>
          <a:xfrm>
            <a:off x="3200400" y="2819400"/>
            <a:ext cx="5400243" cy="234780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 txBox="1">
            <a:spLocks/>
          </p:cNvSpPr>
          <p:nvPr/>
        </p:nvSpPr>
        <p:spPr bwMode="auto">
          <a:xfrm>
            <a:off x="685800" y="228600"/>
            <a:ext cx="8153400" cy="1752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LHC Status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Wed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Morning </a:t>
            </a:r>
            <a:r>
              <a:rPr lang="en-GB" sz="3200" kern="0" dirty="0" smtClean="0">
                <a:solidFill>
                  <a:srgbClr val="FF0000"/>
                </a:solidFill>
                <a:latin typeface="+mn-lt"/>
              </a:rPr>
              <a:t>1</a:t>
            </a:r>
            <a:r>
              <a:rPr kumimoji="0" lang="en-GB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-June</a:t>
            </a: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Bernhard Holzer, </a:t>
            </a:r>
            <a:r>
              <a:rPr lang="en-GB" sz="1900" kern="0" dirty="0" smtClean="0">
                <a:solidFill>
                  <a:schemeClr val="tx2"/>
                </a:solidFill>
                <a:latin typeface="+mn-lt"/>
              </a:rPr>
              <a:t>Ralph </a:t>
            </a:r>
            <a:r>
              <a:rPr lang="en-GB" sz="1900" kern="0" dirty="0" err="1" smtClean="0">
                <a:solidFill>
                  <a:schemeClr val="tx2"/>
                </a:solidFill>
                <a:latin typeface="+mn-lt"/>
              </a:rPr>
              <a:t>Assmann</a:t>
            </a:r>
            <a:r>
              <a:rPr kumimoji="0" lang="en-GB" sz="19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et al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GB" sz="3200" b="0" i="0" u="none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304800" y="2174241"/>
          <a:ext cx="8353160" cy="366267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944270"/>
                <a:gridCol w="6408890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am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Physics with</a:t>
                      </a:r>
                      <a:r>
                        <a:rPr lang="en-GB" baseline="0" dirty="0" smtClean="0"/>
                        <a:t> </a:t>
                      </a:r>
                      <a:r>
                        <a:rPr lang="en-GB" dirty="0" smtClean="0"/>
                        <a:t>1092 bunches per beam</a:t>
                      </a:r>
                      <a:br>
                        <a:rPr lang="en-GB" dirty="0" smtClean="0"/>
                      </a:br>
                      <a:r>
                        <a:rPr lang="en-GB" dirty="0" smtClean="0"/>
                        <a:t>In shadow: SPS intervention</a:t>
                      </a:r>
                    </a:p>
                    <a:p>
                      <a:r>
                        <a:rPr lang="en-GB" dirty="0" smtClean="0"/>
                        <a:t>End</a:t>
                      </a:r>
                      <a:r>
                        <a:rPr lang="en-GB" baseline="0" dirty="0" smtClean="0"/>
                        <a:t> of fill: Move in physics debris collimators (TCL)</a:t>
                      </a:r>
                    </a:p>
                    <a:p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pm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Check TCLIB setting,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Test  </a:t>
                      </a:r>
                      <a:r>
                        <a:rPr lang="en-GB" dirty="0" smtClean="0"/>
                        <a:t>of 144b injection? Injectors being set up, then decide...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Tuesday night – Wednesday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Luminosity production</a:t>
                      </a:r>
                    </a:p>
                    <a:p>
                      <a:endParaRPr lang="en-GB" dirty="0" smtClean="0"/>
                    </a:p>
                    <a:p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...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1380" y="1371600"/>
            <a:ext cx="2971223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700" b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Tentative Planning</a:t>
            </a:r>
            <a:endParaRPr lang="en-US" sz="2700" b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3950" y="2221468"/>
            <a:ext cx="3898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248400" y="3352800"/>
            <a:ext cx="22645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</a:rPr>
              <a:t>✔ </a:t>
            </a:r>
            <a:r>
              <a:rPr lang="en-US" dirty="0" smtClean="0">
                <a:solidFill>
                  <a:srgbClr val="008000"/>
                </a:solidFill>
                <a:latin typeface="Times New Roman"/>
                <a:ea typeface="Zapf Dingbats"/>
                <a:cs typeface="Times New Roman"/>
              </a:rPr>
              <a:t>... needs further test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rot="10800000">
            <a:off x="7924800" y="28956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934200" y="29834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ea typeface="Zapf Dingbats"/>
                <a:cs typeface="Times New Roman"/>
              </a:rPr>
              <a:t>to be done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58000" y="4507468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ea typeface="Zapf Dingbats"/>
                <a:cs typeface="Times New Roman"/>
              </a:rPr>
              <a:t>to be done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096000" y="4114800"/>
            <a:ext cx="533400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870700" y="3911600"/>
            <a:ext cx="114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Times New Roman"/>
                <a:ea typeface="Zapf Dingbats"/>
                <a:cs typeface="Times New Roman"/>
              </a:rPr>
              <a:t>to be done</a:t>
            </a:r>
            <a:endParaRPr lang="en-US" dirty="0"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3124200" y="6632575"/>
            <a:ext cx="2895600" cy="25241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LHC 8:30 meeting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4294967295"/>
          </p:nvPr>
        </p:nvSpPr>
        <p:spPr>
          <a:xfrm>
            <a:off x="34925" y="6616700"/>
            <a:ext cx="2133600" cy="26828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30/04/2011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9600" y="152400"/>
            <a:ext cx="21743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Tue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82488" y="3048000"/>
            <a:ext cx="3189512" cy="132343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2000" dirty="0" smtClean="0"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Vacuum: the usual </a:t>
            </a:r>
          </a:p>
          <a:p>
            <a:r>
              <a:rPr lang="en-US" sz="2000" b="1" i="1" dirty="0" smtClean="0">
                <a:latin typeface="Times New Roman"/>
                <a:cs typeface="Times New Roman"/>
              </a:rPr>
              <a:t>... “being close to the limit”</a:t>
            </a:r>
            <a:endParaRPr lang="en-US" sz="2000" dirty="0" smtClean="0">
              <a:latin typeface="CourierNewPSMT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CourierNewPSMT"/>
              <a:cs typeface="Times New Roman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566" y="1138535"/>
            <a:ext cx="6760034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07:20h	        </a:t>
            </a:r>
            <a:r>
              <a:rPr lang="en-US" sz="2400" dirty="0" smtClean="0">
                <a:latin typeface="CourierNewPSMT"/>
              </a:rPr>
              <a:t>Machine ready for injection</a:t>
            </a:r>
            <a:endParaRPr lang="en-US" sz="2000" b="1" i="1" dirty="0">
              <a:solidFill>
                <a:srgbClr val="0000FF"/>
              </a:solidFill>
              <a:latin typeface="Times New Roman"/>
              <a:cs typeface="Times New Roman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3048000"/>
            <a:ext cx="3828516" cy="32512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rcRect t="4388" b="36567"/>
          <a:stretch>
            <a:fillRect/>
          </a:stretch>
        </p:blipFill>
        <p:spPr>
          <a:xfrm>
            <a:off x="1828800" y="1752600"/>
            <a:ext cx="3276600" cy="106417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5800" y="152400"/>
            <a:ext cx="209098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Tue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1143000"/>
            <a:ext cx="596285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Beam sigma from BSRT, during filling. 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No blowup for any bunches in the trains injected so far.</a:t>
            </a:r>
            <a:endParaRPr lang="en-US" sz="2000" i="1" dirty="0">
              <a:latin typeface="Times New Roman"/>
              <a:cs typeface="Times New Roman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057400"/>
            <a:ext cx="5105400" cy="303703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rcRect t="36953" b="30397"/>
          <a:stretch>
            <a:fillRect/>
          </a:stretch>
        </p:blipFill>
        <p:spPr>
          <a:xfrm>
            <a:off x="3700496" y="4800600"/>
            <a:ext cx="5443504" cy="1463474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5943600" y="3810000"/>
            <a:ext cx="277075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i="1" dirty="0" smtClean="0">
                <a:latin typeface="Times New Roman"/>
                <a:cs typeface="Times New Roman"/>
              </a:rPr>
              <a:t>and nice bunch intensity </a:t>
            </a:r>
          </a:p>
          <a:p>
            <a:r>
              <a:rPr lang="en-US" sz="2000" i="1" dirty="0" smtClean="0">
                <a:latin typeface="Times New Roman"/>
                <a:cs typeface="Times New Roman"/>
              </a:rPr>
              <a:t>distribution</a:t>
            </a:r>
            <a:endParaRPr lang="en-US" sz="20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217434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Tue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3400" y="1143000"/>
            <a:ext cx="401806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07:44h </a:t>
            </a:r>
            <a:r>
              <a:rPr lang="en-US" dirty="0" err="1" smtClean="0"/>
              <a:t>Lumi</a:t>
            </a:r>
            <a:r>
              <a:rPr lang="en-US" dirty="0" smtClean="0"/>
              <a:t> after </a:t>
            </a:r>
            <a:r>
              <a:rPr lang="en-US" dirty="0" err="1" smtClean="0"/>
              <a:t>optimising</a:t>
            </a:r>
            <a:r>
              <a:rPr lang="en-US" dirty="0" smtClean="0"/>
              <a:t> IP1/5/8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rcRect b="43933"/>
          <a:stretch>
            <a:fillRect/>
          </a:stretch>
        </p:blipFill>
        <p:spPr>
          <a:xfrm>
            <a:off x="2763712" y="1600200"/>
            <a:ext cx="6037148" cy="24384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62000" y="4343400"/>
            <a:ext cx="8229600" cy="646331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urierNewPSMT"/>
              </a:rPr>
              <a:t>Lumi</a:t>
            </a:r>
            <a:r>
              <a:rPr lang="en-US" dirty="0" smtClean="0">
                <a:latin typeface="CourierNewPSMT"/>
              </a:rPr>
              <a:t> not as good as before. Apparently the last batches were blown up.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09600" y="152400"/>
            <a:ext cx="221146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600" b="1" i="1" dirty="0" smtClean="0">
                <a:latin typeface="Times New Roman"/>
                <a:cs typeface="Times New Roman"/>
              </a:rPr>
              <a:t> Tue Morning</a:t>
            </a:r>
            <a:endParaRPr lang="en-US" sz="2600" b="1" i="1" dirty="0"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752600" y="1003300"/>
            <a:ext cx="71107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NewPSMT"/>
              </a:rPr>
              <a:t>Lost </a:t>
            </a:r>
            <a:r>
              <a:rPr lang="en-US" dirty="0" err="1" smtClean="0">
                <a:latin typeface="CourierNewPSMT"/>
              </a:rPr>
              <a:t>cryo</a:t>
            </a:r>
            <a:r>
              <a:rPr lang="en-US" dirty="0" smtClean="0">
                <a:latin typeface="CourierNewPSMT"/>
              </a:rPr>
              <a:t>-maintain for arc S56.</a:t>
            </a:r>
          </a:p>
          <a:p>
            <a:r>
              <a:rPr lang="en-US" dirty="0" err="1" smtClean="0">
                <a:latin typeface="CourierNewPSMT"/>
              </a:rPr>
              <a:t>Cryo</a:t>
            </a:r>
            <a:r>
              <a:rPr lang="en-US" dirty="0" smtClean="0">
                <a:latin typeface="CourierNewPSMT"/>
              </a:rPr>
              <a:t> lost communication with DFBAJ, high and </a:t>
            </a:r>
          </a:p>
          <a:p>
            <a:r>
              <a:rPr lang="en-US" dirty="0" smtClean="0">
                <a:latin typeface="CourierNewPSMT"/>
              </a:rPr>
              <a:t>low current.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Could be SEU again </a:t>
            </a:r>
            <a:r>
              <a:rPr lang="en-US" dirty="0" smtClean="0">
                <a:latin typeface="CourierNewPSMT"/>
              </a:rPr>
              <a:t>according to them.</a:t>
            </a:r>
          </a:p>
        </p:txBody>
      </p:sp>
      <p:sp>
        <p:nvSpPr>
          <p:cNvPr id="10" name="Rectangle 9"/>
          <p:cNvSpPr/>
          <p:nvPr/>
        </p:nvSpPr>
        <p:spPr>
          <a:xfrm>
            <a:off x="457200" y="990600"/>
            <a:ext cx="101170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10:38h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57200" y="2133600"/>
            <a:ext cx="706928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10:59h         </a:t>
            </a:r>
            <a:r>
              <a:rPr lang="en-US" sz="2000" dirty="0" smtClean="0">
                <a:latin typeface="CourierNewPSMT"/>
              </a:rPr>
              <a:t>Access required to reset </a:t>
            </a:r>
            <a:r>
              <a:rPr lang="en-US" sz="2000" dirty="0" err="1" smtClean="0">
                <a:latin typeface="CourierNewPSMT"/>
              </a:rPr>
              <a:t>cryo</a:t>
            </a:r>
            <a:r>
              <a:rPr lang="en-US" sz="2000" dirty="0" smtClean="0">
                <a:latin typeface="CourierNewPSMT"/>
              </a:rPr>
              <a:t> crate.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2819400"/>
            <a:ext cx="7042731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12:25h         </a:t>
            </a:r>
            <a:r>
              <a:rPr lang="en-US" sz="2000" dirty="0" smtClean="0">
                <a:latin typeface="CourierNewPSMT"/>
              </a:rPr>
              <a:t>...access for point 5 finished. </a:t>
            </a:r>
          </a:p>
          <a:p>
            <a:r>
              <a:rPr lang="en-US" sz="2000" dirty="0" smtClean="0">
                <a:latin typeface="CourierNewPSMT"/>
              </a:rPr>
              <a:t>	      </a:t>
            </a:r>
            <a:r>
              <a:rPr lang="en-US" sz="2000" b="1" i="1" dirty="0" smtClean="0">
                <a:solidFill>
                  <a:srgbClr val="FF0000"/>
                </a:solidFill>
                <a:latin typeface="CourierNewPSMT"/>
              </a:rPr>
              <a:t>But as usual we lost the patrol.</a:t>
            </a:r>
            <a:endParaRPr lang="en-US" sz="2000" b="1" i="1" dirty="0" smtClean="0">
              <a:solidFill>
                <a:srgbClr val="FF0000"/>
              </a:solidFill>
              <a:latin typeface="Times New Roman"/>
              <a:cs typeface="Times New Roman"/>
            </a:endParaRPr>
          </a:p>
          <a:p>
            <a:endParaRPr lang="en-US" sz="2000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15:29h         Tests /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Optimisation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for 144 bunch transfer 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	               </a:t>
            </a:r>
          </a:p>
          <a:p>
            <a:r>
              <a:rPr lang="en-US" sz="2000" dirty="0" smtClean="0">
                <a:latin typeface="CourierNewPSMT"/>
              </a:rPr>
              <a:t>Opened </a:t>
            </a:r>
            <a:r>
              <a:rPr lang="en-US" sz="2000" dirty="0" err="1" smtClean="0">
                <a:latin typeface="CourierNewPSMT"/>
              </a:rPr>
              <a:t>TCLIb</a:t>
            </a:r>
            <a:r>
              <a:rPr lang="en-US" sz="2000" dirty="0" smtClean="0">
                <a:latin typeface="CourierNewPSMT"/>
              </a:rPr>
              <a:t> beam 1 to 8.3 sigma.</a:t>
            </a:r>
          </a:p>
          <a:p>
            <a:r>
              <a:rPr lang="en-US" sz="2000" i="1" dirty="0" smtClean="0">
                <a:latin typeface="CourierNewPSMT"/>
                <a:cs typeface="Times New Roman"/>
              </a:rPr>
              <a:t>and applying orbit </a:t>
            </a:r>
          </a:p>
          <a:p>
            <a:r>
              <a:rPr lang="en-US" sz="2000" i="1" dirty="0" smtClean="0">
                <a:latin typeface="CourierNewPSMT"/>
                <a:cs typeface="Times New Roman"/>
              </a:rPr>
              <a:t>oscillations to check </a:t>
            </a:r>
          </a:p>
          <a:p>
            <a:r>
              <a:rPr lang="en-US" sz="2000" i="1" dirty="0" smtClean="0">
                <a:latin typeface="CourierNewPSMT"/>
                <a:cs typeface="Times New Roman"/>
              </a:rPr>
              <a:t>collimator settings</a:t>
            </a:r>
            <a:endParaRPr lang="en-US" sz="2000" i="1" dirty="0" smtClean="0">
              <a:latin typeface="Times New Roman"/>
              <a:cs typeface="Times New Roman"/>
            </a:endParaRPr>
          </a:p>
          <a:p>
            <a:endParaRPr lang="en-US" sz="2000" b="1" i="1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4781550"/>
            <a:ext cx="4800600" cy="200025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838200" y="76200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Tue late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81000" y="914400"/>
            <a:ext cx="83820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Tests /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Optimisation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for 144 bunch transfer 	               </a:t>
            </a:r>
          </a:p>
          <a:p>
            <a:r>
              <a:rPr lang="en-US" sz="2000" dirty="0" smtClean="0">
                <a:latin typeface="CourierNewPSMT"/>
              </a:rPr>
              <a:t>We carried out qualification measurements for slightly more opened </a:t>
            </a:r>
            <a:r>
              <a:rPr lang="en-US" sz="2000" dirty="0" err="1" smtClean="0">
                <a:latin typeface="CourierNewPSMT"/>
              </a:rPr>
              <a:t>TCLIb</a:t>
            </a:r>
            <a:r>
              <a:rPr lang="en-US" sz="2000" dirty="0" smtClean="0">
                <a:latin typeface="CourierNewPSMT"/>
              </a:rPr>
              <a:t> settings </a:t>
            </a:r>
            <a:r>
              <a:rPr lang="en-US" sz="2000" b="1" i="1" dirty="0" smtClean="0">
                <a:latin typeface="CourierNewPSMT"/>
              </a:rPr>
              <a:t>simulating MKI failures with various </a:t>
            </a:r>
          </a:p>
          <a:p>
            <a:r>
              <a:rPr lang="en-US" sz="2000" b="1" i="1" dirty="0" smtClean="0">
                <a:latin typeface="CourierNewPSMT"/>
              </a:rPr>
              <a:t>angles</a:t>
            </a:r>
            <a:r>
              <a:rPr lang="en-US" sz="2000" b="1" i="1" dirty="0" smtClean="0">
                <a:solidFill>
                  <a:srgbClr val="000000"/>
                </a:solidFill>
                <a:latin typeface="CourierNewPSMT"/>
              </a:rPr>
              <a:t>.</a:t>
            </a:r>
            <a:r>
              <a:rPr lang="en-US" sz="2000" dirty="0" smtClean="0">
                <a:solidFill>
                  <a:srgbClr val="000000"/>
                </a:solidFill>
                <a:latin typeface="CourierNewPSMT"/>
              </a:rPr>
              <a:t> </a:t>
            </a:r>
            <a:r>
              <a:rPr lang="en-US" sz="2000" dirty="0" smtClean="0">
                <a:latin typeface="CourierNewPSMT"/>
              </a:rPr>
              <a:t>...to be </a:t>
            </a:r>
            <a:r>
              <a:rPr lang="en-US" sz="2000" dirty="0" err="1" smtClean="0">
                <a:latin typeface="CourierNewPSMT"/>
              </a:rPr>
              <a:t>analysed</a:t>
            </a:r>
            <a:r>
              <a:rPr lang="en-US" sz="2000" dirty="0" smtClean="0">
                <a:latin typeface="CourierNewPSMT"/>
              </a:rPr>
              <a:t> </a:t>
            </a:r>
          </a:p>
          <a:p>
            <a:r>
              <a:rPr lang="en-US" sz="2000" dirty="0" smtClean="0">
                <a:latin typeface="CourierNewPSMT"/>
              </a:rPr>
              <a:t>before applying 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CourierNewPSMT"/>
              </a:rPr>
              <a:t>Loss map with injection </a:t>
            </a:r>
          </a:p>
          <a:p>
            <a:r>
              <a:rPr lang="en-US" sz="2000" b="1" i="1" dirty="0" smtClean="0">
                <a:solidFill>
                  <a:srgbClr val="000000"/>
                </a:solidFill>
                <a:latin typeface="CourierNewPSMT"/>
              </a:rPr>
              <a:t>protection in and new </a:t>
            </a:r>
          </a:p>
          <a:p>
            <a:r>
              <a:rPr lang="en-US" sz="2000" b="1" i="1" dirty="0" err="1" smtClean="0">
                <a:solidFill>
                  <a:srgbClr val="000000"/>
                </a:solidFill>
                <a:latin typeface="CourierNewPSMT"/>
              </a:rPr>
              <a:t>TCLIb</a:t>
            </a:r>
            <a:r>
              <a:rPr lang="en-US" sz="2000" b="1" i="1" dirty="0" smtClean="0">
                <a:solidFill>
                  <a:srgbClr val="000000"/>
                </a:solidFill>
                <a:latin typeface="CourierNewPSMT"/>
              </a:rPr>
              <a:t> settings to be made</a:t>
            </a:r>
          </a:p>
          <a:p>
            <a:r>
              <a:rPr lang="en-US" sz="2000" dirty="0" smtClean="0">
                <a:latin typeface="CourierNewPSMT"/>
              </a:rPr>
              <a:t>before proceeding with </a:t>
            </a:r>
          </a:p>
          <a:p>
            <a:r>
              <a:rPr lang="en-US" sz="2000" dirty="0" smtClean="0">
                <a:latin typeface="CourierNewPSMT"/>
              </a:rPr>
              <a:t>these settings.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NewPSMT"/>
              </a:rPr>
              <a:t>Orbit oscillation created</a:t>
            </a:r>
          </a:p>
          <a:p>
            <a:r>
              <a:rPr lang="en-US" sz="2000" dirty="0" smtClean="0">
                <a:solidFill>
                  <a:srgbClr val="000000"/>
                </a:solidFill>
                <a:latin typeface="CourierNewPSMT"/>
              </a:rPr>
              <a:t>in both beams, +/- 12 </a:t>
            </a:r>
            <a:r>
              <a:rPr lang="en-US" sz="2000" dirty="0" err="1" smtClean="0">
                <a:solidFill>
                  <a:srgbClr val="000000"/>
                </a:solidFill>
                <a:latin typeface="CourierNewPSMT"/>
              </a:rPr>
              <a:t>σ</a:t>
            </a:r>
            <a:r>
              <a:rPr lang="en-US" sz="2000" dirty="0" smtClean="0">
                <a:solidFill>
                  <a:srgbClr val="000000"/>
                </a:solidFill>
                <a:latin typeface="CourierNewPSMT"/>
              </a:rPr>
              <a:t> 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2133600"/>
            <a:ext cx="4343400" cy="307777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457200" y="5449669"/>
            <a:ext cx="8458200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9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17:</a:t>
            </a:r>
            <a:r>
              <a:rPr lang="en-US" sz="19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17 </a:t>
            </a:r>
            <a:r>
              <a:rPr lang="en-US" sz="19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19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CourierNewPSMT"/>
              </a:rPr>
              <a:t>Cryo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 maintain lost </a:t>
            </a:r>
            <a:r>
              <a:rPr lang="en-US" dirty="0" smtClean="0">
                <a:latin typeface="CourierNewPSMT"/>
              </a:rPr>
              <a:t>in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 </a:t>
            </a:r>
            <a:r>
              <a:rPr lang="en-US" dirty="0" smtClean="0">
                <a:latin typeface="CourierNewPSMT"/>
              </a:rPr>
              <a:t>AMR3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Sector 34 tripped</a:t>
            </a:r>
            <a:r>
              <a:rPr lang="en-US" dirty="0" smtClean="0">
                <a:latin typeface="CourierNewPSMT"/>
              </a:rPr>
              <a:t>. We have to wait for the </a:t>
            </a:r>
            <a:r>
              <a:rPr lang="en-US" dirty="0" err="1" smtClean="0">
                <a:latin typeface="CourierNewPSMT"/>
              </a:rPr>
              <a:t>cryo</a:t>
            </a:r>
            <a:r>
              <a:rPr lang="en-US" dirty="0" smtClean="0">
                <a:latin typeface="CourierNewPSMT"/>
              </a:rPr>
              <a:t> to come back and we have to </a:t>
            </a:r>
            <a:r>
              <a:rPr lang="en-US" dirty="0" err="1" smtClean="0">
                <a:latin typeface="CourierNewPSMT"/>
              </a:rPr>
              <a:t>precycle</a:t>
            </a: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Tue Late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120914"/>
            <a:ext cx="8889840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19: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23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CourierNewPSMT"/>
              </a:rPr>
              <a:t>Injection Physics Beam ...</a:t>
            </a:r>
          </a:p>
          <a:p>
            <a:r>
              <a:rPr lang="en-US" sz="2000" b="1" i="1" dirty="0" smtClean="0">
                <a:solidFill>
                  <a:srgbClr val="0000FF"/>
                </a:solidFill>
                <a:latin typeface="CourierNewPSMT"/>
                <a:cs typeface="Times New Roman"/>
              </a:rPr>
              <a:t> ... </a:t>
            </a:r>
            <a:r>
              <a:rPr lang="en-US" sz="2000" b="1" dirty="0" smtClean="0">
                <a:solidFill>
                  <a:srgbClr val="FF0000"/>
                </a:solidFill>
                <a:latin typeface="CourierNewPSMT"/>
                <a:cs typeface="Times New Roman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CourierNewPSMT"/>
              </a:rPr>
              <a:t>ery bad injection on beam 2</a:t>
            </a:r>
            <a:r>
              <a:rPr lang="en-US" sz="2000" dirty="0" smtClean="0">
                <a:latin typeface="CourierNewPSMT"/>
              </a:rPr>
              <a:t>, we dump and re-inject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endParaRPr lang="en-US" b="1" i="1" dirty="0" smtClean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rcRect t="36357" b="31589"/>
          <a:stretch>
            <a:fillRect/>
          </a:stretch>
        </p:blipFill>
        <p:spPr>
          <a:xfrm>
            <a:off x="2895600" y="1981200"/>
            <a:ext cx="5938131" cy="156742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876800" y="2667000"/>
            <a:ext cx="1159292" cy="276999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Times New Roman"/>
                <a:cs typeface="Times New Roman"/>
              </a:rPr>
              <a:t>bunch intensity</a:t>
            </a:r>
            <a:endParaRPr lang="en-US" sz="1200" dirty="0">
              <a:latin typeface="Times New Roman"/>
              <a:cs typeface="Times New Roman"/>
            </a:endParaRP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6096000" y="2590800"/>
            <a:ext cx="1447800" cy="15240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35165" b="31589"/>
          <a:stretch>
            <a:fillRect/>
          </a:stretch>
        </p:blipFill>
        <p:spPr>
          <a:xfrm>
            <a:off x="3200400" y="4648200"/>
            <a:ext cx="5753047" cy="1574981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3810000"/>
            <a:ext cx="8854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21:51h and once again ... much better now  </a:t>
            </a:r>
            <a:r>
              <a:rPr lang="en-US" sz="2000" dirty="0" smtClean="0">
                <a:latin typeface="CourierNewPSMT"/>
              </a:rPr>
              <a:t>injections were very clean</a:t>
            </a:r>
            <a:r>
              <a:rPr lang="en-US" sz="2000" dirty="0" smtClean="0">
                <a:latin typeface="CourierNewPSMT"/>
              </a:rPr>
              <a:t> </a:t>
            </a:r>
          </a:p>
          <a:p>
            <a:r>
              <a:rPr lang="en-US" sz="2000" dirty="0" smtClean="0">
                <a:latin typeface="CourierNewPSMT"/>
              </a:rPr>
              <a:t>from </a:t>
            </a:r>
            <a:r>
              <a:rPr lang="en-US" sz="2000" dirty="0" smtClean="0">
                <a:latin typeface="CourierNewPSMT"/>
              </a:rPr>
              <a:t>losses point of </a:t>
            </a:r>
            <a:r>
              <a:rPr lang="en-US" sz="2000" dirty="0" err="1" smtClean="0">
                <a:latin typeface="CourierNewPSMT"/>
              </a:rPr>
              <a:t>view.no</a:t>
            </a:r>
            <a:r>
              <a:rPr lang="en-US" sz="2000" dirty="0" smtClean="0">
                <a:latin typeface="CourierNewPSMT"/>
              </a:rPr>
              <a:t> sign of </a:t>
            </a:r>
            <a:r>
              <a:rPr lang="en-US" sz="2000" dirty="0" err="1" smtClean="0">
                <a:latin typeface="CourierNewPSMT"/>
              </a:rPr>
              <a:t>emittance</a:t>
            </a:r>
            <a:r>
              <a:rPr lang="en-US" sz="2000" dirty="0" smtClean="0">
                <a:latin typeface="CourierNewPSMT"/>
              </a:rPr>
              <a:t> growth, </a:t>
            </a:r>
            <a:endParaRPr lang="en-US" sz="2000" dirty="0" smtClean="0">
              <a:solidFill>
                <a:srgbClr val="000000"/>
              </a:solidFill>
              <a:latin typeface="CourierNewPS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Tue Late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120914"/>
            <a:ext cx="4208855" cy="16312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22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:20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CourierNewPSMT"/>
              </a:rPr>
              <a:t>Ramp, squeeze, </a:t>
            </a:r>
            <a:r>
              <a:rPr lang="en-US" sz="2000" b="1" i="1" dirty="0" err="1" smtClean="0">
                <a:solidFill>
                  <a:srgbClr val="FF0000"/>
                </a:solidFill>
                <a:latin typeface="CourierNewPSMT"/>
              </a:rPr>
              <a:t>Ufo</a:t>
            </a:r>
            <a:endParaRPr lang="en-US" sz="2000" b="1" i="1" dirty="0" smtClean="0">
              <a:solidFill>
                <a:srgbClr val="FF0000"/>
              </a:solidFill>
              <a:latin typeface="CourierNewPSMT"/>
            </a:endParaRPr>
          </a:p>
          <a:p>
            <a:r>
              <a:rPr lang="en-US" sz="2000" dirty="0" smtClean="0">
                <a:latin typeface="CourierNewPSMT"/>
              </a:rPr>
              <a:t>close </a:t>
            </a:r>
            <a:r>
              <a:rPr lang="en-US" sz="2000" dirty="0" smtClean="0">
                <a:latin typeface="CourierNewPSMT"/>
              </a:rPr>
              <a:t>to the MKI (the same</a:t>
            </a:r>
            <a:r>
              <a:rPr lang="en-US" sz="2000" dirty="0" smtClean="0">
                <a:latin typeface="CourierNewPSMT"/>
              </a:rPr>
              <a:t> </a:t>
            </a:r>
          </a:p>
          <a:p>
            <a:r>
              <a:rPr lang="en-US" sz="2000" dirty="0" smtClean="0">
                <a:latin typeface="CourierNewPSMT"/>
              </a:rPr>
              <a:t>as </a:t>
            </a:r>
            <a:r>
              <a:rPr lang="en-US" sz="2000" dirty="0" smtClean="0">
                <a:latin typeface="CourierNewPSMT"/>
              </a:rPr>
              <a:t>this morning) </a:t>
            </a:r>
            <a:endParaRPr lang="en-US" sz="2000" b="1" i="1" dirty="0" smtClean="0">
              <a:solidFill>
                <a:srgbClr val="FF0000"/>
              </a:solidFill>
              <a:latin typeface="CourierNewPSMT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CourierNewPSMT"/>
                <a:cs typeface="Times New Roman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endParaRPr lang="en-US" b="1" i="1" dirty="0" smtClean="0"/>
          </a:p>
        </p:txBody>
      </p:sp>
      <p:sp>
        <p:nvSpPr>
          <p:cNvPr id="8" name="Rectangle 7"/>
          <p:cNvSpPr/>
          <p:nvPr/>
        </p:nvSpPr>
        <p:spPr>
          <a:xfrm>
            <a:off x="228600" y="4321314"/>
            <a:ext cx="885443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21:51h and once again ... much better now  </a:t>
            </a:r>
            <a:r>
              <a:rPr lang="en-US" sz="2000" dirty="0" smtClean="0">
                <a:latin typeface="CourierNewPSMT"/>
              </a:rPr>
              <a:t>injections were very clean</a:t>
            </a:r>
            <a:r>
              <a:rPr lang="en-US" sz="2000" dirty="0" smtClean="0">
                <a:latin typeface="CourierNewPSMT"/>
              </a:rPr>
              <a:t> </a:t>
            </a:r>
          </a:p>
          <a:p>
            <a:r>
              <a:rPr lang="en-US" sz="2000" dirty="0" smtClean="0">
                <a:latin typeface="CourierNewPSMT"/>
              </a:rPr>
              <a:t>from </a:t>
            </a:r>
            <a:r>
              <a:rPr lang="en-US" sz="2000" dirty="0" smtClean="0">
                <a:latin typeface="CourierNewPSMT"/>
              </a:rPr>
              <a:t>losses point of </a:t>
            </a:r>
            <a:r>
              <a:rPr lang="en-US" sz="2000" dirty="0" err="1" smtClean="0">
                <a:latin typeface="CourierNewPSMT"/>
              </a:rPr>
              <a:t>view.no</a:t>
            </a:r>
            <a:r>
              <a:rPr lang="en-US" sz="2000" dirty="0" smtClean="0">
                <a:latin typeface="CourierNewPSMT"/>
              </a:rPr>
              <a:t> sign of </a:t>
            </a:r>
            <a:r>
              <a:rPr lang="en-US" sz="2000" dirty="0" err="1" smtClean="0">
                <a:latin typeface="CourierNewPSMT"/>
              </a:rPr>
              <a:t>emittance</a:t>
            </a:r>
            <a:r>
              <a:rPr lang="en-US" sz="2000" dirty="0" smtClean="0">
                <a:latin typeface="CourierNewPSMT"/>
              </a:rPr>
              <a:t> growth, </a:t>
            </a:r>
            <a:endParaRPr lang="en-US" sz="2000" dirty="0" smtClean="0">
              <a:solidFill>
                <a:srgbClr val="000000"/>
              </a:solidFill>
              <a:latin typeface="CourierNewPSM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0" y="609600"/>
            <a:ext cx="4724400" cy="35695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 txBox="1">
            <a:spLocks/>
          </p:cNvSpPr>
          <p:nvPr/>
        </p:nvSpPr>
        <p:spPr bwMode="auto">
          <a:xfrm>
            <a:off x="762000" y="46037"/>
            <a:ext cx="7848600" cy="79216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Tue</a:t>
            </a:r>
            <a:r>
              <a:rPr lang="en-US" sz="3200" b="1" i="1" kern="0" noProof="0" dirty="0" smtClean="0">
                <a:latin typeface="Times New Roman"/>
                <a:ea typeface="+mj-ea"/>
                <a:cs typeface="Times New Roman"/>
              </a:rPr>
              <a:t> </a:t>
            </a:r>
            <a:r>
              <a:rPr lang="en-US" sz="3200" b="1" i="1" kern="0" dirty="0" smtClean="0">
                <a:latin typeface="Times New Roman"/>
                <a:ea typeface="+mj-ea"/>
                <a:cs typeface="Times New Roman"/>
              </a:rPr>
              <a:t>Night / Wed morning</a:t>
            </a:r>
            <a:endParaRPr kumimoji="0" lang="en-US" sz="2400" b="1" i="1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Times New Roman"/>
              <a:ea typeface="+mj-ea"/>
              <a:cs typeface="Times New Roman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52400" y="1120914"/>
            <a:ext cx="7949019" cy="1015663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00:41 </a:t>
            </a:r>
            <a:r>
              <a:rPr lang="en-US" sz="2000" b="1" i="1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h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sz="2000" dirty="0" smtClean="0">
                <a:latin typeface="CourierNewPSMT"/>
              </a:rPr>
              <a:t>NJECTION PHYSICS </a:t>
            </a:r>
            <a:r>
              <a:rPr lang="en-US" sz="2000" dirty="0" smtClean="0">
                <a:latin typeface="CourierNewPSMT"/>
              </a:rPr>
              <a:t>BEAM</a:t>
            </a:r>
          </a:p>
          <a:p>
            <a:r>
              <a:rPr lang="en-US" sz="2000" dirty="0" err="1" smtClean="0">
                <a:latin typeface="CourierNewPSMT"/>
              </a:rPr>
              <a:t>Emittance</a:t>
            </a:r>
            <a:r>
              <a:rPr lang="en-US" sz="2000" dirty="0" smtClean="0">
                <a:latin typeface="CourierNewPSMT"/>
              </a:rPr>
              <a:t> from the BSRT. No indication of blow-up.</a:t>
            </a:r>
            <a:r>
              <a:rPr lang="en-US" sz="2000" b="1" i="1" dirty="0" smtClean="0">
                <a:solidFill>
                  <a:srgbClr val="0000FF"/>
                </a:solidFill>
                <a:latin typeface="CourierNewPSMT"/>
                <a:cs typeface="Times New Roman"/>
              </a:rPr>
              <a:t> </a:t>
            </a:r>
            <a:endParaRPr lang="en-US" sz="2000" b="1" i="1" dirty="0" smtClean="0">
              <a:latin typeface="Times New Roman"/>
              <a:cs typeface="Times New Roman"/>
            </a:endParaRPr>
          </a:p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          </a:t>
            </a:r>
            <a:endParaRPr lang="en-US" b="1" i="1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 t="51261"/>
          <a:stretch>
            <a:fillRect/>
          </a:stretch>
        </p:blipFill>
        <p:spPr>
          <a:xfrm>
            <a:off x="838200" y="1905000"/>
            <a:ext cx="5291581" cy="19064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 t="52160"/>
          <a:stretch>
            <a:fillRect/>
          </a:stretch>
        </p:blipFill>
        <p:spPr>
          <a:xfrm>
            <a:off x="3657600" y="3352800"/>
            <a:ext cx="5243249" cy="1854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5495092"/>
            <a:ext cx="8915400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02:10h ramp, squeeze,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Dump: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QPS </a:t>
            </a:r>
            <a:r>
              <a:rPr lang="en-US" b="1" i="1" dirty="0" smtClean="0">
                <a:solidFill>
                  <a:srgbClr val="FF0000"/>
                </a:solidFill>
                <a:latin typeface="CourierNewPSMT"/>
              </a:rPr>
              <a:t>trigger, </a:t>
            </a:r>
            <a:r>
              <a:rPr lang="en-US" dirty="0" smtClean="0">
                <a:latin typeface="CourierNewPSMT"/>
              </a:rPr>
              <a:t>Noise </a:t>
            </a:r>
            <a:r>
              <a:rPr lang="en-US" dirty="0" smtClean="0">
                <a:latin typeface="CourierNewPSMT"/>
              </a:rPr>
              <a:t>on QPS triggered the quench heaters on the Q9R5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HCpresentations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26802</TotalTime>
  <Words>655</Words>
  <Application>Microsoft Macintosh PowerPoint</Application>
  <PresentationFormat>On-screen Show (4:3)</PresentationFormat>
  <Paragraphs>99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LHCpresentations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CERN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Gianluigi Arduini</dc:creator>
  <cp:lastModifiedBy>Bernhard Holzer</cp:lastModifiedBy>
  <cp:revision>2036</cp:revision>
  <dcterms:created xsi:type="dcterms:W3CDTF">2011-06-01T04:17:22Z</dcterms:created>
  <dcterms:modified xsi:type="dcterms:W3CDTF">2011-06-01T05:00:40Z</dcterms:modified>
</cp:coreProperties>
</file>