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12"/>
  </p:notesMasterIdLst>
  <p:sldIdLst>
    <p:sldId id="845" r:id="rId2"/>
    <p:sldId id="843" r:id="rId3"/>
    <p:sldId id="846" r:id="rId4"/>
    <p:sldId id="847" r:id="rId5"/>
    <p:sldId id="851" r:id="rId6"/>
    <p:sldId id="848" r:id="rId7"/>
    <p:sldId id="852" r:id="rId8"/>
    <p:sldId id="853" r:id="rId9"/>
    <p:sldId id="854" r:id="rId10"/>
    <p:sldId id="855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5/19/11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01601" y="3032760"/>
          <a:ext cx="8991600" cy="304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56884"/>
                <a:gridCol w="70347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Wed 10:00h – 21:00h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Helvetica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TOTEM / ALFA alignment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Helvetica"/>
                        </a:rPr>
                        <a:t>studies</a:t>
                      </a:r>
                      <a:r>
                        <a:rPr lang="en-US" sz="1600" baseline="0" dirty="0" err="1" smtClean="0">
                          <a:latin typeface="Helvetica"/>
                        </a:rPr>
                        <a:t>,special</a:t>
                      </a:r>
                      <a:r>
                        <a:rPr lang="en-US" sz="1600" baseline="0" dirty="0" smtClean="0">
                          <a:latin typeface="Helvetica"/>
                        </a:rPr>
                        <a:t> fill pattern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Helvetica"/>
                        </a:rPr>
                        <a:t>including </a:t>
                      </a: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Helvetica"/>
                        </a:rPr>
                        <a:t>l</a:t>
                      </a:r>
                      <a:r>
                        <a:rPr lang="en-US" sz="1600" baseline="0" dirty="0" smtClean="0">
                          <a:latin typeface="Helvetica"/>
                        </a:rPr>
                        <a:t>oss maps for the pots </a:t>
                      </a:r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Wed 22:00h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4"/>
                          </a:solidFill>
                          <a:latin typeface="Helvetica"/>
                        </a:rPr>
                        <a:t>dump, cycle, injection: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loss maps 450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Helvetica"/>
                        </a:rPr>
                        <a:t>GeV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:</a:t>
                      </a:r>
                      <a:r>
                        <a:rPr lang="en-US" sz="1600" baseline="0" dirty="0" smtClean="0">
                          <a:latin typeface="Helvetica"/>
                        </a:rPr>
                        <a:t> beam-2 vertical, beam 1 &amp; 2 </a:t>
                      </a:r>
                      <a:r>
                        <a:rPr lang="en-US" sz="1600" baseline="0" dirty="0" err="1" smtClean="0">
                          <a:latin typeface="Helvetica"/>
                        </a:rPr>
                        <a:t>Δp/p</a:t>
                      </a:r>
                      <a:endParaRPr lang="en-US" sz="1600" baseline="0" dirty="0" smtClean="0">
                        <a:latin typeface="Helvetic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set up 768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Helvetica"/>
                        </a:rPr>
                        <a:t>x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 768 bunches</a:t>
                      </a:r>
                      <a:r>
                        <a:rPr lang="en-US" sz="1600" baseline="0" dirty="0" smtClean="0">
                          <a:latin typeface="Helvetica"/>
                        </a:rPr>
                        <a:t>, (72 bunch train transfer)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Helvetica"/>
                        </a:rPr>
                        <a:t>ramp, squeeze, </a:t>
                      </a:r>
                      <a:r>
                        <a:rPr lang="en-US" sz="1600" baseline="0" dirty="0" err="1" smtClean="0">
                          <a:latin typeface="Helvetica"/>
                        </a:rPr>
                        <a:t>lumia</a:t>
                      </a:r>
                      <a:r>
                        <a:rPr lang="en-US" sz="1600" baseline="0" dirty="0" smtClean="0">
                          <a:latin typeface="Helvetica"/>
                        </a:rPr>
                        <a:t> nice long luminosity run.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moning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Helvetica"/>
                        </a:rPr>
                        <a:t>change acceleration rate for </a:t>
                      </a:r>
                      <a:r>
                        <a:rPr lang="en-US" sz="1600" baseline="0" dirty="0" err="1" smtClean="0">
                          <a:latin typeface="Helvetica"/>
                        </a:rPr>
                        <a:t>rf</a:t>
                      </a:r>
                      <a:r>
                        <a:rPr lang="en-US" sz="1600" baseline="0" dirty="0" smtClean="0">
                          <a:latin typeface="Helvetica"/>
                        </a:rPr>
                        <a:t> trims (Andy Butterworth)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re-check injection of 108-144 bunches </a:t>
                      </a:r>
                      <a:r>
                        <a:rPr lang="en-US" sz="1600" baseline="0" dirty="0" smtClean="0">
                          <a:solidFill>
                            <a:srgbClr val="070707"/>
                          </a:solidFill>
                          <a:latin typeface="Helvetica"/>
                        </a:rPr>
                        <a:t>and inject up 1200 – 1380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Tue late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set up 768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Helvetica"/>
                        </a:rPr>
                        <a:t>x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 768 bunches, (108 bunch train transfer)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1813560"/>
            <a:ext cx="29712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Tentative Planning</a:t>
            </a:r>
            <a:endParaRPr lang="en-US" sz="27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Thu Morning 19-Mai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 </a:t>
            </a:r>
            <a:r>
              <a:rPr kumimoji="0" lang="en-GB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Gianluigi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Arduini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01601" y="1981200"/>
          <a:ext cx="8991600" cy="426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56884"/>
                <a:gridCol w="70347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Wed 10:00h – 21:00h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Helvetica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TOTEM / ALFA alignment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Helvetica"/>
                        </a:rPr>
                        <a:t>studies</a:t>
                      </a:r>
                      <a:r>
                        <a:rPr lang="en-US" sz="1600" baseline="0" dirty="0" err="1" smtClean="0">
                          <a:latin typeface="Helvetica"/>
                        </a:rPr>
                        <a:t>,special</a:t>
                      </a:r>
                      <a:r>
                        <a:rPr lang="en-US" sz="1600" baseline="0" dirty="0" smtClean="0">
                          <a:latin typeface="Helvetica"/>
                        </a:rPr>
                        <a:t> fill pattern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Helvetica"/>
                        </a:rPr>
                        <a:t>including </a:t>
                      </a: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Helvetica"/>
                        </a:rPr>
                        <a:t>l</a:t>
                      </a:r>
                      <a:r>
                        <a:rPr lang="en-US" sz="1600" baseline="0" dirty="0" smtClean="0">
                          <a:latin typeface="Helvetica"/>
                        </a:rPr>
                        <a:t>oss maps for the pots </a:t>
                      </a:r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Wed 22:00h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accent4"/>
                          </a:solidFill>
                          <a:latin typeface="Helvetica"/>
                        </a:rPr>
                        <a:t>dump, cycle, injection: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loss maps 450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Helvetica"/>
                        </a:rPr>
                        <a:t>GeV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:</a:t>
                      </a:r>
                      <a:r>
                        <a:rPr lang="en-US" sz="1600" baseline="0" dirty="0" smtClean="0">
                          <a:latin typeface="Helvetica"/>
                        </a:rPr>
                        <a:t> beam-2 vertical, beam 1 &amp; 2 </a:t>
                      </a:r>
                      <a:r>
                        <a:rPr lang="en-US" sz="1600" baseline="0" dirty="0" err="1" smtClean="0">
                          <a:latin typeface="Helvetica"/>
                        </a:rPr>
                        <a:t>Δp/p</a:t>
                      </a:r>
                      <a:endParaRPr lang="en-US" sz="1600" baseline="0" dirty="0" smtClean="0">
                        <a:latin typeface="Helvetic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Thu</a:t>
                      </a:r>
                      <a:r>
                        <a:rPr lang="en-GB" sz="1600" baseline="0" dirty="0" smtClean="0"/>
                        <a:t> morning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Helvetica"/>
                        </a:rPr>
                        <a:t>change acceleration rate for </a:t>
                      </a:r>
                      <a:r>
                        <a:rPr lang="en-US" sz="1600" baseline="0" dirty="0" err="1" smtClean="0">
                          <a:latin typeface="Helvetica"/>
                        </a:rPr>
                        <a:t>rf</a:t>
                      </a:r>
                      <a:r>
                        <a:rPr lang="en-US" sz="1600" baseline="0" dirty="0" smtClean="0">
                          <a:latin typeface="Helvetica"/>
                        </a:rPr>
                        <a:t> trims (Andy Butterworth)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>
                        <a:solidFill>
                          <a:srgbClr val="0000FF"/>
                        </a:solidFill>
                        <a:latin typeface="Helvetic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Helvetica"/>
                        </a:rPr>
                        <a:t>check &amp; solve vacuum problem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>
                        <a:solidFill>
                          <a:srgbClr val="0000FF"/>
                        </a:solidFill>
                        <a:latin typeface="Helvetic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set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up 768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Helvetica"/>
                        </a:rPr>
                        <a:t>x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 768 bunches</a:t>
                      </a:r>
                      <a:r>
                        <a:rPr lang="en-US" sz="1600" baseline="0" dirty="0" smtClean="0">
                          <a:latin typeface="Helvetica"/>
                        </a:rPr>
                        <a:t>, (72 bunch train transfer)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Helvetica"/>
                        </a:rPr>
                        <a:t>ramp, squeeze, </a:t>
                      </a:r>
                      <a:r>
                        <a:rPr lang="en-US" sz="1600" baseline="0" dirty="0" err="1" smtClean="0">
                          <a:latin typeface="Helvetica"/>
                        </a:rPr>
                        <a:t>lumi</a:t>
                      </a:r>
                      <a:r>
                        <a:rPr lang="en-US" sz="1600" baseline="0" dirty="0" smtClean="0">
                          <a:latin typeface="Helvetica"/>
                        </a:rPr>
                        <a:t>, a nice long luminosity run.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>
                        <a:solidFill>
                          <a:srgbClr val="0000FF"/>
                        </a:solidFill>
                        <a:latin typeface="Helvetic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re-check injection of 108-144 bunches </a:t>
                      </a:r>
                      <a:r>
                        <a:rPr lang="en-US" sz="1600" baseline="0" dirty="0" smtClean="0">
                          <a:solidFill>
                            <a:srgbClr val="070707"/>
                          </a:solidFill>
                          <a:latin typeface="Helvetica"/>
                        </a:rPr>
                        <a:t>and inject up 1200 – 1380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Tue night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set up 768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Helvetica"/>
                        </a:rPr>
                        <a:t>x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Helvetica"/>
                        </a:rPr>
                        <a:t> 768 bunches, (108 bunch train transfer)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90800" y="762000"/>
            <a:ext cx="29712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Tentative Planning</a:t>
            </a:r>
            <a:endParaRPr lang="en-US" sz="27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19928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29834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35814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"/>
            <a:ext cx="22300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Wed morning</a:t>
            </a:r>
            <a:endParaRPr lang="en-US" sz="2600" b="1" i="1" dirty="0">
              <a:latin typeface="Times New Roman"/>
              <a:cs typeface="Times New Rom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1153197"/>
            <a:ext cx="7289800" cy="57048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914400"/>
            <a:ext cx="4062256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ALFA / TOTEM Alignment studies</a:t>
            </a:r>
            <a:endParaRPr lang="en-US" sz="2000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"/>
            <a:ext cx="15439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Wed late</a:t>
            </a:r>
            <a:endParaRPr lang="en-US" sz="2600" b="1" i="1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77979"/>
            <a:ext cx="8060429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latin typeface="Times New Roman"/>
                <a:cs typeface="Times New Roman"/>
              </a:rPr>
              <a:t>17:28h </a:t>
            </a:r>
            <a:r>
              <a:rPr lang="en-US" sz="2000" dirty="0" smtClean="0">
                <a:latin typeface="CourierNewPSMT"/>
              </a:rPr>
              <a:t>TOTEM: found edge with XRPH.A6R5.B1 at 0.6mm.</a:t>
            </a:r>
          </a:p>
          <a:p>
            <a:r>
              <a:rPr lang="en-US" sz="2000" dirty="0" smtClean="0">
                <a:latin typeface="CourierNewPSMT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NewPSMT"/>
              </a:rPr>
              <a:t>All TOTEM pots aligned.</a:t>
            </a:r>
          </a:p>
          <a:p>
            <a:r>
              <a:rPr lang="en-US" sz="2000" b="1" i="1" dirty="0" smtClean="0">
                <a:latin typeface="CourierNewPSMT"/>
                <a:cs typeface="Times New Roman"/>
              </a:rPr>
              <a:t>17:44h </a:t>
            </a:r>
            <a:r>
              <a:rPr lang="en-US" sz="2000" dirty="0" smtClean="0">
                <a:solidFill>
                  <a:srgbClr val="0000FF"/>
                </a:solidFill>
                <a:latin typeface="CourierNewPSMT"/>
              </a:rPr>
              <a:t>ALFA: all pots aligned </a:t>
            </a:r>
            <a:r>
              <a:rPr lang="en-US" sz="2000" dirty="0" smtClean="0">
                <a:latin typeface="CourierNewPSMT"/>
              </a:rPr>
              <a:t>and retracted to 7mm.</a:t>
            </a:r>
          </a:p>
          <a:p>
            <a:endParaRPr lang="en-US" sz="2000" b="1" i="1" dirty="0" smtClean="0">
              <a:latin typeface="CourierNewPSMT"/>
              <a:cs typeface="Times New Roman"/>
            </a:endParaRPr>
          </a:p>
          <a:p>
            <a:r>
              <a:rPr lang="en-US" sz="2000" b="1" i="1" dirty="0" smtClean="0">
                <a:latin typeface="CourierNewPSMT"/>
                <a:cs typeface="Times New Roman"/>
              </a:rPr>
              <a:t>22:03h </a:t>
            </a:r>
            <a:r>
              <a:rPr lang="en-US" sz="2000" i="1" dirty="0" smtClean="0">
                <a:solidFill>
                  <a:srgbClr val="0000FF"/>
                </a:solidFill>
                <a:latin typeface="CourierNewPSMT"/>
                <a:cs typeface="Times New Roman"/>
              </a:rPr>
              <a:t>loss maps </a:t>
            </a:r>
            <a:r>
              <a:rPr lang="en-US" sz="2000" i="1" dirty="0" smtClean="0">
                <a:latin typeface="CourierNewPSMT"/>
                <a:cs typeface="Times New Roman"/>
              </a:rPr>
              <a:t>to </a:t>
            </a:r>
          </a:p>
          <a:p>
            <a:r>
              <a:rPr lang="en-US" sz="2000" i="1" dirty="0" smtClean="0">
                <a:latin typeface="CourierNewPSMT"/>
                <a:cs typeface="Times New Roman"/>
              </a:rPr>
              <a:t>    verify hierarchy of </a:t>
            </a:r>
          </a:p>
          <a:p>
            <a:r>
              <a:rPr lang="en-US" sz="2000" i="1" dirty="0" smtClean="0">
                <a:latin typeface="CourierNewPSMT"/>
                <a:cs typeface="Times New Roman"/>
              </a:rPr>
              <a:t>    </a:t>
            </a:r>
            <a:r>
              <a:rPr lang="en-US" sz="2000" i="1" dirty="0" err="1" smtClean="0">
                <a:latin typeface="CourierNewPSMT"/>
                <a:cs typeface="Times New Roman"/>
              </a:rPr>
              <a:t>collis</a:t>
            </a:r>
            <a:r>
              <a:rPr lang="en-US" sz="2000" i="1" dirty="0" smtClean="0">
                <a:latin typeface="CourierNewPSMT"/>
                <a:cs typeface="Times New Roman"/>
              </a:rPr>
              <a:t> &amp; pots </a:t>
            </a:r>
          </a:p>
          <a:p>
            <a:endParaRPr lang="en-US" sz="2000" i="1" dirty="0" smtClean="0">
              <a:latin typeface="CourierNewPSMT"/>
              <a:cs typeface="Times New Roman"/>
            </a:endParaRPr>
          </a:p>
          <a:p>
            <a:r>
              <a:rPr lang="en-US" sz="2000" b="1" i="1" dirty="0" smtClean="0">
                <a:latin typeface="CourierNewPSMT"/>
                <a:cs typeface="Times New Roman"/>
              </a:rPr>
              <a:t>22:18h </a:t>
            </a:r>
            <a:r>
              <a:rPr lang="en-US" sz="2000" dirty="0" smtClean="0">
                <a:latin typeface="CourierNewPSMT"/>
              </a:rPr>
              <a:t>Dump: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urierNewPSMT"/>
              </a:rPr>
              <a:t>Orbit excursion interlock</a:t>
            </a:r>
          </a:p>
          <a:p>
            <a:r>
              <a:rPr lang="en-US" sz="2000" dirty="0" smtClean="0">
                <a:latin typeface="CourierNewPSMT"/>
              </a:rPr>
              <a:t>(</a:t>
            </a:r>
            <a:r>
              <a:rPr lang="en-US" sz="2000" dirty="0" err="1" smtClean="0">
                <a:latin typeface="CourierNewPSMT"/>
              </a:rPr>
              <a:t>BPMs</a:t>
            </a:r>
            <a:r>
              <a:rPr lang="en-US" sz="2000" dirty="0" smtClean="0">
                <a:latin typeface="CourierNewPSMT"/>
              </a:rPr>
              <a:t> in IR6)Operator / </a:t>
            </a:r>
          </a:p>
          <a:p>
            <a:r>
              <a:rPr lang="en-US" sz="2000" dirty="0" smtClean="0">
                <a:latin typeface="CourierNewPSMT"/>
              </a:rPr>
              <a:t>Comment: exploration of the</a:t>
            </a:r>
          </a:p>
          <a:p>
            <a:r>
              <a:rPr lang="en-US" sz="2000" dirty="0" smtClean="0">
                <a:latin typeface="CourierNewPSMT"/>
              </a:rPr>
              <a:t>VERY RELAXED flag during </a:t>
            </a:r>
          </a:p>
          <a:p>
            <a:r>
              <a:rPr lang="en-US" sz="2000" dirty="0" smtClean="0">
                <a:latin typeface="CourierNewPSMT"/>
              </a:rPr>
              <a:t>loss maps at 3.5 </a:t>
            </a:r>
            <a:r>
              <a:rPr lang="en-US" sz="2000" dirty="0" err="1" smtClean="0">
                <a:latin typeface="CourierNewPSMT"/>
              </a:rPr>
              <a:t>TeV</a:t>
            </a:r>
            <a:r>
              <a:rPr lang="en-US" sz="2000" dirty="0" smtClean="0">
                <a:latin typeface="CourierNewPSMT"/>
              </a:rPr>
              <a:t> with </a:t>
            </a:r>
          </a:p>
          <a:p>
            <a:r>
              <a:rPr lang="en-US" sz="2000" dirty="0" err="1" smtClean="0">
                <a:latin typeface="CourierNewPSMT"/>
              </a:rPr>
              <a:t>RPs</a:t>
            </a:r>
            <a:r>
              <a:rPr lang="en-US" sz="2000" dirty="0" smtClean="0">
                <a:latin typeface="CourierNewPSMT"/>
              </a:rPr>
              <a:t> at 14 </a:t>
            </a:r>
            <a:r>
              <a:rPr lang="en-US" sz="2000" dirty="0" err="1" smtClean="0">
                <a:latin typeface="CourierNewPSMT"/>
              </a:rPr>
              <a:t>sigmas</a:t>
            </a:r>
            <a:endParaRPr lang="en-US" sz="2000" dirty="0" smtClean="0">
              <a:latin typeface="CourierNewPSMT"/>
            </a:endParaRPr>
          </a:p>
          <a:p>
            <a:endParaRPr lang="en-US" sz="2000" i="1" dirty="0" smtClean="0">
              <a:latin typeface="CourierNewPSMT"/>
              <a:cs typeface="Times New Roman"/>
            </a:endParaRPr>
          </a:p>
          <a:p>
            <a:r>
              <a:rPr lang="en-US" sz="2000" b="1" i="1" dirty="0" smtClean="0">
                <a:latin typeface="CourierNewPSMT"/>
                <a:cs typeface="Times New Roman"/>
              </a:rPr>
              <a:t>-&gt; off momentum loss maps still to be done ....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algn="l"/>
            <a:endParaRPr lang="en-US" sz="2000" b="1" i="1" dirty="0" smtClean="0">
              <a:latin typeface="Times New Roman"/>
              <a:cs typeface="Times New Roman"/>
            </a:endParaRPr>
          </a:p>
          <a:p>
            <a:pPr algn="l"/>
            <a:endParaRPr lang="en-US" sz="2000" b="1" i="1" dirty="0" smtClean="0">
              <a:latin typeface="Times New Roman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334" y="2133600"/>
            <a:ext cx="4834866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52400"/>
            <a:ext cx="17668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Wed night</a:t>
            </a:r>
            <a:endParaRPr lang="en-US" sz="2600" b="1" i="1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90600"/>
            <a:ext cx="62770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00:13h set up injection </a:t>
            </a:r>
          </a:p>
          <a:p>
            <a:r>
              <a:rPr lang="en-US" sz="2000" dirty="0" smtClean="0">
                <a:latin typeface="CourierNewPSMT"/>
              </a:rPr>
              <a:t>          FIDEL is not in good shape...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algn="l"/>
            <a:endParaRPr lang="en-US" sz="2000" b="1" i="1" dirty="0" smtClean="0">
              <a:latin typeface="Times New Roman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981200"/>
            <a:ext cx="5273040" cy="43942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93061" y="2373868"/>
            <a:ext cx="238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chromaticity is drifting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52400"/>
            <a:ext cx="17668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Wed night</a:t>
            </a:r>
            <a:endParaRPr lang="en-US" sz="2600" b="1" i="1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90600"/>
            <a:ext cx="52274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00:23h loss maps at 450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GeV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latin typeface="Times New Roman"/>
                <a:cs typeface="Times New Roman"/>
              </a:rPr>
              <a:t>(routine checks)</a:t>
            </a:r>
          </a:p>
          <a:p>
            <a:r>
              <a:rPr lang="en-US" sz="2000" dirty="0" smtClean="0">
                <a:latin typeface="CourierNewPSMT"/>
              </a:rPr>
              <a:t>          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algn="l"/>
            <a:endParaRPr lang="en-US" sz="2000" b="1" i="1" dirty="0" smtClean="0">
              <a:latin typeface="Times New Roman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5715000"/>
            <a:ext cx="7526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NewPSMT"/>
              </a:rPr>
              <a:t>The loss maps look good, so we go for the preparation </a:t>
            </a:r>
          </a:p>
          <a:p>
            <a:r>
              <a:rPr lang="en-US" b="1" dirty="0" smtClean="0">
                <a:latin typeface="CourierNewPSMT"/>
              </a:rPr>
              <a:t>of the physics fill.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676400"/>
            <a:ext cx="4724400" cy="38834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838200" y="76200"/>
            <a:ext cx="7848600" cy="792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Wed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night / Thu morning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: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371600"/>
            <a:ext cx="468872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02:06h preparing injection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72 bunch trains, goal 768 bunches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b="1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NewPSMT"/>
              </a:rPr>
              <a:t>B1 first injection of 72 bunches: losses to 37% of threshold, but IQC OK.</a:t>
            </a:r>
          </a:p>
          <a:p>
            <a:endParaRPr lang="en-US" dirty="0" smtClean="0">
              <a:latin typeface="CourierNewPSMT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IQC 37% threshold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590800"/>
            <a:ext cx="3733800" cy="26543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71600" y="5574268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NewPSMT"/>
              </a:rPr>
              <a:t>Dump Classification: Vacuum system trigger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108138"/>
            <a:ext cx="308534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02:40h start ramp ... dump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</a:t>
            </a: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b="1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838200" y="76200"/>
            <a:ext cx="7848600" cy="792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Wed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night / Thu morning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: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16764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NewPSMT"/>
              </a:rPr>
              <a:t>Dump Classification: Vacuum system trigger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219200"/>
            <a:ext cx="308534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02:40h start ramp ... dump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</a:t>
            </a: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b="1" i="1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191" y="2209800"/>
            <a:ext cx="4500609" cy="34680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" y="28382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urierNewPSMT"/>
              </a:rPr>
              <a:t>We called the vacuum piquet: apparently there VGPB123.4L8.X was about threshold, and the valves around IP8 closed.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267200" y="2514600"/>
            <a:ext cx="35814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8153400" y="3962400"/>
            <a:ext cx="609600" cy="304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838200" y="76200"/>
            <a:ext cx="7848600" cy="792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Wed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night / Thu morning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: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219200"/>
            <a:ext cx="101170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04:13h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</a:t>
            </a: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b="1" i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219200" y="12446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NewPSMT"/>
              </a:rPr>
              <a:t>BEAM MODE changed to INJECTION PHYSICS BEAM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280" y="1828800"/>
            <a:ext cx="2468880" cy="2057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00" y="20574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Times New Roman"/>
                <a:cs typeface="Times New Roman"/>
              </a:rPr>
              <a:t>chroma</a:t>
            </a:r>
            <a:r>
              <a:rPr lang="en-US" b="1" i="1" dirty="0" smtClean="0">
                <a:latin typeface="Times New Roman"/>
                <a:cs typeface="Times New Roman"/>
              </a:rPr>
              <a:t> stable now</a:t>
            </a:r>
            <a:endParaRPr lang="en-US" b="1" i="1" dirty="0">
              <a:latin typeface="Times New Roman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600" y="4114800"/>
            <a:ext cx="464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NewPSMT"/>
              </a:rPr>
              <a:t>We had to stop the injections, since the </a:t>
            </a:r>
            <a:r>
              <a:rPr lang="en-US" b="1" i="1" dirty="0" smtClean="0">
                <a:solidFill>
                  <a:srgbClr val="FF0000"/>
                </a:solidFill>
                <a:latin typeface="CourierNewPSMT"/>
              </a:rPr>
              <a:t>vacuum was degrading </a:t>
            </a:r>
            <a:r>
              <a:rPr lang="en-US" dirty="0" smtClean="0">
                <a:latin typeface="CourierNewPSMT"/>
              </a:rPr>
              <a:t>at IP8 </a:t>
            </a:r>
            <a:r>
              <a:rPr lang="en-US" dirty="0" smtClean="0">
                <a:solidFill>
                  <a:srgbClr val="FF0000"/>
                </a:solidFill>
                <a:latin typeface="CourierNewPSMT"/>
              </a:rPr>
              <a:t>(300-264 bunches)</a:t>
            </a:r>
            <a:r>
              <a:rPr lang="en-US" dirty="0" smtClean="0">
                <a:latin typeface="CourierNewPSMT"/>
              </a:rPr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" y="4114800"/>
            <a:ext cx="101170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04:36h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</a:t>
            </a: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b="1" i="1" dirty="0" smtClean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114799"/>
            <a:ext cx="3251200" cy="25667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838200" y="76200"/>
            <a:ext cx="7848600" cy="792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Wed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night / Thu morning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: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1066800"/>
            <a:ext cx="79418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NewPSMT"/>
              </a:rPr>
              <a:t>Most of the solenoids appears to be off</a:t>
            </a:r>
          </a:p>
          <a:p>
            <a:endParaRPr lang="en-US" dirty="0" smtClean="0">
              <a:latin typeface="CourierNewPSMT"/>
            </a:endParaRPr>
          </a:p>
          <a:p>
            <a:r>
              <a:rPr lang="en-US" dirty="0" smtClean="0">
                <a:latin typeface="CourierNewPSMT"/>
              </a:rPr>
              <a:t>Bran snapshot. This big signal was coming when there was </a:t>
            </a:r>
          </a:p>
          <a:p>
            <a:r>
              <a:rPr lang="en-US" dirty="0" smtClean="0">
                <a:latin typeface="CourierNewPSMT"/>
              </a:rPr>
              <a:t>no injection but the vacuum increased at same time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438400"/>
            <a:ext cx="2324100" cy="1905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85800" y="26670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NewPSMT"/>
              </a:rPr>
              <a:t>Vincent </a:t>
            </a:r>
            <a:r>
              <a:rPr lang="en-US" dirty="0" err="1" smtClean="0">
                <a:latin typeface="CourierNewPSMT"/>
              </a:rPr>
              <a:t>Baglin</a:t>
            </a:r>
            <a:r>
              <a:rPr lang="en-US" dirty="0" smtClean="0">
                <a:latin typeface="CourierNewPSMT"/>
              </a:rPr>
              <a:t> called: he suggested</a:t>
            </a:r>
            <a:r>
              <a:rPr lang="en-US" dirty="0" smtClean="0">
                <a:latin typeface="CourierNewPSMT"/>
              </a:rPr>
              <a:t> </a:t>
            </a:r>
          </a:p>
          <a:p>
            <a:r>
              <a:rPr lang="en-US" dirty="0" smtClean="0">
                <a:latin typeface="CourierNewPSMT"/>
              </a:rPr>
              <a:t>to </a:t>
            </a:r>
            <a:r>
              <a:rPr lang="en-US" dirty="0" smtClean="0">
                <a:latin typeface="CourierNewPSMT"/>
              </a:rPr>
              <a:t>switch on the solenoids around point 8.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7600"/>
            <a:ext cx="3429000" cy="27097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95800" y="47432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latin typeface="Courier"/>
              </a:rPr>
              <a:t>Vac</a:t>
            </a:r>
            <a:r>
              <a:rPr lang="en-US" dirty="0" smtClean="0">
                <a:latin typeface="Courier"/>
              </a:rPr>
              <a:t> </a:t>
            </a:r>
            <a:r>
              <a:rPr lang="en-US" dirty="0" smtClean="0">
                <a:latin typeface="Courier"/>
              </a:rPr>
              <a:t>pressures ... latest fluctuation was without any injection ( see </a:t>
            </a:r>
            <a:r>
              <a:rPr lang="en-US" dirty="0" err="1" smtClean="0">
                <a:latin typeface="Courier"/>
              </a:rPr>
              <a:t>vac</a:t>
            </a:r>
            <a:r>
              <a:rPr lang="en-US" dirty="0" smtClean="0">
                <a:latin typeface="Courier"/>
              </a:rPr>
              <a:t> spike </a:t>
            </a:r>
            <a:r>
              <a:rPr lang="en-US" dirty="0" smtClean="0">
                <a:latin typeface="Courier"/>
              </a:rPr>
              <a:t>of factor </a:t>
            </a:r>
            <a:r>
              <a:rPr lang="en-US" dirty="0" smtClean="0">
                <a:latin typeface="Courier"/>
              </a:rPr>
              <a:t>50)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25988</TotalTime>
  <Words>662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LHCpresentations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2014</cp:revision>
  <dcterms:created xsi:type="dcterms:W3CDTF">2011-05-19T05:54:23Z</dcterms:created>
  <dcterms:modified xsi:type="dcterms:W3CDTF">2011-05-19T05:57:36Z</dcterms:modified>
</cp:coreProperties>
</file>