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673" r:id="rId2"/>
    <p:sldId id="746" r:id="rId3"/>
    <p:sldId id="772" r:id="rId4"/>
    <p:sldId id="752" r:id="rId5"/>
    <p:sldId id="758" r:id="rId6"/>
    <p:sldId id="767" r:id="rId7"/>
    <p:sldId id="773" r:id="rId8"/>
    <p:sldId id="774" r:id="rId9"/>
    <p:sldId id="766" r:id="rId10"/>
    <p:sldId id="764" r:id="rId1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3882" autoAdjust="0"/>
  </p:normalViewPr>
  <p:slideViewPr>
    <p:cSldViewPr>
      <p:cViewPr varScale="1">
        <p:scale>
          <a:sx n="86" d="100"/>
          <a:sy n="86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82920B-1D73-4877-91AF-8E78AE7DBD0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5/18/2011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</a:t>
            </a:r>
            <a:r>
              <a:rPr lang="en-US" dirty="0" smtClean="0">
                <a:solidFill>
                  <a:srgbClr val="FF0000"/>
                </a:solidFill>
              </a:rPr>
              <a:t>17</a:t>
            </a:r>
            <a:r>
              <a:rPr lang="en-US" dirty="0" smtClean="0"/>
              <a:t>/5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2057400"/>
          </a:xfrm>
        </p:spPr>
        <p:txBody>
          <a:bodyPr/>
          <a:lstStyle/>
          <a:p>
            <a:pPr lvl="0"/>
            <a:r>
              <a:rPr lang="en-US" sz="2000" dirty="0" smtClean="0"/>
              <a:t>10:00 3.5 </a:t>
            </a:r>
            <a:r>
              <a:rPr lang="en-US" sz="2000" dirty="0" err="1" smtClean="0"/>
              <a:t>TeV</a:t>
            </a:r>
            <a:r>
              <a:rPr lang="en-US" sz="2000" dirty="0" smtClean="0"/>
              <a:t> - colliding. Start roman pot alignment ... </a:t>
            </a:r>
          </a:p>
          <a:p>
            <a:pPr lvl="0"/>
            <a:r>
              <a:rPr lang="en-US" sz="2000" dirty="0" smtClean="0"/>
              <a:t>10:54 beam dump due to roman pot movement </a:t>
            </a:r>
          </a:p>
          <a:p>
            <a:pPr lvl="0"/>
            <a:r>
              <a:rPr lang="en-US" sz="2000" dirty="0" smtClean="0"/>
              <a:t>11:50 sector 81 &amp; 12 tripped during cycle (SPS </a:t>
            </a:r>
            <a:r>
              <a:rPr lang="en-US" sz="2000" dirty="0" err="1" smtClean="0"/>
              <a:t>em</a:t>
            </a:r>
            <a:r>
              <a:rPr lang="en-US" sz="2000" dirty="0" smtClean="0"/>
              <a:t> noise ?)</a:t>
            </a:r>
          </a:p>
          <a:p>
            <a:pPr lvl="0"/>
            <a:r>
              <a:rPr lang="en-US" sz="2000" dirty="0" smtClean="0"/>
              <a:t>13:06 end of pre-cycle, trip of sector 78</a:t>
            </a:r>
          </a:p>
          <a:p>
            <a:pPr lvl="0"/>
            <a:r>
              <a:rPr lang="en-US" sz="2000" dirty="0" smtClean="0"/>
              <a:t>13:00 - 18:00 Investigations on the trips of Sector 78 main </a:t>
            </a:r>
            <a:r>
              <a:rPr lang="en-US" sz="2000" dirty="0" err="1" smtClean="0"/>
              <a:t>quadrupoles</a:t>
            </a:r>
            <a:r>
              <a:rPr lang="en-US" sz="2000" dirty="0" smtClean="0"/>
              <a:t>. </a:t>
            </a:r>
          </a:p>
          <a:p>
            <a:pPr lvl="0"/>
            <a:r>
              <a:rPr lang="en-US" sz="2000" dirty="0" smtClean="0"/>
              <a:t>18:30 finally successful pre-cycle after restoring threshold on </a:t>
            </a:r>
            <a:r>
              <a:rPr lang="en-US" sz="2000" dirty="0" err="1" smtClean="0"/>
              <a:t>nQPS</a:t>
            </a:r>
            <a:r>
              <a:rPr lang="en-US" sz="2000" dirty="0" smtClean="0"/>
              <a:t> (B11). No injection permit from CMS</a:t>
            </a:r>
          </a:p>
          <a:p>
            <a:pPr lvl="0"/>
            <a:r>
              <a:rPr lang="en-US" sz="2000" dirty="0" smtClean="0"/>
              <a:t>19:00 Injection of beam 2 only. TI2 Power converter problem on RBIH.610337</a:t>
            </a:r>
          </a:p>
          <a:p>
            <a:pPr lvl="0"/>
            <a:r>
              <a:rPr lang="en-US" sz="2000" dirty="0" smtClean="0"/>
              <a:t>19:30-01:00 Injection setting-up up to 144 bunches</a:t>
            </a:r>
          </a:p>
          <a:p>
            <a:pPr lvl="0"/>
            <a:r>
              <a:rPr lang="en-US" sz="2000" dirty="0" smtClean="0"/>
              <a:t>01:00-06:30 Fill #1787 – 480 bunches with 72 bunches/train – 4.4x10</a:t>
            </a:r>
            <a:r>
              <a:rPr lang="en-US" sz="2000" baseline="30000" dirty="0" smtClean="0"/>
              <a:t>32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s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initial luminosity – 3.4 pb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in 2.3 hours. End of fill test of measurement of transient beam loading when switching off a cavity.</a:t>
            </a:r>
          </a:p>
          <a:p>
            <a:pPr lvl="0"/>
            <a:r>
              <a:rPr lang="en-US" sz="2000" dirty="0" smtClean="0"/>
              <a:t>06:30 – now: ALPHA/TOTEM roman pot beam based alignment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GB" sz="16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Day:</a:t>
            </a:r>
          </a:p>
          <a:p>
            <a:pPr lvl="1"/>
            <a:r>
              <a:rPr lang="en-GB" sz="2000" dirty="0" smtClean="0"/>
              <a:t>TOTEM/ALPHA roman pot beam based alignment</a:t>
            </a:r>
          </a:p>
          <a:p>
            <a:r>
              <a:rPr lang="en-GB" sz="2400" dirty="0" smtClean="0"/>
              <a:t>Evening:</a:t>
            </a:r>
          </a:p>
          <a:p>
            <a:pPr lvl="1"/>
            <a:r>
              <a:rPr lang="en-GB" sz="2000" dirty="0" smtClean="0"/>
              <a:t>Change acceleration rate for RF frequency trims to minimize transients for high intensity</a:t>
            </a:r>
          </a:p>
          <a:p>
            <a:pPr lvl="1"/>
            <a:r>
              <a:rPr lang="en-GB" sz="2000" dirty="0" smtClean="0"/>
              <a:t>Loss maps at 450 </a:t>
            </a:r>
            <a:r>
              <a:rPr lang="en-GB" sz="2000" dirty="0" err="1" smtClean="0"/>
              <a:t>GeV</a:t>
            </a:r>
            <a:endParaRPr lang="en-GB" sz="2000" dirty="0" smtClean="0"/>
          </a:p>
          <a:p>
            <a:r>
              <a:rPr lang="en-GB" sz="2400" dirty="0" smtClean="0"/>
              <a:t>Night:</a:t>
            </a:r>
          </a:p>
          <a:p>
            <a:pPr lvl="1"/>
            <a:r>
              <a:rPr lang="en-GB" sz="2000" dirty="0" smtClean="0"/>
              <a:t>Fill for physics with 768 bunches (trains of 72 bunches)</a:t>
            </a:r>
          </a:p>
          <a:p>
            <a:pPr lvl="1"/>
            <a:endParaRPr lang="en-GB" sz="600" dirty="0" smtClean="0"/>
          </a:p>
          <a:p>
            <a:r>
              <a:rPr lang="en-GB" sz="2400" dirty="0" smtClean="0"/>
              <a:t>Tomorrow:</a:t>
            </a:r>
          </a:p>
          <a:p>
            <a:pPr lvl="1"/>
            <a:r>
              <a:rPr lang="en-GB" sz="2000" dirty="0" smtClean="0"/>
              <a:t>TCDI alignment</a:t>
            </a:r>
          </a:p>
          <a:p>
            <a:pPr lvl="1"/>
            <a:r>
              <a:rPr lang="en-GB" sz="2000" dirty="0" smtClean="0"/>
              <a:t>AGK fine adjustment</a:t>
            </a:r>
            <a:endParaRPr lang="en-GB" sz="2000" dirty="0" smtClean="0"/>
          </a:p>
          <a:p>
            <a:pPr lvl="1"/>
            <a:r>
              <a:rPr lang="en-GB" sz="2000" dirty="0" smtClean="0"/>
              <a:t>RE-visit </a:t>
            </a:r>
            <a:r>
              <a:rPr lang="en-GB" sz="2000" dirty="0" smtClean="0"/>
              <a:t>injection of 108-144 bunches and inject up 1200 – 1380 bunches</a:t>
            </a:r>
          </a:p>
          <a:p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>
              <a:buNone/>
            </a:pPr>
            <a:endParaRPr lang="en-GB" sz="2400" dirty="0" smtClean="0"/>
          </a:p>
          <a:p>
            <a:endParaRPr lang="en-GB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ALPHA/TOTEM Roman pot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10600" cy="1371600"/>
          </a:xfrm>
        </p:spPr>
        <p:txBody>
          <a:bodyPr/>
          <a:lstStyle/>
          <a:p>
            <a:r>
              <a:rPr lang="en-GB" sz="2400" dirty="0" smtClean="0"/>
              <a:t>Started at 9 AM</a:t>
            </a:r>
          </a:p>
          <a:p>
            <a:r>
              <a:rPr lang="en-GB" sz="2400" dirty="0" smtClean="0"/>
              <a:t>9 pilots + 1 nominal - 8 x10</a:t>
            </a:r>
            <a:r>
              <a:rPr lang="en-GB" sz="2400" baseline="30000" dirty="0" smtClean="0"/>
              <a:t>10</a:t>
            </a:r>
            <a:r>
              <a:rPr lang="en-GB" sz="2400" dirty="0" smtClean="0"/>
              <a:t> p/bunch: </a:t>
            </a:r>
            <a:r>
              <a:rPr lang="en-GB" sz="2400" dirty="0" err="1" smtClean="0"/>
              <a:t>Emittance</a:t>
            </a:r>
            <a:r>
              <a:rPr lang="en-GB" sz="2400" dirty="0" smtClean="0"/>
              <a:t> for the “nominal” bunch on the low side (2.5 </a:t>
            </a:r>
            <a:r>
              <a:rPr lang="en-GB" sz="2400" dirty="0" smtClean="0">
                <a:latin typeface="Symbol" pitchFamily="18" charset="2"/>
              </a:rPr>
              <a:t>m</a:t>
            </a:r>
            <a:r>
              <a:rPr lang="en-GB" sz="2400" dirty="0" smtClean="0"/>
              <a:t>m instead of 3.5 </a:t>
            </a:r>
            <a:r>
              <a:rPr lang="en-GB" sz="2400" dirty="0" smtClean="0">
                <a:latin typeface="Symbol" pitchFamily="18" charset="2"/>
              </a:rPr>
              <a:t>m</a:t>
            </a:r>
            <a:r>
              <a:rPr lang="en-GB" sz="2400" dirty="0" smtClean="0"/>
              <a:t>m)</a:t>
            </a:r>
          </a:p>
          <a:p>
            <a:r>
              <a:rPr lang="en-GB" sz="2400" dirty="0" smtClean="0"/>
              <a:t>Dumped by BLMs at 10:54 by error in the trim value sent for the roman pot position (100 </a:t>
            </a:r>
            <a:r>
              <a:rPr lang="en-GB" sz="2400" dirty="0" smtClean="0">
                <a:latin typeface="Symbol" pitchFamily="18" charset="2"/>
              </a:rPr>
              <a:t>m</a:t>
            </a:r>
            <a:r>
              <a:rPr lang="en-GB" sz="2400" dirty="0" smtClean="0"/>
              <a:t>m step instead of 10 </a:t>
            </a:r>
            <a:r>
              <a:rPr lang="en-GB" sz="2400" dirty="0" smtClean="0">
                <a:latin typeface="Symbol" pitchFamily="18" charset="2"/>
              </a:rPr>
              <a:t>m</a:t>
            </a:r>
            <a:r>
              <a:rPr lang="en-GB" sz="2400" dirty="0" smtClean="0"/>
              <a:t>m step) </a:t>
            </a:r>
            <a:r>
              <a:rPr lang="en-GB" sz="2400" dirty="0" smtClean="0">
                <a:sym typeface="Wingdings" pitchFamily="2" charset="2"/>
              </a:rPr>
              <a:t> problem fixed afterwards</a:t>
            </a:r>
          </a:p>
          <a:p>
            <a:r>
              <a:rPr lang="en-GB" sz="2400" dirty="0" smtClean="0">
                <a:sym typeface="Wingdings" pitchFamily="2" charset="2"/>
              </a:rPr>
              <a:t>Decided to stop and move to injection setting-up</a:t>
            </a:r>
            <a:endParaRPr lang="en-GB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Un-notified test of one main </a:t>
            </a:r>
            <a:r>
              <a:rPr lang="en-GB" sz="2000" dirty="0" err="1" smtClean="0"/>
              <a:t>quadrupole</a:t>
            </a:r>
            <a:r>
              <a:rPr lang="en-GB" sz="2000" dirty="0" smtClean="0"/>
              <a:t> power supply chain in the SPS </a:t>
            </a:r>
          </a:p>
          <a:p>
            <a:r>
              <a:rPr lang="en-GB" sz="2000" dirty="0" smtClean="0">
                <a:sym typeface="Wingdings" pitchFamily="2" charset="2"/>
              </a:rPr>
              <a:t> transformer effect in this case SPS is the primary and LHC is the secondary</a:t>
            </a:r>
            <a:r>
              <a:rPr lang="en-GB" sz="2000" dirty="0" smtClean="0"/>
              <a:t> at the origin of the oscillation</a:t>
            </a:r>
          </a:p>
          <a:p>
            <a:r>
              <a:rPr lang="en-GB" sz="2000" dirty="0" smtClean="0"/>
              <a:t>Same as on 30/3/2010</a:t>
            </a:r>
          </a:p>
          <a:p>
            <a:endParaRPr lang="en-GB" sz="2000" dirty="0" smtClean="0"/>
          </a:p>
          <a:p>
            <a:endParaRPr lang="en-US" sz="2400" dirty="0" smtClean="0"/>
          </a:p>
        </p:txBody>
      </p:sp>
      <p:sp>
        <p:nvSpPr>
          <p:cNvPr id="2150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Sector 81/12 trips</a:t>
            </a:r>
          </a:p>
        </p:txBody>
      </p:sp>
      <p:pic>
        <p:nvPicPr>
          <p:cNvPr id="7" name="Picture 6" descr="SPS_LH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00372"/>
            <a:ext cx="9144000" cy="3223776"/>
          </a:xfrm>
          <a:prstGeom prst="rect">
            <a:avLst/>
          </a:prstGeom>
        </p:spPr>
      </p:pic>
      <p:grpSp>
        <p:nvGrpSpPr>
          <p:cNvPr id="2" name="Group 13"/>
          <p:cNvGrpSpPr/>
          <p:nvPr/>
        </p:nvGrpSpPr>
        <p:grpSpPr>
          <a:xfrm>
            <a:off x="3000364" y="5000636"/>
            <a:ext cx="1428760" cy="928694"/>
            <a:chOff x="3000364" y="5000636"/>
            <a:chExt cx="1428760" cy="928694"/>
          </a:xfrm>
        </p:grpSpPr>
        <p:sp>
          <p:nvSpPr>
            <p:cNvPr id="9" name="Circular Arrow 8"/>
            <p:cNvSpPr/>
            <p:nvPr/>
          </p:nvSpPr>
          <p:spPr>
            <a:xfrm rot="16200000">
              <a:off x="3250397" y="4750603"/>
              <a:ext cx="928694" cy="1428760"/>
            </a:xfrm>
            <a:prstGeom prst="circularArrow">
              <a:avLst/>
            </a:prstGeom>
            <a:solidFill>
              <a:srgbClr val="0066FF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8992" y="5286388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66FF"/>
                  </a:solidFill>
                </a:rPr>
                <a:t>QF</a:t>
              </a:r>
              <a:endParaRPr lang="en-GB" dirty="0">
                <a:solidFill>
                  <a:srgbClr val="0066FF"/>
                </a:solidFill>
              </a:endParaRPr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5357818" y="5000636"/>
            <a:ext cx="1357322" cy="928694"/>
            <a:chOff x="5357818" y="5000636"/>
            <a:chExt cx="1357322" cy="928694"/>
          </a:xfrm>
        </p:grpSpPr>
        <p:sp>
          <p:nvSpPr>
            <p:cNvPr id="11" name="Circular Arrow 10"/>
            <p:cNvSpPr/>
            <p:nvPr/>
          </p:nvSpPr>
          <p:spPr>
            <a:xfrm rot="16200000" flipV="1">
              <a:off x="5572132" y="4786322"/>
              <a:ext cx="928694" cy="1357322"/>
            </a:xfrm>
            <a:prstGeom prst="circular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43570" y="5286388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QD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Sector 81/12 trips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5" name="Picture 3" descr="Z:\LHC_general_slides\CERNandLHC\RB81_nois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90600"/>
            <a:ext cx="6743700" cy="2966085"/>
          </a:xfrm>
          <a:prstGeom prst="rect">
            <a:avLst/>
          </a:prstGeom>
          <a:noFill/>
        </p:spPr>
      </p:pic>
      <p:pic>
        <p:nvPicPr>
          <p:cNvPr id="18436" name="Picture 4" descr="Z:\LHC_general_slides\CERNandLHC\RQ81nois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429000"/>
            <a:ext cx="6766560" cy="2966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04800" y="4495800"/>
            <a:ext cx="8610600" cy="1752600"/>
          </a:xfrm>
        </p:spPr>
        <p:txBody>
          <a:bodyPr/>
          <a:lstStyle/>
          <a:p>
            <a:r>
              <a:rPr lang="en-GB" sz="2000" dirty="0" smtClean="0"/>
              <a:t>No blow-up along the trains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Sector 78 trip</a:t>
            </a:r>
            <a:endParaRPr lang="en-GB" dirty="0"/>
          </a:p>
        </p:txBody>
      </p:sp>
      <p:pic>
        <p:nvPicPr>
          <p:cNvPr id="14337" name="Picture 1" descr="Z:\LHC_general_slides\CERNandLHC\RQ78_driftingBS_boar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9014460" cy="3970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792163"/>
          </a:xfrm>
        </p:spPr>
        <p:txBody>
          <a:bodyPr/>
          <a:lstStyle/>
          <a:p>
            <a:r>
              <a:rPr lang="en-GB" dirty="0" smtClean="0"/>
              <a:t>Sector 78 trips</a:t>
            </a:r>
            <a:br>
              <a:rPr lang="en-GB" dirty="0" smtClean="0"/>
            </a:br>
            <a:r>
              <a:rPr lang="en-GB" sz="2400" dirty="0" smtClean="0"/>
              <a:t>(Z. </a:t>
            </a:r>
            <a:r>
              <a:rPr lang="en-GB" sz="2400" dirty="0" err="1" smtClean="0"/>
              <a:t>Charifoulline</a:t>
            </a:r>
            <a:r>
              <a:rPr lang="en-GB" sz="2400" dirty="0" smtClean="0"/>
              <a:t>, K. </a:t>
            </a:r>
            <a:r>
              <a:rPr lang="en-GB" sz="2400" dirty="0" err="1" smtClean="0"/>
              <a:t>Dahlerup</a:t>
            </a:r>
            <a:r>
              <a:rPr lang="en-GB" sz="2400" dirty="0" smtClean="0"/>
              <a:t>, J. </a:t>
            </a:r>
            <a:r>
              <a:rPr lang="en-GB" sz="2400" dirty="0" err="1" smtClean="0"/>
              <a:t>Steckert</a:t>
            </a:r>
            <a:r>
              <a:rPr lang="en-GB" sz="2400" dirty="0" smtClean="0"/>
              <a:t>)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Circuit tripped always at the end of a </a:t>
            </a:r>
            <a:r>
              <a:rPr lang="en-US" sz="2000" dirty="0" err="1" smtClean="0">
                <a:solidFill>
                  <a:srgbClr val="FF0000"/>
                </a:solidFill>
              </a:rPr>
              <a:t>precycle</a:t>
            </a:r>
            <a:r>
              <a:rPr lang="en-US" sz="2000" dirty="0" smtClean="0">
                <a:solidFill>
                  <a:srgbClr val="FF0000"/>
                </a:solidFill>
              </a:rPr>
              <a:t> at around 1400A. This happened only if all the circuits are pre-cycled together.</a:t>
            </a:r>
            <a:r>
              <a:rPr lang="en-US" sz="2000" dirty="0" smtClean="0"/>
              <a:t> If only RQ is cycled no trips occur. RQ + RB don't trip either but BS-board signal show an slight increase.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It was found that the BS board B11L8_3 was set to an increased threshold of 600uV in march 2010. In April 3 2011 this crate was power cycled and the board was probably switched back to its default value of 500uV. </a:t>
            </a:r>
            <a:r>
              <a:rPr lang="en-US" sz="2000" dirty="0" smtClean="0"/>
              <a:t>For some reason this circuit didn't trip until today. We set the </a:t>
            </a:r>
            <a:r>
              <a:rPr lang="en-US" sz="2000" dirty="0" smtClean="0">
                <a:solidFill>
                  <a:srgbClr val="FF0000"/>
                </a:solidFill>
              </a:rPr>
              <a:t>threshold back to 600uV and wrote it to flash. </a:t>
            </a: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A </a:t>
            </a:r>
            <a:r>
              <a:rPr lang="en-US" sz="2000" dirty="0" err="1" smtClean="0"/>
              <a:t>precyle</a:t>
            </a:r>
            <a:r>
              <a:rPr lang="en-US" sz="2000" dirty="0" smtClean="0"/>
              <a:t> with all circuits was successfully completed without the BS board triggering. The maximal splice voltage was ~490uV. This could explain why the </a:t>
            </a:r>
            <a:r>
              <a:rPr lang="en-US" sz="2000" dirty="0" err="1" smtClean="0"/>
              <a:t>precycle</a:t>
            </a:r>
            <a:r>
              <a:rPr lang="en-US" sz="2000" dirty="0" smtClean="0"/>
              <a:t> sometimes work and sometimes not... We're just pretty close to the threshold. Further tests are required to find out which circuits causes the </a:t>
            </a:r>
            <a:r>
              <a:rPr lang="en-US" sz="2000" dirty="0" err="1" smtClean="0"/>
              <a:t>xtalk</a:t>
            </a:r>
            <a:r>
              <a:rPr lang="en-US" sz="2000" dirty="0" smtClean="0"/>
              <a:t> on the B11L8_8 card. </a:t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792163"/>
          </a:xfrm>
        </p:spPr>
        <p:txBody>
          <a:bodyPr/>
          <a:lstStyle/>
          <a:p>
            <a:r>
              <a:rPr lang="en-GB" dirty="0" smtClean="0"/>
              <a:t>Injection setting-up</a:t>
            </a:r>
            <a:br>
              <a:rPr lang="en-GB" dirty="0" smtClean="0"/>
            </a:br>
            <a:r>
              <a:rPr lang="en-GB" sz="2400" dirty="0" smtClean="0"/>
              <a:t>(W. </a:t>
            </a:r>
            <a:r>
              <a:rPr lang="en-GB" sz="2400" dirty="0" err="1" smtClean="0"/>
              <a:t>Bartmann</a:t>
            </a:r>
            <a:r>
              <a:rPr lang="en-GB" sz="2400" dirty="0" smtClean="0"/>
              <a:t>, C. </a:t>
            </a:r>
            <a:r>
              <a:rPr lang="en-GB" sz="2400" dirty="0" err="1" smtClean="0"/>
              <a:t>Bracco</a:t>
            </a:r>
            <a:r>
              <a:rPr lang="en-GB" sz="2400" dirty="0" smtClean="0"/>
              <a:t>)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Injection of 36 bunches showed losses-to-dump ratio of 36% for Beam 1 and 11% for Beam 2 </a:t>
            </a:r>
            <a:br>
              <a:rPr lang="en-US" sz="1800" dirty="0" smtClean="0"/>
            </a:br>
            <a:r>
              <a:rPr lang="en-US" sz="1800" dirty="0" smtClean="0"/>
              <a:t>Trajectory in TI 2 transfer line was steered in both planes </a:t>
            </a:r>
            <a:br>
              <a:rPr lang="en-US" sz="1800" dirty="0" smtClean="0"/>
            </a:br>
            <a:r>
              <a:rPr lang="en-US" sz="1800" dirty="0" smtClean="0"/>
              <a:t>Injection was then </a:t>
            </a:r>
            <a:r>
              <a:rPr lang="en-US" sz="1800" dirty="0" err="1" smtClean="0"/>
              <a:t>extremly</a:t>
            </a:r>
            <a:r>
              <a:rPr lang="en-US" sz="1800" dirty="0" smtClean="0"/>
              <a:t> clean: losses-to-dump thresholds 1% </a:t>
            </a:r>
            <a:br>
              <a:rPr lang="en-US" sz="1800" dirty="0" smtClean="0"/>
            </a:br>
            <a:r>
              <a:rPr lang="en-US" sz="1800" dirty="0" err="1" smtClean="0"/>
              <a:t>Emittance</a:t>
            </a:r>
            <a:r>
              <a:rPr lang="en-US" sz="1800" dirty="0" smtClean="0"/>
              <a:t> in the SPS was about 3 um for 72 bunches </a:t>
            </a:r>
            <a:br>
              <a:rPr lang="en-US" sz="1800" dirty="0" smtClean="0"/>
            </a:br>
            <a:r>
              <a:rPr lang="en-US" sz="1800" dirty="0" smtClean="0"/>
              <a:t>We tried to inject with a more relaxed setting of the SPS scraper but losses-to-dump ratio reached 85% for beam 1 </a:t>
            </a:r>
            <a:br>
              <a:rPr lang="en-US" sz="1800" dirty="0" smtClean="0"/>
            </a:br>
            <a:r>
              <a:rPr lang="en-US" sz="1800" dirty="0" smtClean="0"/>
              <a:t>Nominal scraping was used (as for 2-2.5um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) but this induced high losses and all SPS BLM had to be masked </a:t>
            </a:r>
            <a:br>
              <a:rPr lang="en-US" sz="1800" dirty="0" smtClean="0"/>
            </a:br>
            <a:r>
              <a:rPr lang="en-US" sz="1800" dirty="0" smtClean="0"/>
              <a:t>With this setting losses were always smaller than 25% for Beam 2 and 10% for Beam 1 </a:t>
            </a:r>
            <a:br>
              <a:rPr lang="en-US" sz="1800" dirty="0" smtClean="0"/>
            </a:br>
            <a:r>
              <a:rPr lang="en-US" sz="1800" dirty="0" err="1" smtClean="0"/>
              <a:t>Emittance</a:t>
            </a:r>
            <a:r>
              <a:rPr lang="en-US" sz="1800" dirty="0" smtClean="0"/>
              <a:t> in the SPS back to ~2um for 108 bunches, trajectories and injection oscillations were very good and injection extremely clean. </a:t>
            </a:r>
            <a:br>
              <a:rPr lang="en-US" sz="1800" dirty="0" smtClean="0"/>
            </a:br>
            <a:r>
              <a:rPr lang="en-US" sz="1800" dirty="0" smtClean="0"/>
              <a:t>First injection of 144 bunches worked fine for both beams with losses smaller than 50%,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is now 2.6 um </a:t>
            </a:r>
            <a:br>
              <a:rPr lang="en-US" sz="1800" dirty="0" smtClean="0"/>
            </a:br>
            <a:r>
              <a:rPr lang="en-US" sz="1800" dirty="0" smtClean="0"/>
              <a:t>Second injection of Beam 1 dumped the beam </a:t>
            </a:r>
            <a:br>
              <a:rPr lang="en-US" sz="1800" dirty="0" smtClean="0"/>
            </a:br>
            <a:r>
              <a:rPr lang="en-US" sz="1800" dirty="0" smtClean="0"/>
              <a:t>We tried again and we managed to inject 3 times 144 bunches (85% losses for B1 and ~40% for B2) we are satisfied and we stop here: mission accomplished! </a:t>
            </a:r>
            <a:br>
              <a:rPr lang="en-US" sz="1800" dirty="0" smtClean="0"/>
            </a:br>
            <a:r>
              <a:rPr lang="en-US" sz="1800" dirty="0" smtClean="0"/>
              <a:t>New TI 2 settings copied to all the other users</a:t>
            </a:r>
            <a:br>
              <a:rPr lang="en-US" sz="1800" dirty="0" smtClean="0"/>
            </a:b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792163"/>
          </a:xfrm>
        </p:spPr>
        <p:txBody>
          <a:bodyPr/>
          <a:lstStyle/>
          <a:p>
            <a:r>
              <a:rPr lang="en-GB" dirty="0" smtClean="0"/>
              <a:t>Injection setting-up</a:t>
            </a:r>
            <a:br>
              <a:rPr lang="en-GB" dirty="0" smtClean="0"/>
            </a:br>
            <a:r>
              <a:rPr lang="en-GB" sz="2400" dirty="0" smtClean="0"/>
              <a:t>(W. </a:t>
            </a:r>
            <a:r>
              <a:rPr lang="en-GB" sz="2400" dirty="0" err="1" smtClean="0"/>
              <a:t>Bartmann</a:t>
            </a:r>
            <a:r>
              <a:rPr lang="en-GB" sz="2400" dirty="0" smtClean="0"/>
              <a:t>, C. </a:t>
            </a:r>
            <a:r>
              <a:rPr lang="en-GB" sz="2400" dirty="0" err="1" smtClean="0"/>
              <a:t>Bracco</a:t>
            </a:r>
            <a:r>
              <a:rPr lang="en-GB" sz="2400" dirty="0" smtClean="0"/>
              <a:t>)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 descr="http://elogbook.cern.ch/eLogbook/attach_reader?attach_id=115922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394" y="990600"/>
            <a:ext cx="6687212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TI2 – TCDI alignment? Needed for 144 bunches</a:t>
            </a:r>
          </a:p>
          <a:p>
            <a:endParaRPr lang="en-GB" sz="2400" dirty="0" smtClean="0"/>
          </a:p>
          <a:p>
            <a:r>
              <a:rPr lang="en-GB" sz="2400" dirty="0" smtClean="0"/>
              <a:t>Abort </a:t>
            </a:r>
            <a:r>
              <a:rPr lang="en-GB" sz="2400" dirty="0" smtClean="0"/>
              <a:t>Gap Keeper: need another fine adjustment (1 Hour). It might imply limiting the last injection bucket 31171?</a:t>
            </a:r>
          </a:p>
          <a:p>
            <a:endParaRPr lang="en-GB" sz="2400" dirty="0" smtClean="0"/>
          </a:p>
          <a:p>
            <a:r>
              <a:rPr lang="en-GB" sz="2400" dirty="0" smtClean="0"/>
              <a:t>Loss maps at injection: Vertical and off-momentum for B1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Change acceleration rate for RF frequency trims to minimize transients for high intensity</a:t>
            </a:r>
          </a:p>
          <a:p>
            <a:endParaRPr lang="en-GB" sz="2400" dirty="0" smtClean="0"/>
          </a:p>
          <a:p>
            <a:r>
              <a:rPr lang="en-GB" sz="2400" dirty="0" smtClean="0"/>
              <a:t>Update of the OFSU (need a test ramp afterwards) </a:t>
            </a:r>
            <a:r>
              <a:rPr lang="en-GB" sz="2400" dirty="0" smtClean="0">
                <a:sym typeface="Wingdings" pitchFamily="2" charset="2"/>
              </a:rPr>
              <a:t> not urgent</a:t>
            </a: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Pending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22974</TotalTime>
  <Words>607</Words>
  <Application>Microsoft Office PowerPoint</Application>
  <PresentationFormat>On-screen Show (4:3)</PresentationFormat>
  <Paragraphs>85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LHCpresentations</vt:lpstr>
      <vt:lpstr>Tuesday 17/5 </vt:lpstr>
      <vt:lpstr>ALPHA/TOTEM Roman pot</vt:lpstr>
      <vt:lpstr>Sector 81/12 trips</vt:lpstr>
      <vt:lpstr>Sector 81/12 trips</vt:lpstr>
      <vt:lpstr>Sector 78 trip</vt:lpstr>
      <vt:lpstr>Sector 78 trips (Z. Charifoulline, K. Dahlerup, J. Steckert) </vt:lpstr>
      <vt:lpstr>Injection setting-up (W. Bartmann, C. Bracco) </vt:lpstr>
      <vt:lpstr>Injection setting-up (W. Bartmann, C. Bracco) </vt:lpstr>
      <vt:lpstr>Pending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1949</cp:revision>
  <dcterms:created xsi:type="dcterms:W3CDTF">2010-04-25T23:23:07Z</dcterms:created>
  <dcterms:modified xsi:type="dcterms:W3CDTF">2011-05-18T06:21:03Z</dcterms:modified>
</cp:coreProperties>
</file>