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19"/>
  </p:notesMasterIdLst>
  <p:handoutMasterIdLst>
    <p:handoutMasterId r:id="rId20"/>
  </p:handoutMasterIdLst>
  <p:sldIdLst>
    <p:sldId id="1182" r:id="rId2"/>
    <p:sldId id="1198" r:id="rId3"/>
    <p:sldId id="1184" r:id="rId4"/>
    <p:sldId id="1185" r:id="rId5"/>
    <p:sldId id="1186" r:id="rId6"/>
    <p:sldId id="1187" r:id="rId7"/>
    <p:sldId id="1188" r:id="rId8"/>
    <p:sldId id="1189" r:id="rId9"/>
    <p:sldId id="1190" r:id="rId10"/>
    <p:sldId id="1191" r:id="rId11"/>
    <p:sldId id="1192" r:id="rId12"/>
    <p:sldId id="1193" r:id="rId13"/>
    <p:sldId id="1194" r:id="rId14"/>
    <p:sldId id="1195" r:id="rId15"/>
    <p:sldId id="1196" r:id="rId16"/>
    <p:sldId id="1197" r:id="rId17"/>
    <p:sldId id="1183" r:id="rId18"/>
  </p:sldIdLst>
  <p:sldSz cx="9144000" cy="6858000" type="screen4x3"/>
  <p:notesSz cx="6797675" cy="9928225"/>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4FBE"/>
    <a:srgbClr val="B02E9D"/>
    <a:srgbClr val="0000FF"/>
    <a:srgbClr val="008000"/>
    <a:srgbClr val="FF0000"/>
    <a:srgbClr val="FFFF99"/>
    <a:srgbClr val="CC0066"/>
    <a:srgbClr val="99FF99"/>
    <a:srgbClr val="FFCCCC"/>
    <a:srgbClr val="9FCA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7" autoAdjust="0"/>
    <p:restoredTop sz="95267" autoAdjust="0"/>
  </p:normalViewPr>
  <p:slideViewPr>
    <p:cSldViewPr>
      <p:cViewPr varScale="1">
        <p:scale>
          <a:sx n="105" d="100"/>
          <a:sy n="105" d="100"/>
        </p:scale>
        <p:origin x="-294" y="-72"/>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2" y="0"/>
            <a:ext cx="2946275" cy="496751"/>
          </a:xfrm>
          <a:prstGeom prst="rect">
            <a:avLst/>
          </a:prstGeom>
        </p:spPr>
        <p:txBody>
          <a:bodyPr vert="horz" lIns="91440" tIns="45720" rIns="91440" bIns="45720" rtlCol="0"/>
          <a:lstStyle>
            <a:lvl1pPr algn="r">
              <a:defRPr sz="1200"/>
            </a:lvl1pPr>
          </a:lstStyle>
          <a:p>
            <a:fld id="{0271544C-6647-7A44-A30B-40518DF4CE46}" type="datetimeFigureOut">
              <a:rPr lang="en-US" smtClean="0"/>
              <a:pPr/>
              <a:t>5/8/2011</a:t>
            </a:fld>
            <a:endParaRPr lang="en-US"/>
          </a:p>
        </p:txBody>
      </p:sp>
      <p:sp>
        <p:nvSpPr>
          <p:cNvPr id="4" name="Footer Placeholder 3"/>
          <p:cNvSpPr>
            <a:spLocks noGrp="1"/>
          </p:cNvSpPr>
          <p:nvPr>
            <p:ph type="ftr" sz="quarter" idx="2"/>
          </p:nvPr>
        </p:nvSpPr>
        <p:spPr>
          <a:xfrm>
            <a:off x="0" y="9429779"/>
            <a:ext cx="2946275" cy="4967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9779"/>
            <a:ext cx="2946275" cy="496751"/>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extLst>
      <p:ext uri="{BB962C8B-B14F-4D97-AF65-F5344CB8AC3E}">
        <p14:creationId xmlns:p14="http://schemas.microsoft.com/office/powerpoint/2010/main" xmlns="" val="3470269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extLst>
      <p:ext uri="{BB962C8B-B14F-4D97-AF65-F5344CB8AC3E}">
        <p14:creationId xmlns:p14="http://schemas.microsoft.com/office/powerpoint/2010/main" xmlns="" val="44617313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t>30/04/2011</a:t>
            </a:r>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8:30 meeting</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t>30/04/2011</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t>30/04/2011</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t>30/04/2011</a:t>
            </a:r>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8:30 meeting</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endParaRPr lang="en-US" dirty="0"/>
          </a:p>
        </p:txBody>
      </p:sp>
      <p:sp>
        <p:nvSpPr>
          <p:cNvPr id="7" name="Footer Placeholder 3"/>
          <p:cNvSpPr>
            <a:spLocks noGrp="1"/>
          </p:cNvSpPr>
          <p:nvPr userDrawn="1">
            <p:ph type="ftr" sz="quarter" idx="10"/>
          </p:nvPr>
        </p:nvSpPr>
        <p:spPr>
          <a:xfrm>
            <a:off x="3124200" y="6632575"/>
            <a:ext cx="2895600" cy="252413"/>
          </a:xfrm>
        </p:spPr>
        <p:txBody>
          <a:bodyPr/>
          <a:lstStyle/>
          <a:p>
            <a:r>
              <a:rPr lang="en-US" dirty="0" smtClean="0"/>
              <a:t>LHC 8:30 meeting</a:t>
            </a:r>
            <a:endParaRPr lang="en-US" dirty="0"/>
          </a:p>
        </p:txBody>
      </p:sp>
      <p:sp>
        <p:nvSpPr>
          <p:cNvPr id="9" name="Date Placeholder 3"/>
          <p:cNvSpPr>
            <a:spLocks noGrp="1"/>
          </p:cNvSpPr>
          <p:nvPr userDrawn="1">
            <p:ph type="dt" sz="half" idx="12"/>
          </p:nvPr>
        </p:nvSpPr>
        <p:spPr>
          <a:xfrm>
            <a:off x="34925" y="6616700"/>
            <a:ext cx="2133600" cy="268288"/>
          </a:xfrm>
        </p:spPr>
        <p:txBody>
          <a:bodyPr/>
          <a:lstStyle/>
          <a:p>
            <a:r>
              <a:rPr lang="en-US" dirty="0" smtClean="0"/>
              <a:t>08/05/2011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8:30 meeting</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8:30 meeting</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30/04/2011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8:30 meeting</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8:30 meeting</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t>30/04/2011</a:t>
            </a:r>
            <a:endParaRPr lang="en-US" dirty="0"/>
          </a:p>
        </p:txBody>
      </p:sp>
      <p:sp>
        <p:nvSpPr>
          <p:cNvPr id="24593" name="Line 17"/>
          <p:cNvSpPr>
            <a:spLocks noChangeShapeType="1"/>
          </p:cNvSpPr>
          <p:nvPr/>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Saturday 7</a:t>
            </a:r>
            <a:r>
              <a:rPr lang="en-GB" baseline="30000" dirty="0" smtClean="0"/>
              <a:t>th</a:t>
            </a:r>
            <a:r>
              <a:rPr lang="en-GB" dirty="0" smtClean="0"/>
              <a:t> May</a:t>
            </a:r>
            <a:endParaRPr lang="en-GB" dirty="0"/>
          </a:p>
        </p:txBody>
      </p:sp>
      <p:sp>
        <p:nvSpPr>
          <p:cNvPr id="3" name="Footer Placeholder 2"/>
          <p:cNvSpPr>
            <a:spLocks noGrp="1"/>
          </p:cNvSpPr>
          <p:nvPr>
            <p:ph type="ftr" sz="quarter" idx="10"/>
          </p:nvPr>
        </p:nvSpPr>
        <p:spPr/>
        <p:txBody>
          <a:bodyPr/>
          <a:lstStyle/>
          <a:p>
            <a:r>
              <a:rPr lang="en-US" smtClean="0"/>
              <a:t>LHC 8:30 meeting</a:t>
            </a:r>
            <a:endParaRPr lang="en-US" dirty="0"/>
          </a:p>
        </p:txBody>
      </p:sp>
      <p:sp>
        <p:nvSpPr>
          <p:cNvPr id="7" name="Date Placeholder 3"/>
          <p:cNvSpPr txBox="1">
            <a:spLocks/>
          </p:cNvSpPr>
          <p:nvPr/>
        </p:nvSpPr>
        <p:spPr bwMode="auto">
          <a:xfrm>
            <a:off x="134080" y="6589712"/>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2"/>
                </a:solidFill>
                <a:effectLst/>
                <a:uLnTx/>
                <a:uFillTx/>
                <a:latin typeface="Arial" charset="0"/>
                <a:ea typeface="+mn-ea"/>
                <a:cs typeface="+mn-cs"/>
              </a:rPr>
              <a:t>08/05/2011</a:t>
            </a:r>
            <a:endParaRPr kumimoji="0" lang="en-US" sz="1200" b="0" i="0" u="none" strike="noStrike" kern="1200" cap="none" spc="0" normalizeH="0" baseline="0" noProof="0" dirty="0">
              <a:ln>
                <a:noFill/>
              </a:ln>
              <a:solidFill>
                <a:schemeClr val="bg2"/>
              </a:solidFill>
              <a:effectLst/>
              <a:uLnTx/>
              <a:uFillTx/>
              <a:latin typeface="Arial" charset="0"/>
              <a:ea typeface="+mn-ea"/>
              <a:cs typeface="+mn-cs"/>
            </a:endParaRPr>
          </a:p>
        </p:txBody>
      </p:sp>
      <p:sp>
        <p:nvSpPr>
          <p:cNvPr id="9" name="TextBox 8"/>
          <p:cNvSpPr txBox="1"/>
          <p:nvPr/>
        </p:nvSpPr>
        <p:spPr>
          <a:xfrm>
            <a:off x="539440" y="764630"/>
            <a:ext cx="7633060" cy="400110"/>
          </a:xfrm>
          <a:prstGeom prst="rect">
            <a:avLst/>
          </a:prstGeom>
          <a:noFill/>
        </p:spPr>
        <p:txBody>
          <a:bodyPr wrap="square" rtlCol="0">
            <a:spAutoFit/>
          </a:bodyPr>
          <a:lstStyle/>
          <a:p>
            <a:pPr algn="l"/>
            <a:r>
              <a:rPr lang="en-GB" dirty="0" smtClean="0"/>
              <a:t>Machine Status</a:t>
            </a:r>
            <a:r>
              <a:rPr lang="fr-CH" dirty="0" smtClean="0"/>
              <a:t>: OK</a:t>
            </a:r>
          </a:p>
        </p:txBody>
      </p:sp>
      <p:sp>
        <p:nvSpPr>
          <p:cNvPr id="10" name="Content Placeholder 9"/>
          <p:cNvSpPr>
            <a:spLocks noGrp="1"/>
          </p:cNvSpPr>
          <p:nvPr>
            <p:ph idx="1"/>
          </p:nvPr>
        </p:nvSpPr>
        <p:spPr/>
        <p:txBody>
          <a:bodyPr/>
          <a:lstStyle/>
          <a:p>
            <a:r>
              <a:rPr lang="en-GB" dirty="0" smtClean="0"/>
              <a:t>Sat – Sun night</a:t>
            </a:r>
          </a:p>
          <a:p>
            <a:pPr lvl="1"/>
            <a:r>
              <a:rPr lang="en-GB" dirty="0" smtClean="0"/>
              <a:t>2 hours lost due to </a:t>
            </a:r>
            <a:r>
              <a:rPr lang="en-GB" dirty="0" err="1" smtClean="0"/>
              <a:t>linac</a:t>
            </a:r>
            <a:r>
              <a:rPr lang="en-GB" dirty="0" smtClean="0"/>
              <a:t> 5 V power supply problem</a:t>
            </a:r>
          </a:p>
          <a:p>
            <a:pPr lvl="1"/>
            <a:r>
              <a:rPr lang="en-GB" dirty="0" smtClean="0"/>
              <a:t>03:45 Start 2. ramp for collimation</a:t>
            </a:r>
          </a:p>
          <a:p>
            <a:pPr lvl="1"/>
            <a:r>
              <a:rPr lang="en-GB" dirty="0" smtClean="0"/>
              <a:t>05:20 Dumped beam from collimation</a:t>
            </a:r>
          </a:p>
          <a:p>
            <a:pPr lvl="2"/>
            <a:r>
              <a:rPr lang="en-GB" dirty="0" smtClean="0"/>
              <a:t>RF getting the beams ready in the SPS</a:t>
            </a:r>
          </a:p>
          <a:p>
            <a:pPr lvl="1"/>
            <a:r>
              <a:rPr lang="en-GB" dirty="0" smtClean="0"/>
              <a:t>06:00 Ready to inject for RF multi-bunch instability MD</a:t>
            </a:r>
          </a:p>
          <a:p>
            <a:pPr lvl="2"/>
            <a:r>
              <a:rPr lang="en-GB" dirty="0" smtClean="0"/>
              <a:t>QPS OK MB.A28R4 lost – checked</a:t>
            </a:r>
          </a:p>
          <a:p>
            <a:pPr lvl="1"/>
            <a:r>
              <a:rPr lang="en-GB" dirty="0" smtClean="0"/>
              <a:t>06:40 RF MD going, getting the right beams in the SPS</a:t>
            </a:r>
          </a:p>
          <a:p>
            <a:r>
              <a:rPr lang="en-US" dirty="0" smtClean="0"/>
              <a:t>There seems to be some features with the tune as seen by the BBQ. It seems that there is an influence from an external source at 0.43 </a:t>
            </a:r>
            <a:r>
              <a:rPr lang="en-US" dirty="0" smtClean="0"/>
              <a:t>*</a:t>
            </a:r>
            <a:r>
              <a:rPr lang="en-US" dirty="0" err="1" smtClean="0"/>
              <a:t>frev</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Nominal collimation at 3.5 </a:t>
            </a:r>
            <a:r>
              <a:rPr lang="en-US" dirty="0" err="1" smtClean="0"/>
              <a:t>TeV</a:t>
            </a:r>
            <a:endParaRPr lang="en-US" dirty="0"/>
          </a:p>
        </p:txBody>
      </p:sp>
      <p:sp>
        <p:nvSpPr>
          <p:cNvPr id="3" name="Content Placeholder 2"/>
          <p:cNvSpPr>
            <a:spLocks noGrp="1"/>
          </p:cNvSpPr>
          <p:nvPr>
            <p:ph idx="1"/>
          </p:nvPr>
        </p:nvSpPr>
        <p:spPr>
          <a:xfrm>
            <a:off x="457200" y="908650"/>
            <a:ext cx="8229600" cy="5111750"/>
          </a:xfrm>
        </p:spPr>
        <p:txBody>
          <a:bodyPr/>
          <a:lstStyle/>
          <a:p>
            <a:r>
              <a:rPr lang="en-US" dirty="0" smtClean="0"/>
              <a:t>Smallest gap: 			2.2 mm</a:t>
            </a:r>
          </a:p>
          <a:p>
            <a:r>
              <a:rPr lang="en-US" dirty="0" smtClean="0"/>
              <a:t>Beam lifetime:			&gt; 100 hours</a:t>
            </a:r>
          </a:p>
          <a:p>
            <a:r>
              <a:rPr lang="en-US" dirty="0" smtClean="0"/>
              <a:t>Tune shift measured: 		~3e-4</a:t>
            </a:r>
          </a:p>
          <a:p>
            <a:r>
              <a:rPr lang="en-US" dirty="0" smtClean="0"/>
              <a:t>Efficiency measured: 		3e-5 – 1e-4</a:t>
            </a:r>
          </a:p>
          <a:p>
            <a:endParaRPr lang="en-US" dirty="0"/>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spTree>
    <p:extLst>
      <p:ext uri="{BB962C8B-B14F-4D97-AF65-F5344CB8AC3E}">
        <p14:creationId xmlns="" xmlns:p14="http://schemas.microsoft.com/office/powerpoint/2010/main" val="392189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Blowup Test Transverse Damper</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pic>
        <p:nvPicPr>
          <p:cNvPr id="10" name="Content Placeholder 9"/>
          <p:cNvPicPr>
            <a:picLocks noGrp="1" noChangeAspect="1"/>
          </p:cNvPicPr>
          <p:nvPr>
            <p:ph idx="1"/>
          </p:nvPr>
        </p:nvPicPr>
        <p:blipFill>
          <a:blip r:embed="rId2" cstate="print"/>
          <a:srcRect t="10873" b="10873"/>
          <a:stretch>
            <a:fillRect/>
          </a:stretch>
        </p:blipFill>
        <p:spPr/>
      </p:pic>
      <p:pic>
        <p:nvPicPr>
          <p:cNvPr id="8" name="Content Placeholder 6"/>
          <p:cNvPicPr>
            <a:picLocks noChangeAspect="1"/>
          </p:cNvPicPr>
          <p:nvPr/>
        </p:nvPicPr>
        <p:blipFill>
          <a:blip r:embed="rId3" cstate="print"/>
          <a:srcRect l="-10334" r="-10334"/>
          <a:stretch>
            <a:fillRect/>
          </a:stretch>
        </p:blipFill>
        <p:spPr bwMode="auto">
          <a:xfrm>
            <a:off x="-34230" y="836640"/>
            <a:ext cx="5330590" cy="3311053"/>
          </a:xfrm>
          <a:prstGeom prst="rect">
            <a:avLst/>
          </a:prstGeom>
          <a:noFill/>
          <a:ln w="9525">
            <a:noFill/>
            <a:miter lim="800000"/>
            <a:headEnd/>
            <a:tailEnd/>
          </a:ln>
        </p:spPr>
      </p:pic>
    </p:spTree>
    <p:extLst>
      <p:ext uri="{BB962C8B-B14F-4D97-AF65-F5344CB8AC3E}">
        <p14:creationId xmlns="" xmlns:p14="http://schemas.microsoft.com/office/powerpoint/2010/main" val="241085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 b1 first loss-maps</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pic>
        <p:nvPicPr>
          <p:cNvPr id="9" name="Content Placeholder 8"/>
          <p:cNvPicPr>
            <a:picLocks noGrp="1" noChangeAspect="1"/>
          </p:cNvPicPr>
          <p:nvPr>
            <p:ph idx="1"/>
          </p:nvPr>
        </p:nvPicPr>
        <p:blipFill>
          <a:blip r:embed="rId2" cstate="print"/>
          <a:srcRect l="-18383" r="-18383"/>
          <a:stretch>
            <a:fillRect/>
          </a:stretch>
        </p:blipFill>
        <p:spPr/>
      </p:pic>
    </p:spTree>
    <p:extLst>
      <p:ext uri="{BB962C8B-B14F-4D97-AF65-F5344CB8AC3E}">
        <p14:creationId xmlns="" xmlns:p14="http://schemas.microsoft.com/office/powerpoint/2010/main" val="157695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 b2 first loss-maps</a:t>
            </a:r>
            <a:endParaRPr lang="en-US" dirty="0"/>
          </a:p>
        </p:txBody>
      </p:sp>
      <p:pic>
        <p:nvPicPr>
          <p:cNvPr id="7" name="Content Placeholder 6"/>
          <p:cNvPicPr>
            <a:picLocks noGrp="1" noChangeAspect="1"/>
          </p:cNvPicPr>
          <p:nvPr>
            <p:ph idx="1"/>
          </p:nvPr>
        </p:nvPicPr>
        <p:blipFill>
          <a:blip r:embed="rId2" cstate="print"/>
          <a:srcRect l="-18383" r="-18383"/>
          <a:stretch>
            <a:fillRect/>
          </a:stretch>
        </p:blipFill>
        <p:spPr/>
      </p:pic>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spTree>
    <p:extLst>
      <p:ext uri="{BB962C8B-B14F-4D97-AF65-F5344CB8AC3E}">
        <p14:creationId xmlns="" xmlns:p14="http://schemas.microsoft.com/office/powerpoint/2010/main" val="833047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Lifetime small collimation gaps</a:t>
            </a:r>
            <a:endParaRPr lang="en-US" dirty="0"/>
          </a:p>
        </p:txBody>
      </p:sp>
      <p:pic>
        <p:nvPicPr>
          <p:cNvPr id="7" name="Content Placeholder 6"/>
          <p:cNvPicPr>
            <a:picLocks noGrp="1" noChangeAspect="1"/>
          </p:cNvPicPr>
          <p:nvPr>
            <p:ph idx="1"/>
          </p:nvPr>
        </p:nvPicPr>
        <p:blipFill>
          <a:blip r:embed="rId2" cstate="print"/>
          <a:srcRect l="-18691" r="-18691"/>
          <a:stretch>
            <a:fillRect/>
          </a:stretch>
        </p:blipFill>
        <p:spPr/>
      </p:pic>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spTree>
    <p:extLst>
      <p:ext uri="{BB962C8B-B14F-4D97-AF65-F5344CB8AC3E}">
        <p14:creationId xmlns="" xmlns:p14="http://schemas.microsoft.com/office/powerpoint/2010/main" val="26083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tune shift – collimator movement</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pic>
        <p:nvPicPr>
          <p:cNvPr id="8" name="Content Placeholder 6"/>
          <p:cNvPicPr>
            <a:picLocks noChangeAspect="1"/>
          </p:cNvPicPr>
          <p:nvPr/>
        </p:nvPicPr>
        <p:blipFill rotWithShape="1">
          <a:blip r:embed="rId2" cstate="print"/>
          <a:srcRect l="4655" t="58109" r="1815" b="8936"/>
          <a:stretch/>
        </p:blipFill>
        <p:spPr bwMode="auto">
          <a:xfrm>
            <a:off x="115603" y="3645030"/>
            <a:ext cx="8993027" cy="2529053"/>
          </a:xfrm>
          <a:prstGeom prst="rect">
            <a:avLst/>
          </a:prstGeom>
          <a:noFill/>
          <a:ln w="9525">
            <a:noFill/>
            <a:miter lim="800000"/>
            <a:headEnd/>
            <a:tailEnd/>
          </a:ln>
        </p:spPr>
      </p:pic>
      <p:sp>
        <p:nvSpPr>
          <p:cNvPr id="9" name="Content Placeholder 8"/>
          <p:cNvSpPr>
            <a:spLocks noGrp="1"/>
          </p:cNvSpPr>
          <p:nvPr>
            <p:ph idx="1"/>
          </p:nvPr>
        </p:nvSpPr>
        <p:spPr/>
        <p:txBody>
          <a:bodyPr/>
          <a:lstStyle/>
          <a:p>
            <a:r>
              <a:rPr lang="en-US" dirty="0" smtClean="0"/>
              <a:t>Clearly seen in vertical plane when moving </a:t>
            </a:r>
            <a:r>
              <a:rPr lang="en-US" dirty="0" err="1" smtClean="0"/>
              <a:t>collimtors</a:t>
            </a:r>
            <a:r>
              <a:rPr lang="en-US" dirty="0" smtClean="0"/>
              <a:t> out by 4 sigma and back in, etc…</a:t>
            </a:r>
          </a:p>
          <a:p>
            <a:r>
              <a:rPr lang="en-US" dirty="0" smtClean="0"/>
              <a:t>Magnitude: ~0.0003</a:t>
            </a:r>
            <a:endParaRPr lang="en-US" dirty="0"/>
          </a:p>
        </p:txBody>
      </p:sp>
    </p:spTree>
    <p:extLst>
      <p:ext uri="{BB962C8B-B14F-4D97-AF65-F5344CB8AC3E}">
        <p14:creationId xmlns="" xmlns:p14="http://schemas.microsoft.com/office/powerpoint/2010/main" val="175605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measured – here b1, horizontal</a:t>
            </a:r>
            <a:endParaRPr lang="en-US" dirty="0"/>
          </a:p>
        </p:txBody>
      </p:sp>
      <p:pic>
        <p:nvPicPr>
          <p:cNvPr id="7" name="Content Placeholder 6"/>
          <p:cNvPicPr>
            <a:picLocks noGrp="1" noChangeAspect="1"/>
          </p:cNvPicPr>
          <p:nvPr>
            <p:ph idx="1"/>
          </p:nvPr>
        </p:nvPicPr>
        <p:blipFill>
          <a:blip r:embed="rId2" cstate="print"/>
          <a:srcRect t="-20520" b="-20520"/>
          <a:stretch>
            <a:fillRect/>
          </a:stretch>
        </p:blipFill>
        <p:spPr>
          <a:xfrm>
            <a:off x="0" y="629678"/>
            <a:ext cx="9144000" cy="5679722"/>
          </a:xfrm>
        </p:spPr>
      </p:pic>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cxnSp>
        <p:nvCxnSpPr>
          <p:cNvPr id="9" name="Straight Connector 8"/>
          <p:cNvCxnSpPr/>
          <p:nvPr/>
        </p:nvCxnSpPr>
        <p:spPr bwMode="auto">
          <a:xfrm>
            <a:off x="293410" y="4257349"/>
            <a:ext cx="7489040" cy="0"/>
          </a:xfrm>
          <a:prstGeom prst="line">
            <a:avLst/>
          </a:prstGeom>
          <a:solidFill>
            <a:schemeClr val="accent1"/>
          </a:solidFill>
          <a:ln w="12700" cap="sq" cmpd="sng" algn="ctr">
            <a:solidFill>
              <a:schemeClr val="bg2"/>
            </a:solidFill>
            <a:prstDash val="solid"/>
            <a:round/>
            <a:headEnd type="none" w="med" len="med"/>
            <a:tailEnd type="none" w="med" len="med"/>
          </a:ln>
          <a:effectLst/>
        </p:spPr>
      </p:cxnSp>
      <p:sp>
        <p:nvSpPr>
          <p:cNvPr id="10" name="TextBox 9"/>
          <p:cNvSpPr txBox="1"/>
          <p:nvPr/>
        </p:nvSpPr>
        <p:spPr>
          <a:xfrm>
            <a:off x="1547580" y="3954566"/>
            <a:ext cx="595335" cy="338554"/>
          </a:xfrm>
          <a:prstGeom prst="rect">
            <a:avLst/>
          </a:prstGeom>
          <a:noFill/>
        </p:spPr>
        <p:txBody>
          <a:bodyPr wrap="none" rtlCol="0">
            <a:spAutoFit/>
          </a:bodyPr>
          <a:lstStyle/>
          <a:p>
            <a:r>
              <a:rPr lang="en-US" sz="1600" dirty="0" smtClean="0"/>
              <a:t>4e-5</a:t>
            </a:r>
            <a:endParaRPr lang="en-US" sz="1600" dirty="0"/>
          </a:p>
        </p:txBody>
      </p:sp>
    </p:spTree>
    <p:extLst>
      <p:ext uri="{BB962C8B-B14F-4D97-AF65-F5344CB8AC3E}">
        <p14:creationId xmlns="" xmlns:p14="http://schemas.microsoft.com/office/powerpoint/2010/main" val="110996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Nominal collimation</a:t>
            </a:r>
            <a:endParaRPr lang="en-GB" dirty="0"/>
          </a:p>
        </p:txBody>
      </p:sp>
      <p:sp>
        <p:nvSpPr>
          <p:cNvPr id="3" name="Content Placeholder 2"/>
          <p:cNvSpPr>
            <a:spLocks noGrp="1"/>
          </p:cNvSpPr>
          <p:nvPr>
            <p:ph idx="1"/>
          </p:nvPr>
        </p:nvSpPr>
        <p:spPr>
          <a:xfrm>
            <a:off x="395420" y="836640"/>
            <a:ext cx="8229600" cy="3960550"/>
          </a:xfrm>
        </p:spPr>
        <p:txBody>
          <a:bodyPr/>
          <a:lstStyle/>
          <a:p>
            <a:r>
              <a:rPr lang="en-US" sz="2000" dirty="0" smtClean="0"/>
              <a:t>Tune shifts of the order of 1e-4 to 3e-4 could be observed at flat top when synchronously moving a fraction of the collimators from nominal settings by 4 sigma. </a:t>
            </a:r>
          </a:p>
          <a:p>
            <a:r>
              <a:rPr lang="en-US" sz="2000" dirty="0" smtClean="0"/>
              <a:t>The tune signals were again very noisy and drifting, and both damper gains and </a:t>
            </a:r>
            <a:r>
              <a:rPr lang="en-US" sz="2000" dirty="0" err="1" smtClean="0"/>
              <a:t>octupole</a:t>
            </a:r>
            <a:r>
              <a:rPr lang="en-US" sz="2000" dirty="0" smtClean="0"/>
              <a:t> currents should be lowered to increase the signal/noise ratio.</a:t>
            </a:r>
          </a:p>
          <a:p>
            <a:r>
              <a:rPr lang="en-US" sz="2000" dirty="0" smtClean="0"/>
              <a:t>However, the signals were clear enough during the first ramp in the vertical plane and there was no time to observe in real time during the second ramp, so that we did not try to decrease these gains that could have jeopardized the loss maps. </a:t>
            </a:r>
          </a:p>
          <a:p>
            <a:r>
              <a:rPr lang="en-US" sz="2000" dirty="0" smtClean="0"/>
              <a:t>Many thanks to the OP teams for their help and very quick reaction to the several issues that occurred during the MD!</a:t>
            </a:r>
            <a:endParaRPr lang="en-GB" sz="2000"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dirty="0" smtClean="0"/>
              <a:t>08/05/2011</a:t>
            </a:r>
            <a:endParaRPr lang="en-US" dirty="0"/>
          </a:p>
        </p:txBody>
      </p:sp>
      <p:sp>
        <p:nvSpPr>
          <p:cNvPr id="6" name="TextBox 5"/>
          <p:cNvSpPr txBox="1"/>
          <p:nvPr/>
        </p:nvSpPr>
        <p:spPr>
          <a:xfrm>
            <a:off x="539440" y="4797190"/>
            <a:ext cx="7849090" cy="1323439"/>
          </a:xfrm>
          <a:prstGeom prst="rect">
            <a:avLst/>
          </a:prstGeom>
          <a:noFill/>
        </p:spPr>
        <p:txBody>
          <a:bodyPr wrap="square" rtlCol="0">
            <a:spAutoFit/>
          </a:bodyPr>
          <a:lstStyle/>
          <a:p>
            <a:r>
              <a:rPr lang="en-GB" dirty="0" smtClean="0">
                <a:solidFill>
                  <a:schemeClr val="bg2">
                    <a:lumMod val="60000"/>
                    <a:lumOff val="40000"/>
                  </a:schemeClr>
                </a:solidFill>
              </a:rPr>
              <a:t>Conclusion from second ramp:</a:t>
            </a:r>
            <a:r>
              <a:rPr lang="en-US" dirty="0" smtClean="0">
                <a:solidFill>
                  <a:schemeClr val="bg2">
                    <a:lumMod val="60000"/>
                    <a:lumOff val="40000"/>
                  </a:schemeClr>
                </a:solidFill>
              </a:rPr>
              <a:t/>
            </a:r>
            <a:br>
              <a:rPr lang="en-US" dirty="0" smtClean="0">
                <a:solidFill>
                  <a:schemeClr val="bg2">
                    <a:lumMod val="60000"/>
                    <a:lumOff val="40000"/>
                  </a:schemeClr>
                </a:solidFill>
              </a:rPr>
            </a:br>
            <a:r>
              <a:rPr lang="en-US" dirty="0" smtClean="0">
                <a:solidFill>
                  <a:schemeClr val="bg2">
                    <a:lumMod val="60000"/>
                    <a:lumOff val="40000"/>
                  </a:schemeClr>
                </a:solidFill>
              </a:rPr>
              <a:t>Tight settings, very close to 7 </a:t>
            </a:r>
            <a:r>
              <a:rPr lang="en-US" dirty="0" err="1" smtClean="0">
                <a:solidFill>
                  <a:schemeClr val="bg2">
                    <a:lumMod val="60000"/>
                    <a:lumOff val="40000"/>
                  </a:schemeClr>
                </a:solidFill>
              </a:rPr>
              <a:t>TeV</a:t>
            </a:r>
            <a:r>
              <a:rPr lang="en-US" dirty="0" smtClean="0">
                <a:solidFill>
                  <a:schemeClr val="bg2">
                    <a:lumMod val="60000"/>
                    <a:lumOff val="40000"/>
                  </a:schemeClr>
                </a:solidFill>
              </a:rPr>
              <a:t> settings, </a:t>
            </a:r>
            <a:r>
              <a:rPr lang="en-US" dirty="0" smtClean="0">
                <a:solidFill>
                  <a:schemeClr val="bg2">
                    <a:lumMod val="60000"/>
                    <a:lumOff val="40000"/>
                  </a:schemeClr>
                </a:solidFill>
              </a:rPr>
              <a:t>have been qualified for B2. In B1, larger retractions between primary and secondary </a:t>
            </a:r>
            <a:r>
              <a:rPr lang="en-US" dirty="0" err="1" smtClean="0">
                <a:solidFill>
                  <a:schemeClr val="bg2">
                    <a:lumMod val="60000"/>
                    <a:lumOff val="40000"/>
                  </a:schemeClr>
                </a:solidFill>
              </a:rPr>
              <a:t>colliamtors</a:t>
            </a:r>
            <a:r>
              <a:rPr lang="en-US" dirty="0" smtClean="0">
                <a:solidFill>
                  <a:schemeClr val="bg2">
                    <a:lumMod val="60000"/>
                    <a:lumOff val="40000"/>
                  </a:schemeClr>
                </a:solidFill>
              </a:rPr>
              <a:t> are needed (2 sigma worked).</a:t>
            </a:r>
            <a:endParaRPr lang="en-GB" dirty="0">
              <a:solidFill>
                <a:schemeClr val="bg2">
                  <a:lumMod val="60000"/>
                  <a:lumOff val="4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Saturday 7</a:t>
            </a:r>
            <a:r>
              <a:rPr lang="en-GB" baseline="30000" dirty="0" smtClean="0"/>
              <a:t>th</a:t>
            </a:r>
            <a:r>
              <a:rPr lang="en-GB" dirty="0" smtClean="0"/>
              <a:t> May</a:t>
            </a:r>
            <a:endParaRPr lang="en-GB" dirty="0"/>
          </a:p>
        </p:txBody>
      </p:sp>
      <p:sp>
        <p:nvSpPr>
          <p:cNvPr id="3" name="Footer Placeholder 2"/>
          <p:cNvSpPr>
            <a:spLocks noGrp="1"/>
          </p:cNvSpPr>
          <p:nvPr>
            <p:ph type="ftr" sz="quarter" idx="10"/>
          </p:nvPr>
        </p:nvSpPr>
        <p:spPr/>
        <p:txBody>
          <a:bodyPr/>
          <a:lstStyle/>
          <a:p>
            <a:r>
              <a:rPr lang="en-US" smtClean="0"/>
              <a:t>LHC 8:30 meeting</a:t>
            </a:r>
            <a:endParaRPr lang="en-US" dirty="0"/>
          </a:p>
        </p:txBody>
      </p:sp>
      <p:sp>
        <p:nvSpPr>
          <p:cNvPr id="7" name="Date Placeholder 3"/>
          <p:cNvSpPr txBox="1">
            <a:spLocks/>
          </p:cNvSpPr>
          <p:nvPr/>
        </p:nvSpPr>
        <p:spPr bwMode="auto">
          <a:xfrm>
            <a:off x="134080" y="6589712"/>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2"/>
                </a:solidFill>
                <a:effectLst/>
                <a:uLnTx/>
                <a:uFillTx/>
                <a:latin typeface="Arial" charset="0"/>
                <a:ea typeface="+mn-ea"/>
                <a:cs typeface="+mn-cs"/>
              </a:rPr>
              <a:t>08/05/2011</a:t>
            </a:r>
            <a:endParaRPr kumimoji="0" lang="en-US" sz="1200" b="0" i="0" u="none" strike="noStrike" kern="1200" cap="none" spc="0" normalizeH="0" baseline="0" noProof="0" dirty="0">
              <a:ln>
                <a:noFill/>
              </a:ln>
              <a:solidFill>
                <a:schemeClr val="bg2"/>
              </a:solidFill>
              <a:effectLst/>
              <a:uLnTx/>
              <a:uFillTx/>
              <a:latin typeface="Arial" charset="0"/>
              <a:ea typeface="+mn-ea"/>
              <a:cs typeface="+mn-cs"/>
            </a:endParaRPr>
          </a:p>
        </p:txBody>
      </p:sp>
      <p:graphicFrame>
        <p:nvGraphicFramePr>
          <p:cNvPr id="8" name="Group 52"/>
          <p:cNvGraphicFramePr>
            <a:graphicFrameLocks noGrp="1"/>
          </p:cNvGraphicFramePr>
          <p:nvPr>
            <p:ph idx="1"/>
            <p:extLst>
              <p:ext uri="{D42A27DB-BD31-4B8C-83A1-F6EECF244321}">
                <p14:modId xmlns:p14="http://schemas.microsoft.com/office/powerpoint/2010/main" xmlns="" val="3548709070"/>
              </p:ext>
            </p:extLst>
          </p:nvPr>
        </p:nvGraphicFramePr>
        <p:xfrm>
          <a:off x="457200" y="1412720"/>
          <a:ext cx="8229600" cy="4457700"/>
        </p:xfrm>
        <a:graphic>
          <a:graphicData uri="http://schemas.openxmlformats.org/drawingml/2006/table">
            <a:tbl>
              <a:tblPr/>
              <a:tblGrid>
                <a:gridCol w="658813"/>
                <a:gridCol w="792162"/>
                <a:gridCol w="677862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MD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Sat</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04:00</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0.45 </a:t>
                      </a:r>
                      <a:r>
                        <a:rPr kumimoji="0" lang="en-US" sz="1800" b="1" i="0" u="none" strike="noStrike" cap="none" normalizeH="0" baseline="0" dirty="0" err="1" smtClean="0">
                          <a:ln>
                            <a:noFill/>
                          </a:ln>
                          <a:solidFill>
                            <a:srgbClr val="000000"/>
                          </a:solidFill>
                          <a:effectLst/>
                          <a:latin typeface="Arial" charset="0"/>
                        </a:rPr>
                        <a:t>TeV</a:t>
                      </a:r>
                      <a:r>
                        <a:rPr kumimoji="0" lang="en-US" sz="1800" b="1" i="0" u="none" strike="noStrike" cap="none" normalizeH="0" baseline="0" dirty="0" smtClean="0">
                          <a:ln>
                            <a:noFill/>
                          </a:ln>
                          <a:solidFill>
                            <a:srgbClr val="000000"/>
                          </a:solidFill>
                          <a:effectLst/>
                          <a:latin typeface="Arial" charset="0"/>
                        </a:rPr>
                        <a:t>: Investigation on </a:t>
                      </a:r>
                      <a:r>
                        <a:rPr kumimoji="0" lang="en-US" sz="1800" b="1" i="0" u="sng" strike="noStrike" cap="none" normalizeH="0" baseline="0" dirty="0" smtClean="0">
                          <a:ln>
                            <a:noFill/>
                          </a:ln>
                          <a:solidFill>
                            <a:srgbClr val="000000"/>
                          </a:solidFill>
                          <a:effectLst/>
                          <a:latin typeface="Arial" charset="0"/>
                        </a:rPr>
                        <a:t>CODs</a:t>
                      </a:r>
                      <a:endParaRPr kumimoji="0" lang="en-US" sz="1800" b="1" i="0" u="none" strike="noStrike" cap="none" normalizeH="0" baseline="0" dirty="0" smtClean="0">
                        <a:ln>
                          <a:noFill/>
                        </a:ln>
                        <a:solidFill>
                          <a:srgbClr val="000000"/>
                        </a:solidFill>
                        <a:effectLst/>
                        <a:latin typeface="Arial" charset="0"/>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FE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Sat</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10:00</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Arial" charset="0"/>
                        </a:rPr>
                        <a:t>0.45 </a:t>
                      </a:r>
                      <a:r>
                        <a:rPr kumimoji="0" lang="en-US" sz="1800" b="1" i="1" u="none" strike="noStrike" cap="none" normalizeH="0" baseline="0" dirty="0" err="1" smtClean="0">
                          <a:ln>
                            <a:noFill/>
                          </a:ln>
                          <a:solidFill>
                            <a:srgbClr val="000000"/>
                          </a:solidFill>
                          <a:effectLst/>
                          <a:latin typeface="Arial" charset="0"/>
                        </a:rPr>
                        <a:t>TeV</a:t>
                      </a:r>
                      <a:r>
                        <a:rPr kumimoji="0" lang="en-US" sz="1800" b="1" i="1" u="none" strike="noStrike" cap="none" normalizeH="0" baseline="0" dirty="0" smtClean="0">
                          <a:ln>
                            <a:noFill/>
                          </a:ln>
                          <a:solidFill>
                            <a:srgbClr val="000000"/>
                          </a:solidFill>
                          <a:effectLst/>
                          <a:latin typeface="Arial" charset="0"/>
                        </a:rPr>
                        <a:t>: </a:t>
                      </a:r>
                      <a:r>
                        <a:rPr kumimoji="0" lang="en-US" sz="1800" b="1" i="1" u="sng" strike="noStrike" cap="none" normalizeH="0" baseline="0" dirty="0" smtClean="0">
                          <a:ln>
                            <a:noFill/>
                          </a:ln>
                          <a:solidFill>
                            <a:srgbClr val="000000"/>
                          </a:solidFill>
                          <a:effectLst/>
                          <a:latin typeface="Arial" charset="0"/>
                        </a:rPr>
                        <a:t>ATS (including cycle to new injection settings)</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charset="0"/>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20:00</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Arial" charset="0"/>
                        </a:rPr>
                        <a:t>0.45 – 3.5 </a:t>
                      </a:r>
                      <a:r>
                        <a:rPr kumimoji="0" lang="en-US" sz="1800" b="1" i="1" u="none" strike="noStrike" cap="none" normalizeH="0" baseline="0" dirty="0" err="1" smtClean="0">
                          <a:ln>
                            <a:noFill/>
                          </a:ln>
                          <a:solidFill>
                            <a:srgbClr val="000000"/>
                          </a:solidFill>
                          <a:effectLst/>
                          <a:latin typeface="Arial" charset="0"/>
                        </a:rPr>
                        <a:t>TeV</a:t>
                      </a:r>
                      <a:r>
                        <a:rPr kumimoji="0" lang="en-US" sz="1800" b="1" i="1" u="none" strike="noStrike" cap="none" normalizeH="0" baseline="0" dirty="0" smtClean="0">
                          <a:ln>
                            <a:noFill/>
                          </a:ln>
                          <a:solidFill>
                            <a:srgbClr val="000000"/>
                          </a:solidFill>
                          <a:effectLst/>
                          <a:latin typeface="Arial" charset="0"/>
                        </a:rPr>
                        <a:t>: </a:t>
                      </a:r>
                      <a:r>
                        <a:rPr kumimoji="0" lang="en-US" sz="1800" b="1" i="1" u="sng" strike="noStrike" cap="none" normalizeH="0" baseline="0" dirty="0" smtClean="0">
                          <a:ln>
                            <a:noFill/>
                          </a:ln>
                          <a:solidFill>
                            <a:srgbClr val="000000"/>
                          </a:solidFill>
                          <a:effectLst/>
                          <a:latin typeface="Arial" charset="0"/>
                        </a:rPr>
                        <a:t>Nominal  collimation</a:t>
                      </a:r>
                      <a:r>
                        <a:rPr kumimoji="0" lang="en-US" sz="1800" b="1" i="1" u="none" strike="noStrike" cap="none" normalizeH="0" baseline="0" dirty="0" smtClean="0">
                          <a:ln>
                            <a:noFill/>
                          </a:ln>
                          <a:solidFill>
                            <a:srgbClr val="000000"/>
                          </a:solidFill>
                          <a:effectLst/>
                          <a:latin typeface="Arial" charset="0"/>
                        </a:rPr>
                        <a:t>, single bunch tune shift</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charset="0"/>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04:00</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Arial" charset="0"/>
                        </a:rPr>
                        <a:t>Ramp down, cycle</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Sun</a:t>
                      </a:r>
                      <a:endParaRPr kumimoji="0" lang="en-GB" sz="1800" b="0" i="0" u="none" strike="noStrike" cap="none" normalizeH="0" baseline="0" smtClean="0">
                        <a:ln>
                          <a:noFill/>
                        </a:ln>
                        <a:solidFill>
                          <a:srgbClr val="000000"/>
                        </a:solidFill>
                        <a:effectLst/>
                        <a:latin typeface="Arial" charset="0"/>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06:00</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Arial" charset="0"/>
                        </a:rPr>
                        <a:t>0.45 </a:t>
                      </a:r>
                      <a:r>
                        <a:rPr kumimoji="0" lang="en-US" sz="1800" b="0" i="1" u="none" strike="noStrike" cap="none" normalizeH="0" baseline="0" dirty="0" err="1" smtClean="0">
                          <a:ln>
                            <a:noFill/>
                          </a:ln>
                          <a:solidFill>
                            <a:srgbClr val="000000"/>
                          </a:solidFill>
                          <a:effectLst/>
                          <a:latin typeface="Arial" charset="0"/>
                          <a:sym typeface="Wingdings" pitchFamily="2" charset="2"/>
                        </a:rPr>
                        <a:t>TeV</a:t>
                      </a:r>
                      <a:r>
                        <a:rPr kumimoji="0" lang="en-US" sz="1800" b="0" i="1" u="none" strike="noStrike" cap="none" normalizeH="0" baseline="0" dirty="0" smtClean="0">
                          <a:ln>
                            <a:noFill/>
                          </a:ln>
                          <a:solidFill>
                            <a:srgbClr val="000000"/>
                          </a:solidFill>
                          <a:effectLst/>
                          <a:latin typeface="Arial" charset="0"/>
                          <a:sym typeface="Wingdings" pitchFamily="2" charset="2"/>
                        </a:rPr>
                        <a:t>: </a:t>
                      </a:r>
                      <a:r>
                        <a:rPr kumimoji="0" lang="en-US" sz="1800" b="0" i="1" u="sng" strike="noStrike" cap="none" normalizeH="0" baseline="0" dirty="0" smtClean="0">
                          <a:ln>
                            <a:noFill/>
                          </a:ln>
                          <a:solidFill>
                            <a:schemeClr val="tx1"/>
                          </a:solidFill>
                          <a:effectLst/>
                          <a:latin typeface="Arial" charset="0"/>
                        </a:rPr>
                        <a:t>RF multi-bunch instabilities</a:t>
                      </a:r>
                      <a:endParaRPr kumimoji="0" lang="en-US" sz="1800" b="0" i="1" u="sng" strike="noStrike" cap="none" normalizeH="0" baseline="0" dirty="0" smtClean="0">
                        <a:ln>
                          <a:noFill/>
                        </a:ln>
                        <a:solidFill>
                          <a:srgbClr val="000000"/>
                        </a:solidFill>
                        <a:effectLst/>
                        <a:latin typeface="Arial" charset="0"/>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charset="0"/>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10:00</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Arial" charset="0"/>
                        </a:rPr>
                        <a:t>0.45 </a:t>
                      </a:r>
                      <a:r>
                        <a:rPr kumimoji="0" lang="en-US" sz="1800" b="0" i="1" u="none" strike="noStrike" cap="none" normalizeH="0" baseline="0" dirty="0" smtClean="0">
                          <a:ln>
                            <a:noFill/>
                          </a:ln>
                          <a:solidFill>
                            <a:srgbClr val="000000"/>
                          </a:solidFill>
                          <a:effectLst/>
                          <a:latin typeface="Arial" charset="0"/>
                          <a:sym typeface="Wingdings" pitchFamily="2" charset="2"/>
                        </a:rPr>
                        <a:t> 3.5 </a:t>
                      </a:r>
                      <a:r>
                        <a:rPr kumimoji="0" lang="en-US" sz="1800" b="0" i="1" u="none" strike="noStrike" cap="none" normalizeH="0" baseline="0" dirty="0" err="1" smtClean="0">
                          <a:ln>
                            <a:noFill/>
                          </a:ln>
                          <a:solidFill>
                            <a:srgbClr val="000000"/>
                          </a:solidFill>
                          <a:effectLst/>
                          <a:latin typeface="Arial" charset="0"/>
                          <a:sym typeface="Wingdings" pitchFamily="2" charset="2"/>
                        </a:rPr>
                        <a:t>TeV</a:t>
                      </a:r>
                      <a:r>
                        <a:rPr kumimoji="0" lang="en-US" sz="1800" b="0" i="1" u="none" strike="noStrike" cap="none" normalizeH="0" baseline="0" dirty="0" smtClean="0">
                          <a:ln>
                            <a:noFill/>
                          </a:ln>
                          <a:solidFill>
                            <a:srgbClr val="000000"/>
                          </a:solidFill>
                          <a:effectLst/>
                          <a:latin typeface="Arial" charset="0"/>
                          <a:sym typeface="Wingdings" pitchFamily="2" charset="2"/>
                        </a:rPr>
                        <a:t>: </a:t>
                      </a:r>
                      <a:r>
                        <a:rPr kumimoji="0" lang="en-US" sz="1800" b="0" i="1" u="sng" strike="noStrike" cap="none" normalizeH="0" baseline="0" dirty="0" smtClean="0">
                          <a:ln>
                            <a:noFill/>
                          </a:ln>
                          <a:solidFill>
                            <a:srgbClr val="000000"/>
                          </a:solidFill>
                          <a:effectLst/>
                          <a:latin typeface="Arial" charset="0"/>
                        </a:rPr>
                        <a:t>Coupled-bunch instability</a:t>
                      </a:r>
                      <a:r>
                        <a:rPr kumimoji="0" lang="en-US" sz="1800" b="0" i="1" u="none" strike="noStrike" cap="none" normalizeH="0" baseline="0" dirty="0" smtClean="0">
                          <a:ln>
                            <a:noFill/>
                          </a:ln>
                          <a:solidFill>
                            <a:srgbClr val="000000"/>
                          </a:solidFill>
                          <a:effectLst/>
                          <a:latin typeface="Arial" charset="0"/>
                        </a:rPr>
                        <a:t> rise times</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charset="0"/>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18:00</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Arial" charset="0"/>
                        </a:rPr>
                        <a:t>Ramp down, cycle</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charset="0"/>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20:00</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Arial" charset="0"/>
                        </a:rPr>
                        <a:t>0.45 </a:t>
                      </a:r>
                      <a:r>
                        <a:rPr kumimoji="0" lang="en-US" sz="1800" b="0" i="1" u="none" strike="noStrike" cap="none" normalizeH="0" baseline="0" dirty="0" smtClean="0">
                          <a:ln>
                            <a:noFill/>
                          </a:ln>
                          <a:solidFill>
                            <a:srgbClr val="000000"/>
                          </a:solidFill>
                          <a:effectLst/>
                          <a:latin typeface="Arial" charset="0"/>
                          <a:sym typeface="Wingdings" pitchFamily="2" charset="2"/>
                        </a:rPr>
                        <a:t> 3.5 </a:t>
                      </a:r>
                      <a:r>
                        <a:rPr kumimoji="0" lang="en-US" sz="1800" b="0" i="1" u="none" strike="noStrike" cap="none" normalizeH="0" baseline="0" dirty="0" err="1" smtClean="0">
                          <a:ln>
                            <a:noFill/>
                          </a:ln>
                          <a:solidFill>
                            <a:srgbClr val="000000"/>
                          </a:solidFill>
                          <a:effectLst/>
                          <a:latin typeface="Arial" charset="0"/>
                          <a:sym typeface="Wingdings" pitchFamily="2" charset="2"/>
                        </a:rPr>
                        <a:t>TeV</a:t>
                      </a:r>
                      <a:r>
                        <a:rPr kumimoji="0" lang="en-US" sz="1800" b="0" i="1" u="none" strike="noStrike" cap="none" normalizeH="0" baseline="0" dirty="0" smtClean="0">
                          <a:ln>
                            <a:noFill/>
                          </a:ln>
                          <a:solidFill>
                            <a:srgbClr val="000000"/>
                          </a:solidFill>
                          <a:effectLst/>
                          <a:latin typeface="Arial" charset="0"/>
                          <a:sym typeface="Wingdings" pitchFamily="2" charset="2"/>
                        </a:rPr>
                        <a:t>: </a:t>
                      </a:r>
                      <a:r>
                        <a:rPr kumimoji="0" lang="en-US" sz="1800" b="0" i="1" u="sng" strike="noStrike" cap="none" normalizeH="0" baseline="0" dirty="0" smtClean="0">
                          <a:ln>
                            <a:noFill/>
                          </a:ln>
                          <a:solidFill>
                            <a:srgbClr val="000000"/>
                          </a:solidFill>
                          <a:effectLst/>
                          <a:latin typeface="Arial" charset="0"/>
                        </a:rPr>
                        <a:t>Quench test</a:t>
                      </a:r>
                      <a:r>
                        <a:rPr kumimoji="0" lang="en-US" sz="1800" b="0" i="1" u="none" strike="noStrike" cap="none" normalizeH="0" baseline="0" dirty="0" smtClean="0">
                          <a:ln>
                            <a:noFill/>
                          </a:ln>
                          <a:solidFill>
                            <a:srgbClr val="000000"/>
                          </a:solidFill>
                          <a:effectLst/>
                          <a:latin typeface="Arial" charset="0"/>
                        </a:rPr>
                        <a:t> in the DS of IR7 </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Mon</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06:00</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Arial" charset="0"/>
                        </a:rPr>
                        <a:t>Technical Stop</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Lost</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6h</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000000"/>
                          </a:solidFill>
                          <a:effectLst/>
                          <a:latin typeface="Arial" charset="0"/>
                        </a:rPr>
                        <a:t>3.5 </a:t>
                      </a:r>
                      <a:r>
                        <a:rPr kumimoji="0" lang="en-US" sz="1800" b="1" i="0" u="none" strike="noStrike" cap="none" normalizeH="0" baseline="0" dirty="0" err="1" smtClean="0">
                          <a:ln>
                            <a:noFill/>
                          </a:ln>
                          <a:solidFill>
                            <a:srgbClr val="000000"/>
                          </a:solidFill>
                          <a:effectLst/>
                          <a:latin typeface="Arial" charset="0"/>
                        </a:rPr>
                        <a:t>TeV</a:t>
                      </a:r>
                      <a:r>
                        <a:rPr kumimoji="0" lang="en-US" sz="1800" b="1" i="0" u="none" strike="noStrike" cap="none" normalizeH="0" baseline="0" dirty="0" smtClean="0">
                          <a:ln>
                            <a:noFill/>
                          </a:ln>
                          <a:solidFill>
                            <a:srgbClr val="000000"/>
                          </a:solidFill>
                          <a:effectLst/>
                          <a:latin typeface="Arial" charset="0"/>
                        </a:rPr>
                        <a:t>: </a:t>
                      </a:r>
                      <a:r>
                        <a:rPr kumimoji="0" lang="en-US" sz="1800" b="1" i="0" u="sng" strike="noStrike" cap="none" normalizeH="0" baseline="0" dirty="0" smtClean="0">
                          <a:ln>
                            <a:noFill/>
                          </a:ln>
                          <a:solidFill>
                            <a:srgbClr val="000000"/>
                          </a:solidFill>
                          <a:effectLst/>
                          <a:latin typeface="Arial" charset="0"/>
                        </a:rPr>
                        <a:t>Tune scan </a:t>
                      </a:r>
                      <a:r>
                        <a:rPr kumimoji="0" lang="en-US" sz="1800" b="1" i="0" u="none" strike="noStrike" cap="none" normalizeH="0" baseline="0" dirty="0" smtClean="0">
                          <a:ln>
                            <a:noFill/>
                          </a:ln>
                          <a:solidFill>
                            <a:srgbClr val="000000"/>
                          </a:solidFill>
                          <a:effectLst/>
                          <a:latin typeface="Arial" charset="0"/>
                        </a:rPr>
                        <a:t>– beam-beam optimization, lifetime, losses</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r>
            </a:tbl>
          </a:graphicData>
        </a:graphic>
      </p:graphicFrame>
      <p:sp>
        <p:nvSpPr>
          <p:cNvPr id="9" name="TextBox 8"/>
          <p:cNvSpPr txBox="1"/>
          <p:nvPr/>
        </p:nvSpPr>
        <p:spPr>
          <a:xfrm>
            <a:off x="539440" y="764630"/>
            <a:ext cx="7633060" cy="400110"/>
          </a:xfrm>
          <a:prstGeom prst="rect">
            <a:avLst/>
          </a:prstGeom>
          <a:noFill/>
        </p:spPr>
        <p:txBody>
          <a:bodyPr wrap="square" rtlCol="0">
            <a:spAutoFit/>
          </a:bodyPr>
          <a:lstStyle/>
          <a:p>
            <a:pPr algn="l"/>
            <a:r>
              <a:rPr lang="fr-CH" dirty="0" smtClean="0"/>
              <a:t>MD </a:t>
            </a:r>
            <a:r>
              <a:rPr lang="fr-CH" dirty="0" err="1" smtClean="0"/>
              <a:t>Status</a:t>
            </a:r>
            <a:r>
              <a:rPr lang="fr-CH" dirty="0" smtClean="0"/>
              <a:t>: </a:t>
            </a:r>
            <a:r>
              <a:rPr lang="fr-CH" dirty="0" err="1" smtClean="0"/>
              <a:t>Also</a:t>
            </a:r>
            <a:r>
              <a:rPr lang="fr-CH" dirty="0" smtClean="0"/>
              <a:t> OK -&gt;</a:t>
            </a:r>
            <a:endParaRPr lang="en-GB" dirty="0"/>
          </a:p>
        </p:txBody>
      </p:sp>
      <p:sp>
        <p:nvSpPr>
          <p:cNvPr id="10" name="TextBox 9"/>
          <p:cNvSpPr txBox="1"/>
          <p:nvPr/>
        </p:nvSpPr>
        <p:spPr>
          <a:xfrm>
            <a:off x="5436120" y="764630"/>
            <a:ext cx="3384470" cy="400110"/>
          </a:xfrm>
          <a:prstGeom prst="rect">
            <a:avLst/>
          </a:prstGeom>
          <a:solidFill>
            <a:schemeClr val="accent1"/>
          </a:solidFill>
        </p:spPr>
        <p:txBody>
          <a:bodyPr wrap="square" rtlCol="0">
            <a:spAutoFit/>
          </a:bodyPr>
          <a:lstStyle/>
          <a:p>
            <a:r>
              <a:rPr lang="en-GB" dirty="0" smtClean="0"/>
              <a:t>Summary from Ralph</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0.45 </a:t>
            </a:r>
            <a:r>
              <a:rPr lang="en-US" dirty="0" err="1"/>
              <a:t>TeV</a:t>
            </a:r>
            <a:r>
              <a:rPr lang="en-US" dirty="0"/>
              <a:t>: Investigation on </a:t>
            </a:r>
            <a:r>
              <a:rPr lang="en-US" dirty="0" smtClean="0"/>
              <a:t>CODs</a:t>
            </a:r>
            <a:endParaRPr lang="en-US" dirty="0"/>
          </a:p>
        </p:txBody>
      </p:sp>
      <p:sp>
        <p:nvSpPr>
          <p:cNvPr id="3" name="Content Placeholder 2"/>
          <p:cNvSpPr>
            <a:spLocks noGrp="1"/>
          </p:cNvSpPr>
          <p:nvPr>
            <p:ph idx="1"/>
          </p:nvPr>
        </p:nvSpPr>
        <p:spPr>
          <a:xfrm>
            <a:off x="457200" y="836640"/>
            <a:ext cx="8229600" cy="5472760"/>
          </a:xfrm>
        </p:spPr>
        <p:txBody>
          <a:bodyPr/>
          <a:lstStyle/>
          <a:p>
            <a:r>
              <a:rPr lang="en-US" dirty="0"/>
              <a:t>Investigation done on the following CODS</a:t>
            </a:r>
            <a:r>
              <a:rPr lang="en-US" dirty="0" smtClean="0"/>
              <a:t>:</a:t>
            </a:r>
          </a:p>
          <a:p>
            <a:pPr lvl="1"/>
            <a:r>
              <a:rPr lang="en-US" dirty="0" smtClean="0"/>
              <a:t>1 </a:t>
            </a:r>
            <a:r>
              <a:rPr lang="en-US" dirty="0"/>
              <a:t>- RCBYHS5.</a:t>
            </a:r>
            <a:r>
              <a:rPr lang="en-US" dirty="0" smtClean="0"/>
              <a:t>R8B1</a:t>
            </a:r>
          </a:p>
          <a:p>
            <a:pPr lvl="1"/>
            <a:r>
              <a:rPr lang="en-US" dirty="0" smtClean="0"/>
              <a:t>2 </a:t>
            </a:r>
            <a:r>
              <a:rPr lang="en-US" dirty="0"/>
              <a:t>- RCBYV5.</a:t>
            </a:r>
            <a:r>
              <a:rPr lang="en-US" dirty="0" smtClean="0"/>
              <a:t>L4B2</a:t>
            </a:r>
          </a:p>
          <a:p>
            <a:pPr lvl="1"/>
            <a:r>
              <a:rPr lang="en-US" dirty="0" smtClean="0"/>
              <a:t>3 </a:t>
            </a:r>
            <a:r>
              <a:rPr lang="en-US" dirty="0"/>
              <a:t>- RCBYH4.</a:t>
            </a:r>
            <a:r>
              <a:rPr lang="en-US" dirty="0" smtClean="0"/>
              <a:t>R8B1</a:t>
            </a:r>
          </a:p>
          <a:p>
            <a:pPr lvl="1"/>
            <a:r>
              <a:rPr lang="en-US" dirty="0" smtClean="0"/>
              <a:t>4 </a:t>
            </a:r>
            <a:r>
              <a:rPr lang="en-US" dirty="0"/>
              <a:t>- RCBYHS4.</a:t>
            </a:r>
            <a:r>
              <a:rPr lang="en-US" dirty="0" smtClean="0"/>
              <a:t>L5B1</a:t>
            </a:r>
          </a:p>
          <a:p>
            <a:pPr lvl="1"/>
            <a:r>
              <a:rPr lang="en-US" dirty="0" smtClean="0"/>
              <a:t>5 </a:t>
            </a:r>
            <a:r>
              <a:rPr lang="en-US" dirty="0"/>
              <a:t>- RCBCV8.</a:t>
            </a:r>
            <a:r>
              <a:rPr lang="en-US" dirty="0" smtClean="0"/>
              <a:t>L1B2</a:t>
            </a:r>
          </a:p>
          <a:p>
            <a:r>
              <a:rPr lang="en-US" dirty="0" smtClean="0"/>
              <a:t>Procedure:</a:t>
            </a:r>
          </a:p>
          <a:p>
            <a:pPr lvl="1"/>
            <a:r>
              <a:rPr lang="en-US" dirty="0" smtClean="0"/>
              <a:t>Bump </a:t>
            </a:r>
            <a:r>
              <a:rPr lang="en-US" dirty="0"/>
              <a:t>with each of the correctors </a:t>
            </a:r>
            <a:r>
              <a:rPr lang="en-US" dirty="0" smtClean="0"/>
              <a:t>observing leakage to machine</a:t>
            </a:r>
            <a:r>
              <a:rPr lang="en-US" dirty="0"/>
              <a:t>. </a:t>
            </a:r>
            <a:endParaRPr lang="en-US" dirty="0" smtClean="0"/>
          </a:p>
          <a:p>
            <a:pPr lvl="1"/>
            <a:r>
              <a:rPr lang="en-US" dirty="0" smtClean="0"/>
              <a:t>Data </a:t>
            </a:r>
            <a:r>
              <a:rPr lang="en-US" dirty="0"/>
              <a:t>acquired at 25Hz has to be analyzed online, but some hints suggested good results (especially the corrector 2 showed a large dynamic response)</a:t>
            </a:r>
            <a:r>
              <a:rPr lang="en-US" dirty="0" smtClean="0"/>
              <a:t>.</a:t>
            </a:r>
          </a:p>
          <a:p>
            <a:r>
              <a:rPr lang="en-US" dirty="0" smtClean="0"/>
              <a:t>Further </a:t>
            </a:r>
            <a:r>
              <a:rPr lang="en-US" dirty="0"/>
              <a:t>analysis has been done on correctors 1 and 5 sending a sinusoidal current at different frequency. </a:t>
            </a:r>
            <a:endParaRPr lang="en-US" dirty="0" smtClean="0"/>
          </a:p>
          <a:p>
            <a:r>
              <a:rPr lang="en-US" dirty="0" smtClean="0"/>
              <a:t>Results </a:t>
            </a:r>
            <a:r>
              <a:rPr lang="en-US" dirty="0"/>
              <a:t>to be </a:t>
            </a:r>
            <a:r>
              <a:rPr lang="en-US" dirty="0" smtClean="0"/>
              <a:t>analyzed. Ongoing.</a:t>
            </a:r>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sp>
        <p:nvSpPr>
          <p:cNvPr id="7" name="TextBox 6"/>
          <p:cNvSpPr txBox="1"/>
          <p:nvPr/>
        </p:nvSpPr>
        <p:spPr>
          <a:xfrm>
            <a:off x="7164360" y="764630"/>
            <a:ext cx="1800250" cy="707886"/>
          </a:xfrm>
          <a:prstGeom prst="rect">
            <a:avLst/>
          </a:prstGeom>
          <a:noFill/>
        </p:spPr>
        <p:txBody>
          <a:bodyPr wrap="square" rtlCol="0">
            <a:spAutoFit/>
          </a:bodyPr>
          <a:lstStyle/>
          <a:p>
            <a:r>
              <a:rPr lang="en-US" dirty="0" err="1" smtClean="0"/>
              <a:t>Nuria</a:t>
            </a:r>
            <a:r>
              <a:rPr lang="en-US" dirty="0" smtClean="0"/>
              <a:t>, </a:t>
            </a:r>
            <a:r>
              <a:rPr lang="en-US" dirty="0" err="1" smtClean="0"/>
              <a:t>Matteo</a:t>
            </a:r>
            <a:r>
              <a:rPr lang="en-US" dirty="0" smtClean="0"/>
              <a:t>, et al</a:t>
            </a:r>
            <a:endParaRPr lang="en-US" dirty="0"/>
          </a:p>
        </p:txBody>
      </p:sp>
    </p:spTree>
    <p:extLst>
      <p:ext uri="{BB962C8B-B14F-4D97-AF65-F5344CB8AC3E}">
        <p14:creationId xmlns="" xmlns:p14="http://schemas.microsoft.com/office/powerpoint/2010/main" val="5096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0.45 </a:t>
            </a:r>
            <a:r>
              <a:rPr lang="en-US" dirty="0" err="1"/>
              <a:t>TeV</a:t>
            </a:r>
            <a:r>
              <a:rPr lang="en-US" dirty="0"/>
              <a:t>: Investigation on CODs</a:t>
            </a:r>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pic>
        <p:nvPicPr>
          <p:cNvPr id="10" name="Content Placeholder 9"/>
          <p:cNvPicPr>
            <a:picLocks noGrp="1" noChangeAspect="1"/>
          </p:cNvPicPr>
          <p:nvPr>
            <p:ph idx="1"/>
          </p:nvPr>
        </p:nvPicPr>
        <p:blipFill>
          <a:blip r:embed="rId2" cstate="print"/>
          <a:srcRect t="-27643" b="-27643"/>
          <a:stretch>
            <a:fillRect/>
          </a:stretch>
        </p:blipFill>
        <p:spPr>
          <a:xfrm>
            <a:off x="457200" y="2421820"/>
            <a:ext cx="8229600" cy="5111750"/>
          </a:xfrm>
        </p:spPr>
      </p:pic>
      <p:pic>
        <p:nvPicPr>
          <p:cNvPr id="9" name="Content Placeholder 6"/>
          <p:cNvPicPr>
            <a:picLocks noChangeAspect="1"/>
          </p:cNvPicPr>
          <p:nvPr/>
        </p:nvPicPr>
        <p:blipFill>
          <a:blip r:embed="rId3" cstate="print"/>
          <a:srcRect t="-27643" b="-27643"/>
          <a:stretch>
            <a:fillRect/>
          </a:stretch>
        </p:blipFill>
        <p:spPr bwMode="auto">
          <a:xfrm>
            <a:off x="467430" y="44530"/>
            <a:ext cx="6552910" cy="4070287"/>
          </a:xfrm>
          <a:prstGeom prst="rect">
            <a:avLst/>
          </a:prstGeom>
          <a:noFill/>
          <a:ln w="9525">
            <a:noFill/>
            <a:miter lim="800000"/>
            <a:headEnd/>
            <a:tailEnd/>
          </a:ln>
        </p:spPr>
      </p:pic>
      <p:sp>
        <p:nvSpPr>
          <p:cNvPr id="11" name="Rectangle 10"/>
          <p:cNvSpPr/>
          <p:nvPr/>
        </p:nvSpPr>
        <p:spPr>
          <a:xfrm>
            <a:off x="7092351" y="836640"/>
            <a:ext cx="2051650" cy="1323439"/>
          </a:xfrm>
          <a:prstGeom prst="rect">
            <a:avLst/>
          </a:prstGeom>
        </p:spPr>
        <p:txBody>
          <a:bodyPr wrap="square">
            <a:spAutoFit/>
          </a:bodyPr>
          <a:lstStyle/>
          <a:p>
            <a:r>
              <a:rPr lang="en-US" dirty="0" smtClean="0"/>
              <a:t>Dynamic orbit effect while ramping bump with correctors.</a:t>
            </a:r>
            <a:endParaRPr lang="en-US" dirty="0"/>
          </a:p>
        </p:txBody>
      </p:sp>
      <p:sp>
        <p:nvSpPr>
          <p:cNvPr id="12" name="TextBox 11"/>
          <p:cNvSpPr txBox="1"/>
          <p:nvPr/>
        </p:nvSpPr>
        <p:spPr>
          <a:xfrm>
            <a:off x="7164360" y="-27480"/>
            <a:ext cx="1800250" cy="707886"/>
          </a:xfrm>
          <a:prstGeom prst="rect">
            <a:avLst/>
          </a:prstGeom>
          <a:noFill/>
        </p:spPr>
        <p:txBody>
          <a:bodyPr wrap="square" rtlCol="0">
            <a:spAutoFit/>
          </a:bodyPr>
          <a:lstStyle/>
          <a:p>
            <a:r>
              <a:rPr lang="en-US" dirty="0" err="1" smtClean="0"/>
              <a:t>Nuria</a:t>
            </a:r>
            <a:r>
              <a:rPr lang="en-US" dirty="0" smtClean="0"/>
              <a:t>, </a:t>
            </a:r>
            <a:r>
              <a:rPr lang="en-US" dirty="0" err="1" smtClean="0"/>
              <a:t>Matteo</a:t>
            </a:r>
            <a:r>
              <a:rPr lang="en-US" dirty="0" smtClean="0"/>
              <a:t>, et al</a:t>
            </a:r>
            <a:endParaRPr lang="en-US" dirty="0"/>
          </a:p>
        </p:txBody>
      </p:sp>
    </p:spTree>
    <p:extLst>
      <p:ext uri="{BB962C8B-B14F-4D97-AF65-F5344CB8AC3E}">
        <p14:creationId xmlns="" xmlns:p14="http://schemas.microsoft.com/office/powerpoint/2010/main" val="402619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ATS Optics</a:t>
            </a:r>
            <a:endParaRPr lang="en-US" dirty="0"/>
          </a:p>
        </p:txBody>
      </p:sp>
      <p:sp>
        <p:nvSpPr>
          <p:cNvPr id="3" name="Content Placeholder 2"/>
          <p:cNvSpPr>
            <a:spLocks noGrp="1"/>
          </p:cNvSpPr>
          <p:nvPr>
            <p:ph idx="1"/>
          </p:nvPr>
        </p:nvSpPr>
        <p:spPr>
          <a:xfrm>
            <a:off x="251400" y="692620"/>
            <a:ext cx="8713210" cy="5832810"/>
          </a:xfrm>
        </p:spPr>
        <p:txBody>
          <a:bodyPr/>
          <a:lstStyle/>
          <a:p>
            <a:r>
              <a:rPr lang="en-US" dirty="0"/>
              <a:t>New injection optics (ATS optics) tested and ramped </a:t>
            </a:r>
            <a:r>
              <a:rPr lang="en-US" dirty="0" smtClean="0"/>
              <a:t>successfully </a:t>
            </a:r>
            <a:r>
              <a:rPr lang="en-US" dirty="0"/>
              <a:t>up to 3.5 </a:t>
            </a:r>
            <a:r>
              <a:rPr lang="en-US" dirty="0" err="1" smtClean="0"/>
              <a:t>TeV</a:t>
            </a:r>
            <a:endParaRPr lang="en-US" dirty="0" smtClean="0"/>
          </a:p>
          <a:p>
            <a:pPr lvl="1"/>
            <a:r>
              <a:rPr lang="en-US" dirty="0" smtClean="0"/>
              <a:t>crossing </a:t>
            </a:r>
            <a:r>
              <a:rPr lang="en-US" dirty="0"/>
              <a:t>scheme off (TCT, TDI, TCLI opened with probe </a:t>
            </a:r>
            <a:r>
              <a:rPr lang="en-US" dirty="0" smtClean="0"/>
              <a:t>beam</a:t>
            </a:r>
          </a:p>
          <a:p>
            <a:pPr lvl="1"/>
            <a:r>
              <a:rPr lang="en-US" dirty="0" err="1" smtClean="0"/>
              <a:t>successfull</a:t>
            </a:r>
            <a:r>
              <a:rPr lang="en-US" dirty="0" smtClean="0"/>
              <a:t> </a:t>
            </a:r>
            <a:r>
              <a:rPr lang="en-US" dirty="0"/>
              <a:t>inject and dump </a:t>
            </a:r>
            <a:r>
              <a:rPr lang="en-US" dirty="0" smtClean="0"/>
              <a:t>test</a:t>
            </a:r>
          </a:p>
          <a:p>
            <a:pPr lvl="1"/>
            <a:r>
              <a:rPr lang="en-US" dirty="0" smtClean="0"/>
              <a:t>damper </a:t>
            </a:r>
            <a:r>
              <a:rPr lang="en-US" dirty="0"/>
              <a:t>new settings OK (with new phases of the ATS optics</a:t>
            </a:r>
            <a:r>
              <a:rPr lang="en-US" dirty="0" smtClean="0"/>
              <a:t>)</a:t>
            </a:r>
          </a:p>
          <a:p>
            <a:pPr lvl="1"/>
            <a:r>
              <a:rPr lang="en-US" dirty="0" smtClean="0"/>
              <a:t>no </a:t>
            </a:r>
            <a:r>
              <a:rPr lang="en-US" dirty="0" err="1"/>
              <a:t>emittance</a:t>
            </a:r>
            <a:r>
              <a:rPr lang="en-US" dirty="0"/>
              <a:t> blow up during the </a:t>
            </a:r>
            <a:r>
              <a:rPr lang="en-US" dirty="0" smtClean="0"/>
              <a:t>ramp</a:t>
            </a:r>
          </a:p>
          <a:p>
            <a:pPr lvl="1"/>
            <a:r>
              <a:rPr lang="en-US" b="1" dirty="0" smtClean="0">
                <a:solidFill>
                  <a:srgbClr val="FF0000"/>
                </a:solidFill>
              </a:rPr>
              <a:t>new </a:t>
            </a:r>
            <a:r>
              <a:rPr lang="en-US" b="1" dirty="0">
                <a:solidFill>
                  <a:srgbClr val="FF0000"/>
                </a:solidFill>
              </a:rPr>
              <a:t>integer tunes measured at injection 62/60 (instead of 64/</a:t>
            </a:r>
            <a:r>
              <a:rPr lang="en-US" b="1" dirty="0" smtClean="0">
                <a:solidFill>
                  <a:srgbClr val="FF0000"/>
                </a:solidFill>
              </a:rPr>
              <a:t>59)</a:t>
            </a:r>
            <a:endParaRPr lang="en-US" b="1" dirty="0">
              <a:solidFill>
                <a:srgbClr val="FF0000"/>
              </a:solidFill>
            </a:endParaRPr>
          </a:p>
          <a:p>
            <a:pPr lvl="1"/>
            <a:r>
              <a:rPr lang="en-US" dirty="0" smtClean="0"/>
              <a:t>CO</a:t>
            </a:r>
            <a:r>
              <a:rPr lang="en-US" dirty="0"/>
              <a:t>, tune, coupling, chromaticity measured and corrected at injection and flat </a:t>
            </a:r>
            <a:r>
              <a:rPr lang="en-US" dirty="0" smtClean="0"/>
              <a:t>top</a:t>
            </a:r>
          </a:p>
          <a:p>
            <a:pPr lvl="2"/>
            <a:r>
              <a:rPr lang="en-US" dirty="0" smtClean="0"/>
              <a:t>new </a:t>
            </a:r>
            <a:r>
              <a:rPr lang="en-US" dirty="0"/>
              <a:t>tune, </a:t>
            </a:r>
            <a:r>
              <a:rPr lang="en-US" dirty="0" err="1"/>
              <a:t>chroma</a:t>
            </a:r>
            <a:r>
              <a:rPr lang="en-US" dirty="0"/>
              <a:t> and coupling knobs </a:t>
            </a:r>
            <a:r>
              <a:rPr lang="en-US" dirty="0" smtClean="0"/>
              <a:t>operational</a:t>
            </a:r>
          </a:p>
          <a:p>
            <a:pPr lvl="2"/>
            <a:r>
              <a:rPr lang="en-US" dirty="0" smtClean="0"/>
              <a:t>orbit </a:t>
            </a:r>
            <a:r>
              <a:rPr lang="en-US" dirty="0"/>
              <a:t>and tune feed-back </a:t>
            </a:r>
            <a:r>
              <a:rPr lang="en-US" dirty="0" err="1"/>
              <a:t>successfull</a:t>
            </a:r>
            <a:r>
              <a:rPr lang="en-US" dirty="0"/>
              <a:t> during the </a:t>
            </a:r>
            <a:r>
              <a:rPr lang="en-US" dirty="0" smtClean="0"/>
              <a:t>ramp.</a:t>
            </a:r>
          </a:p>
          <a:p>
            <a:pPr lvl="1"/>
            <a:r>
              <a:rPr lang="en-US" dirty="0" smtClean="0"/>
              <a:t>beta</a:t>
            </a:r>
            <a:r>
              <a:rPr lang="en-US" dirty="0"/>
              <a:t>-beat measurement </a:t>
            </a:r>
            <a:endParaRPr lang="en-US" dirty="0" smtClean="0"/>
          </a:p>
          <a:p>
            <a:pPr lvl="2"/>
            <a:r>
              <a:rPr lang="en-US" dirty="0" smtClean="0"/>
              <a:t>30</a:t>
            </a:r>
            <a:r>
              <a:rPr lang="en-US" dirty="0"/>
              <a:t>% at injection, 10-15% at flat top w/o any specific </a:t>
            </a:r>
            <a:r>
              <a:rPr lang="en-US" dirty="0" smtClean="0"/>
              <a:t>correction</a:t>
            </a:r>
          </a:p>
          <a:p>
            <a:pPr lvl="1"/>
            <a:r>
              <a:rPr lang="en-US" dirty="0" smtClean="0"/>
              <a:t>H </a:t>
            </a:r>
            <a:r>
              <a:rPr lang="en-US" dirty="0"/>
              <a:t>and V dispersion </a:t>
            </a:r>
            <a:r>
              <a:rPr lang="en-US" dirty="0" smtClean="0"/>
              <a:t>measured</a:t>
            </a:r>
          </a:p>
          <a:p>
            <a:pPr lvl="2"/>
            <a:r>
              <a:rPr lang="en-US" dirty="0" smtClean="0"/>
              <a:t>H</a:t>
            </a:r>
            <a:r>
              <a:rPr lang="en-US" dirty="0"/>
              <a:t>: +/- 50 cm (compared to 2 m) for </a:t>
            </a:r>
            <a:r>
              <a:rPr lang="en-US" dirty="0" err="1"/>
              <a:t>Dx</a:t>
            </a:r>
            <a:r>
              <a:rPr lang="en-US" dirty="0"/>
              <a:t> at injection, +/- 20 cm at flat </a:t>
            </a:r>
            <a:r>
              <a:rPr lang="en-US" dirty="0" smtClean="0"/>
              <a:t>top.</a:t>
            </a:r>
          </a:p>
          <a:p>
            <a:pPr lvl="2"/>
            <a:r>
              <a:rPr lang="en-US" dirty="0" smtClean="0"/>
              <a:t>V</a:t>
            </a:r>
            <a:r>
              <a:rPr lang="en-US" dirty="0"/>
              <a:t>: 15-20 cm peak at injection, about 10 cm at flat top</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sp>
        <p:nvSpPr>
          <p:cNvPr id="7" name="TextBox 6"/>
          <p:cNvSpPr txBox="1"/>
          <p:nvPr/>
        </p:nvSpPr>
        <p:spPr>
          <a:xfrm>
            <a:off x="6322089" y="116540"/>
            <a:ext cx="2066441" cy="400110"/>
          </a:xfrm>
          <a:prstGeom prst="rect">
            <a:avLst/>
          </a:prstGeom>
          <a:noFill/>
        </p:spPr>
        <p:txBody>
          <a:bodyPr wrap="none" rtlCol="0">
            <a:spAutoFit/>
          </a:bodyPr>
          <a:lstStyle/>
          <a:p>
            <a:r>
              <a:rPr lang="en-US" dirty="0" smtClean="0"/>
              <a:t>S. </a:t>
            </a:r>
            <a:r>
              <a:rPr lang="en-US" dirty="0" err="1" smtClean="0"/>
              <a:t>Fartoukh</a:t>
            </a:r>
            <a:r>
              <a:rPr lang="en-US" dirty="0" smtClean="0"/>
              <a:t> et al</a:t>
            </a:r>
            <a:endParaRPr lang="en-US" dirty="0"/>
          </a:p>
        </p:txBody>
      </p:sp>
    </p:spTree>
    <p:extLst>
      <p:ext uri="{BB962C8B-B14F-4D97-AF65-F5344CB8AC3E}">
        <p14:creationId xmlns="" xmlns:p14="http://schemas.microsoft.com/office/powerpoint/2010/main" val="307699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ATS Optics</a:t>
            </a:r>
            <a:endParaRPr lang="en-US" dirty="0"/>
          </a:p>
        </p:txBody>
      </p:sp>
      <p:sp>
        <p:nvSpPr>
          <p:cNvPr id="3" name="Content Placeholder 2"/>
          <p:cNvSpPr>
            <a:spLocks noGrp="1"/>
          </p:cNvSpPr>
          <p:nvPr>
            <p:ph idx="1"/>
          </p:nvPr>
        </p:nvSpPr>
        <p:spPr>
          <a:xfrm>
            <a:off x="302950" y="909610"/>
            <a:ext cx="8589650" cy="5471800"/>
          </a:xfrm>
        </p:spPr>
        <p:txBody>
          <a:bodyPr/>
          <a:lstStyle/>
          <a:p>
            <a:r>
              <a:rPr lang="en-US" dirty="0" smtClean="0"/>
              <a:t>Next steps:</a:t>
            </a:r>
          </a:p>
          <a:p>
            <a:pPr lvl="1"/>
            <a:r>
              <a:rPr lang="en-US" dirty="0" smtClean="0"/>
              <a:t>inject </a:t>
            </a:r>
            <a:r>
              <a:rPr lang="en-US" dirty="0"/>
              <a:t>and ramp with crossing scheme (170 </a:t>
            </a:r>
            <a:r>
              <a:rPr lang="en-US" dirty="0" err="1"/>
              <a:t>murad</a:t>
            </a:r>
            <a:r>
              <a:rPr lang="en-US" dirty="0"/>
              <a:t>, 2 mm in all IP's kept </a:t>
            </a:r>
            <a:r>
              <a:rPr lang="en-US" dirty="0" smtClean="0"/>
              <a:t>constant during </a:t>
            </a:r>
            <a:r>
              <a:rPr lang="en-US" dirty="0"/>
              <a:t>the ramp)</a:t>
            </a:r>
            <a:r>
              <a:rPr lang="en-US" dirty="0" smtClean="0"/>
              <a:t>.</a:t>
            </a:r>
          </a:p>
          <a:p>
            <a:pPr lvl="1"/>
            <a:r>
              <a:rPr lang="en-US" dirty="0" smtClean="0"/>
              <a:t>pre</a:t>
            </a:r>
            <a:r>
              <a:rPr lang="en-US" dirty="0"/>
              <a:t>-squeeze to </a:t>
            </a:r>
            <a:r>
              <a:rPr lang="en-US" dirty="0" err="1"/>
              <a:t>bstar</a:t>
            </a:r>
            <a:r>
              <a:rPr lang="en-US" dirty="0"/>
              <a:t>=1.2 m w/o crossing </a:t>
            </a:r>
            <a:r>
              <a:rPr lang="en-US" dirty="0" smtClean="0"/>
              <a:t>scheme.</a:t>
            </a:r>
          </a:p>
          <a:p>
            <a:pPr lvl="1"/>
            <a:r>
              <a:rPr lang="en-US" dirty="0" smtClean="0"/>
              <a:t>measure</a:t>
            </a:r>
            <a:r>
              <a:rPr lang="en-US" dirty="0"/>
              <a:t>/correct the off-momentum beta-beating, and non-linear </a:t>
            </a:r>
            <a:r>
              <a:rPr lang="en-US" dirty="0" smtClean="0"/>
              <a:t>chromaticity.</a:t>
            </a:r>
          </a:p>
          <a:p>
            <a:pPr lvl="1"/>
            <a:r>
              <a:rPr lang="en-US" dirty="0" smtClean="0"/>
              <a:t>switch </a:t>
            </a:r>
            <a:r>
              <a:rPr lang="en-US" dirty="0"/>
              <a:t>on the crossing scheme at </a:t>
            </a:r>
            <a:r>
              <a:rPr lang="en-US" dirty="0" err="1"/>
              <a:t>bstar</a:t>
            </a:r>
            <a:r>
              <a:rPr lang="en-US" dirty="0"/>
              <a:t>=1.2 m and measure/correct the spurious dispersion.</a:t>
            </a:r>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sp>
        <p:nvSpPr>
          <p:cNvPr id="7" name="TextBox 6"/>
          <p:cNvSpPr txBox="1"/>
          <p:nvPr/>
        </p:nvSpPr>
        <p:spPr>
          <a:xfrm>
            <a:off x="6322089" y="116540"/>
            <a:ext cx="2066441" cy="400110"/>
          </a:xfrm>
          <a:prstGeom prst="rect">
            <a:avLst/>
          </a:prstGeom>
          <a:noFill/>
        </p:spPr>
        <p:txBody>
          <a:bodyPr wrap="none" rtlCol="0">
            <a:spAutoFit/>
          </a:bodyPr>
          <a:lstStyle/>
          <a:p>
            <a:r>
              <a:rPr lang="en-US" dirty="0" smtClean="0"/>
              <a:t>S. </a:t>
            </a:r>
            <a:r>
              <a:rPr lang="en-US" dirty="0" err="1" smtClean="0"/>
              <a:t>Fartoukh</a:t>
            </a:r>
            <a:r>
              <a:rPr lang="en-US" dirty="0" smtClean="0"/>
              <a:t> et al</a:t>
            </a:r>
            <a:endParaRPr lang="en-US" dirty="0"/>
          </a:p>
        </p:txBody>
      </p:sp>
    </p:spTree>
    <p:extLst>
      <p:ext uri="{BB962C8B-B14F-4D97-AF65-F5344CB8AC3E}">
        <p14:creationId xmlns="" xmlns:p14="http://schemas.microsoft.com/office/powerpoint/2010/main" val="3776080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ATS New Injection Orbit – Ramp</a:t>
            </a:r>
            <a:endParaRPr lang="en-US" dirty="0"/>
          </a:p>
        </p:txBody>
      </p:sp>
      <p:pic>
        <p:nvPicPr>
          <p:cNvPr id="7" name="Content Placeholder 6"/>
          <p:cNvPicPr>
            <a:picLocks noGrp="1" noChangeAspect="1"/>
          </p:cNvPicPr>
          <p:nvPr>
            <p:ph idx="1"/>
          </p:nvPr>
        </p:nvPicPr>
        <p:blipFill>
          <a:blip r:embed="rId2" cstate="print"/>
          <a:srcRect l="-10724" r="-10724"/>
          <a:stretch>
            <a:fillRect/>
          </a:stretch>
        </p:blipFill>
        <p:spPr/>
      </p:pic>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spTree>
    <p:extLst>
      <p:ext uri="{BB962C8B-B14F-4D97-AF65-F5344CB8AC3E}">
        <p14:creationId xmlns="" xmlns:p14="http://schemas.microsoft.com/office/powerpoint/2010/main" val="173275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ATS New Injection Orbit – </a:t>
            </a:r>
            <a:r>
              <a:rPr lang="en-US" dirty="0" smtClean="0"/>
              <a:t>Dispersion</a:t>
            </a:r>
            <a:endParaRPr lang="en-US" dirty="0"/>
          </a:p>
        </p:txBody>
      </p:sp>
      <p:pic>
        <p:nvPicPr>
          <p:cNvPr id="7" name="Content Placeholder 6"/>
          <p:cNvPicPr>
            <a:picLocks noGrp="1" noChangeAspect="1"/>
          </p:cNvPicPr>
          <p:nvPr>
            <p:ph idx="1"/>
          </p:nvPr>
        </p:nvPicPr>
        <p:blipFill>
          <a:blip r:embed="rId2" cstate="print"/>
          <a:srcRect t="-27643" b="-27643"/>
          <a:stretch>
            <a:fillRect/>
          </a:stretch>
        </p:blipFill>
        <p:spPr/>
      </p:pic>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spTree>
    <p:extLst>
      <p:ext uri="{BB962C8B-B14F-4D97-AF65-F5344CB8AC3E}">
        <p14:creationId xmlns="" xmlns:p14="http://schemas.microsoft.com/office/powerpoint/2010/main" val="298297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Nominal  collimation, single bunch tune </a:t>
            </a:r>
            <a:r>
              <a:rPr lang="en-US" dirty="0" smtClean="0"/>
              <a:t>shift</a:t>
            </a:r>
            <a:endParaRPr lang="en-US" dirty="0"/>
          </a:p>
        </p:txBody>
      </p:sp>
      <p:sp>
        <p:nvSpPr>
          <p:cNvPr id="3" name="Content Placeholder 2"/>
          <p:cNvSpPr>
            <a:spLocks noGrp="1"/>
          </p:cNvSpPr>
          <p:nvPr>
            <p:ph idx="1"/>
          </p:nvPr>
        </p:nvSpPr>
        <p:spPr>
          <a:xfrm>
            <a:off x="251400" y="836640"/>
            <a:ext cx="8641200" cy="5616780"/>
          </a:xfrm>
        </p:spPr>
        <p:txBody>
          <a:bodyPr/>
          <a:lstStyle/>
          <a:p>
            <a:r>
              <a:rPr lang="en-US" dirty="0" smtClean="0"/>
              <a:t>Initial blow-up tests with transverse damper.</a:t>
            </a:r>
          </a:p>
          <a:p>
            <a:r>
              <a:rPr lang="en-US" dirty="0" smtClean="0"/>
              <a:t>Injection scraping during short delay from injectors.</a:t>
            </a:r>
          </a:p>
          <a:p>
            <a:r>
              <a:rPr lang="en-US" dirty="0" smtClean="0"/>
              <a:t>Nominal 3.5 </a:t>
            </a:r>
            <a:r>
              <a:rPr lang="en-US" dirty="0" err="1" smtClean="0"/>
              <a:t>TeV</a:t>
            </a:r>
            <a:r>
              <a:rPr lang="en-US" dirty="0" smtClean="0"/>
              <a:t> collimation settings achieved for b1 &amp;b2:</a:t>
            </a:r>
          </a:p>
          <a:p>
            <a:pPr lvl="1"/>
            <a:r>
              <a:rPr lang="en-US" dirty="0"/>
              <a:t>TCP = </a:t>
            </a:r>
            <a:r>
              <a:rPr lang="en-US" dirty="0" smtClean="0"/>
              <a:t>5.7 sigma (nom)</a:t>
            </a:r>
          </a:p>
          <a:p>
            <a:pPr lvl="1"/>
            <a:r>
              <a:rPr lang="en-US" dirty="0" smtClean="0"/>
              <a:t>TCSG </a:t>
            </a:r>
            <a:r>
              <a:rPr lang="en-US" dirty="0"/>
              <a:t>= </a:t>
            </a:r>
            <a:r>
              <a:rPr lang="en-US" dirty="0" smtClean="0"/>
              <a:t>6.7 </a:t>
            </a:r>
            <a:r>
              <a:rPr lang="en-US" dirty="0"/>
              <a:t>sigma (nom</a:t>
            </a:r>
            <a:r>
              <a:rPr lang="en-US" dirty="0" smtClean="0"/>
              <a:t>)</a:t>
            </a:r>
          </a:p>
          <a:p>
            <a:pPr lvl="1"/>
            <a:r>
              <a:rPr lang="en-US" dirty="0" smtClean="0"/>
              <a:t>TCLA </a:t>
            </a:r>
            <a:r>
              <a:rPr lang="en-US" dirty="0"/>
              <a:t>= </a:t>
            </a:r>
            <a:r>
              <a:rPr lang="en-US" dirty="0" smtClean="0"/>
              <a:t>9.7 </a:t>
            </a:r>
            <a:r>
              <a:rPr lang="en-US" dirty="0"/>
              <a:t>sigma (nom</a:t>
            </a:r>
            <a:r>
              <a:rPr lang="en-US" dirty="0" smtClean="0"/>
              <a:t>)</a:t>
            </a:r>
          </a:p>
          <a:p>
            <a:pPr lvl="1"/>
            <a:r>
              <a:rPr lang="en-US" dirty="0" smtClean="0"/>
              <a:t>TCSG</a:t>
            </a:r>
            <a:r>
              <a:rPr lang="en-US" dirty="0"/>
              <a:t>-IP6 = </a:t>
            </a:r>
            <a:r>
              <a:rPr lang="en-US" dirty="0" smtClean="0"/>
              <a:t>7.2, TCDQ</a:t>
            </a:r>
            <a:r>
              <a:rPr lang="en-US" dirty="0"/>
              <a:t>-IP6 = </a:t>
            </a:r>
            <a:r>
              <a:rPr lang="en-US" dirty="0" smtClean="0"/>
              <a:t>7.7 </a:t>
            </a:r>
            <a:r>
              <a:rPr lang="en-US" dirty="0"/>
              <a:t>sigma (nom</a:t>
            </a:r>
            <a:r>
              <a:rPr lang="en-US" dirty="0" smtClean="0"/>
              <a:t>)</a:t>
            </a:r>
          </a:p>
          <a:p>
            <a:r>
              <a:rPr lang="en-US" dirty="0" err="1" smtClean="0"/>
              <a:t>Octupoles</a:t>
            </a:r>
            <a:r>
              <a:rPr lang="en-US" dirty="0" smtClean="0"/>
              <a:t> trimmed to 350A for beam 1.</a:t>
            </a:r>
          </a:p>
          <a:p>
            <a:r>
              <a:rPr lang="en-US" dirty="0" smtClean="0"/>
              <a:t>For b1 moved towards nominal 7 </a:t>
            </a:r>
            <a:r>
              <a:rPr lang="en-US" dirty="0" err="1" smtClean="0"/>
              <a:t>TeV</a:t>
            </a:r>
            <a:r>
              <a:rPr lang="en-US" dirty="0" smtClean="0"/>
              <a:t> settings. Limited by TCSG losses close to IP7. Valid setup reached:</a:t>
            </a:r>
          </a:p>
          <a:p>
            <a:pPr lvl="1"/>
            <a:r>
              <a:rPr lang="en-US" dirty="0"/>
              <a:t>TCP = 4.0 sigma (nom</a:t>
            </a:r>
            <a:r>
              <a:rPr lang="en-US" dirty="0" smtClean="0"/>
              <a:t>) (</a:t>
            </a:r>
            <a:r>
              <a:rPr lang="en-US" dirty="0"/>
              <a:t>equiv. to 7.TeV nominal 5.7sigma</a:t>
            </a:r>
            <a:r>
              <a:rPr lang="en-US" dirty="0" smtClean="0"/>
              <a:t>)</a:t>
            </a:r>
          </a:p>
          <a:p>
            <a:pPr lvl="1"/>
            <a:r>
              <a:rPr lang="en-US" dirty="0" smtClean="0"/>
              <a:t>TCSG </a:t>
            </a:r>
            <a:r>
              <a:rPr lang="en-US" dirty="0"/>
              <a:t>= </a:t>
            </a:r>
            <a:r>
              <a:rPr lang="en-US" dirty="0" smtClean="0"/>
              <a:t>6.0 </a:t>
            </a:r>
            <a:r>
              <a:rPr lang="en-US" dirty="0"/>
              <a:t>sigma (nom</a:t>
            </a:r>
            <a:r>
              <a:rPr lang="en-US" dirty="0" smtClean="0"/>
              <a:t>)</a:t>
            </a:r>
          </a:p>
          <a:p>
            <a:pPr lvl="1"/>
            <a:r>
              <a:rPr lang="en-US" dirty="0" smtClean="0"/>
              <a:t>TCLA </a:t>
            </a:r>
            <a:r>
              <a:rPr lang="en-US" dirty="0"/>
              <a:t>= </a:t>
            </a:r>
            <a:r>
              <a:rPr lang="en-US" dirty="0" smtClean="0"/>
              <a:t>8.0 </a:t>
            </a:r>
            <a:r>
              <a:rPr lang="en-US" dirty="0"/>
              <a:t>sigma (nom</a:t>
            </a:r>
            <a:r>
              <a:rPr lang="en-US" dirty="0" smtClean="0"/>
              <a:t>)</a:t>
            </a:r>
          </a:p>
          <a:p>
            <a:pPr lvl="1"/>
            <a:r>
              <a:rPr lang="en-US" dirty="0" smtClean="0"/>
              <a:t>TCSG</a:t>
            </a:r>
            <a:r>
              <a:rPr lang="en-US" dirty="0"/>
              <a:t>-IP6 = </a:t>
            </a:r>
            <a:r>
              <a:rPr lang="en-US" dirty="0" smtClean="0"/>
              <a:t>7.0, TCDQ</a:t>
            </a:r>
            <a:r>
              <a:rPr lang="en-US" dirty="0"/>
              <a:t>-IP6 = </a:t>
            </a:r>
            <a:r>
              <a:rPr lang="en-US" dirty="0" smtClean="0"/>
              <a:t>7.5 </a:t>
            </a:r>
            <a:r>
              <a:rPr lang="en-US" dirty="0"/>
              <a:t>sigma (</a:t>
            </a:r>
            <a:r>
              <a:rPr lang="en-US" dirty="0" smtClean="0"/>
              <a:t>nom</a:t>
            </a:r>
            <a:r>
              <a:rPr lang="en-US" dirty="0"/>
              <a:t>)</a:t>
            </a:r>
          </a:p>
        </p:txBody>
      </p:sp>
      <p:sp>
        <p:nvSpPr>
          <p:cNvPr id="4" name="Slide Number Placeholder 3"/>
          <p:cNvSpPr>
            <a:spLocks noGrp="1"/>
          </p:cNvSpPr>
          <p:nvPr>
            <p:ph type="sldNum"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MD #1 2011/12</a:t>
            </a:r>
            <a:endParaRPr lang="en-US" dirty="0"/>
          </a:p>
        </p:txBody>
      </p:sp>
      <p:sp>
        <p:nvSpPr>
          <p:cNvPr id="6" name="Date Placeholder 5"/>
          <p:cNvSpPr>
            <a:spLocks noGrp="1"/>
          </p:cNvSpPr>
          <p:nvPr>
            <p:ph type="dt" sz="half" idx="12"/>
          </p:nvPr>
        </p:nvSpPr>
        <p:spPr/>
        <p:txBody>
          <a:bodyPr/>
          <a:lstStyle/>
          <a:p>
            <a:pPr>
              <a:defRPr/>
            </a:pPr>
            <a:r>
              <a:rPr lang="en-US" smtClean="0"/>
              <a:t>08/05/2011</a:t>
            </a:r>
            <a:endParaRPr lang="en-US" dirty="0"/>
          </a:p>
        </p:txBody>
      </p:sp>
    </p:spTree>
    <p:extLst>
      <p:ext uri="{BB962C8B-B14F-4D97-AF65-F5344CB8AC3E}">
        <p14:creationId xmlns="" xmlns:p14="http://schemas.microsoft.com/office/powerpoint/2010/main" val="4222577361"/>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51940</TotalTime>
  <Words>977</Words>
  <Application>Microsoft Office PowerPoint</Application>
  <PresentationFormat>On-screen Show (4:3)</PresentationFormat>
  <Paragraphs>151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Pixel</vt:lpstr>
      <vt:lpstr>Saturday 7th May</vt:lpstr>
      <vt:lpstr>Saturday 7th May</vt:lpstr>
      <vt:lpstr>0.45 TeV: Investigation on CODs</vt:lpstr>
      <vt:lpstr>0.45 TeV: Investigation on CODs</vt:lpstr>
      <vt:lpstr>New ATS Optics</vt:lpstr>
      <vt:lpstr>New ATS Optics</vt:lpstr>
      <vt:lpstr>ATS New Injection Orbit – Ramp</vt:lpstr>
      <vt:lpstr>ATS New Injection Orbit – Dispersion</vt:lpstr>
      <vt:lpstr>Nominal  collimation, single bunch tune shift</vt:lpstr>
      <vt:lpstr>Nominal collimation at 3.5 TeV</vt:lpstr>
      <vt:lpstr>Blowup Test Transverse Damper</vt:lpstr>
      <vt:lpstr>Settings b1 first loss-maps</vt:lpstr>
      <vt:lpstr>Settings b2 first loss-maps</vt:lpstr>
      <vt:lpstr>Lifetime small collimation gaps</vt:lpstr>
      <vt:lpstr>Vertical tune shift – collimator movement</vt:lpstr>
      <vt:lpstr>Efficiency measured – here b1, horizontal</vt:lpstr>
      <vt:lpstr>Nominal collimation</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NICE</cp:lastModifiedBy>
  <cp:revision>2827</cp:revision>
  <dcterms:created xsi:type="dcterms:W3CDTF">2010-07-26T05:43:59Z</dcterms:created>
  <dcterms:modified xsi:type="dcterms:W3CDTF">2011-05-08T07:31:47Z</dcterms:modified>
</cp:coreProperties>
</file>