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181" r:id="rId2"/>
    <p:sldId id="1182" r:id="rId3"/>
    <p:sldId id="1183" r:id="rId4"/>
    <p:sldId id="1184" r:id="rId5"/>
    <p:sldId id="1185" r:id="rId6"/>
    <p:sldId id="1186" r:id="rId7"/>
    <p:sldId id="1187" r:id="rId8"/>
    <p:sldId id="1188" r:id="rId9"/>
    <p:sldId id="1189" r:id="rId10"/>
    <p:sldId id="1190" r:id="rId11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94" d="100"/>
          <a:sy n="94" d="100"/>
        </p:scale>
        <p:origin x="-55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1743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2633219"/>
            <a:ext cx="5879240" cy="422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460" y="692620"/>
          <a:ext cx="748904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08640"/>
                <a:gridCol w="2880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Peak</a:t>
                      </a:r>
                      <a:r>
                        <a:rPr lang="en-GB" baseline="0" dirty="0" smtClean="0"/>
                        <a:t> luminosity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~6.7 e32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Integratated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~20 pb-1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Stable beams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hours 2 minutes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Colliding</a:t>
                      </a:r>
                      <a:r>
                        <a:rPr lang="en-GB" baseline="0" dirty="0" smtClean="0"/>
                        <a:t> bunches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r>
                        <a:rPr lang="en-GB" baseline="0" dirty="0" smtClean="0"/>
                        <a:t> emittance from </a:t>
                      </a:r>
                      <a:r>
                        <a:rPr lang="en-GB" baseline="0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 micron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or two more 624 bunch fills</a:t>
            </a:r>
          </a:p>
          <a:p>
            <a:r>
              <a:rPr lang="en-GB" dirty="0" smtClean="0"/>
              <a:t>Probably step up to 768 Sunday morning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11:00  Dump #1745</a:t>
            </a:r>
          </a:p>
          <a:p>
            <a:pPr lvl="1"/>
            <a:r>
              <a:rPr lang="en-GB" dirty="0" smtClean="0"/>
              <a:t>26 pb</a:t>
            </a:r>
            <a:r>
              <a:rPr lang="en-GB" baseline="30000" dirty="0" smtClean="0"/>
              <a:t>-1 </a:t>
            </a:r>
            <a:r>
              <a:rPr lang="en-GB" dirty="0" smtClean="0"/>
              <a:t>in 13 hours 22 minutes</a:t>
            </a:r>
          </a:p>
          <a:p>
            <a:r>
              <a:rPr lang="en-US" dirty="0" smtClean="0"/>
              <a:t>We then ramped down and prepared for the access for: </a:t>
            </a:r>
            <a:br>
              <a:rPr lang="en-US" dirty="0" smtClean="0"/>
            </a:br>
            <a:r>
              <a:rPr lang="en-US" dirty="0" smtClean="0"/>
              <a:t>- QPS to fix a controller, down because of a SEU during the night; </a:t>
            </a:r>
            <a:br>
              <a:rPr lang="en-US" dirty="0" smtClean="0"/>
            </a:br>
            <a:r>
              <a:rPr lang="en-US" dirty="0" smtClean="0"/>
              <a:t>- LBDS team profited to do some local pulsing to check degradation of contacts; </a:t>
            </a:r>
            <a:br>
              <a:rPr lang="en-US" dirty="0" smtClean="0"/>
            </a:br>
            <a:r>
              <a:rPr lang="en-US" dirty="0" smtClean="0"/>
              <a:t>- R. Steinhagen profited as well to access UX451 to replace a faulty board on the BBQ.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Unfortunately, following the QPS intervention, we lost the sector 45 and we had to </a:t>
            </a:r>
            <a:r>
              <a:rPr lang="en-US" dirty="0" err="1" smtClean="0"/>
              <a:t>precycle</a:t>
            </a:r>
            <a:r>
              <a:rPr lang="en-US" dirty="0" smtClean="0"/>
              <a:t> it. </a:t>
            </a:r>
            <a:endParaRPr lang="en-US" dirty="0" smtClean="0"/>
          </a:p>
          <a:p>
            <a:r>
              <a:rPr lang="en-US" dirty="0" smtClean="0"/>
              <a:t>15:15 Beam back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afternoon  - AGK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5111750"/>
          </a:xfrm>
        </p:spPr>
        <p:txBody>
          <a:bodyPr/>
          <a:lstStyle/>
          <a:p>
            <a:r>
              <a:rPr lang="en-GB" dirty="0" smtClean="0"/>
              <a:t>15:30 </a:t>
            </a:r>
            <a:r>
              <a:rPr lang="en-US" dirty="0" smtClean="0"/>
              <a:t>LHCb Dipole tripped </a:t>
            </a:r>
            <a:r>
              <a:rPr lang="en-US" dirty="0" smtClean="0"/>
              <a:t>due </a:t>
            </a:r>
            <a:r>
              <a:rPr lang="en-US" dirty="0" smtClean="0"/>
              <a:t>to power </a:t>
            </a:r>
            <a:r>
              <a:rPr lang="en-US" dirty="0" smtClean="0"/>
              <a:t>glitch.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B2 scanned buckets 31181, 31183, 31185 and 31187. Beam </a:t>
            </a:r>
            <a:r>
              <a:rPr lang="en-US" dirty="0" smtClean="0"/>
              <a:t>entered </a:t>
            </a:r>
            <a:r>
              <a:rPr lang="en-US" dirty="0" smtClean="0"/>
              <a:t>each injection for the first 3 buckets. The delay between the AGK window and the beam, as measured on OASIS, was within the resolution of the measurement which is 25 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bucket 31187 two injections were stopped by the AGK and one </a:t>
            </a:r>
            <a:r>
              <a:rPr lang="en-US" dirty="0" smtClean="0"/>
              <a:t>entered, </a:t>
            </a:r>
            <a:r>
              <a:rPr lang="en-US" dirty="0" smtClean="0"/>
              <a:t>so this is the limit at the </a:t>
            </a:r>
            <a:r>
              <a:rPr lang="en-US" dirty="0" smtClean="0"/>
              <a:t>bucket. B1 </a:t>
            </a:r>
            <a:r>
              <a:rPr lang="en-US" dirty="0" smtClean="0"/>
              <a:t>was not tested as the machine became unavailable due to another power glitch. </a:t>
            </a:r>
            <a:br>
              <a:rPr lang="en-US" dirty="0" smtClean="0"/>
            </a:br>
            <a:r>
              <a:rPr lang="en-US" dirty="0" smtClean="0"/>
              <a:t>Conclusion</a:t>
            </a:r>
            <a:r>
              <a:rPr lang="en-US" dirty="0" smtClean="0"/>
              <a:t>: AGK for B2 (which had the missing pre-pulse on 27/04/2011) seems to be fine and has a margin of 5 * 2.5 ns = 12.5 ns which should be sufficient for the system to be reliable. No changes relative to initial set-up on 11/03/2011.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6020" y="6093370"/>
            <a:ext cx="3576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Etienne Carlier, Jan Uythoven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</a:t>
            </a:r>
            <a:r>
              <a:rPr lang="en-GB" dirty="0" err="1" smtClean="0"/>
              <a:t>atfternoon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16:45 </a:t>
            </a:r>
            <a:r>
              <a:rPr lang="en-US" dirty="0" smtClean="0"/>
              <a:t>Power glitch...ALICE both magnets, ATLAS both magnets and RF tripped. Lost 6 sectors and the undulator R4. </a:t>
            </a:r>
            <a:endParaRPr lang="en-US" dirty="0" smtClean="0"/>
          </a:p>
          <a:p>
            <a:r>
              <a:rPr lang="en-US" dirty="0" smtClean="0"/>
              <a:t>Pick-up the pieces</a:t>
            </a:r>
          </a:p>
          <a:p>
            <a:r>
              <a:rPr lang="en-US" dirty="0" smtClean="0"/>
              <a:t>21:25 beam back – dynamic correction of b3 decay on flat bottom in shadow of Atlas ramp-up</a:t>
            </a:r>
          </a:p>
          <a:p>
            <a:pPr lvl="1"/>
            <a:r>
              <a:rPr lang="en-US" dirty="0" smtClean="0"/>
              <a:t>The FIDEL trimming kept the chromaticity stable at the </a:t>
            </a:r>
            <a:br>
              <a:rPr lang="en-US" dirty="0" smtClean="0"/>
            </a:br>
            <a:r>
              <a:rPr lang="en-US" dirty="0" smtClean="0"/>
              <a:t>values it was adjusted to.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injection plateau with b3 correction on was then </a:t>
            </a:r>
            <a:r>
              <a:rPr lang="en-US" dirty="0" smtClean="0"/>
              <a:t>followed </a:t>
            </a:r>
            <a:r>
              <a:rPr lang="en-US" dirty="0" smtClean="0"/>
              <a:t>by a test ramp with chromaticity measurement. </a:t>
            </a:r>
            <a:endParaRPr lang="en-US" dirty="0" smtClean="0"/>
          </a:p>
          <a:p>
            <a:pPr lvl="1"/>
            <a:r>
              <a:rPr lang="en-GB" dirty="0" smtClean="0"/>
              <a:t>Chromaticity trimmed during snapback</a:t>
            </a:r>
          </a:p>
          <a:p>
            <a:pPr lvl="1"/>
            <a:r>
              <a:rPr lang="en-GB" smtClean="0"/>
              <a:t>Looks good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Chromaticity at 450 GeV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764630"/>
            <a:ext cx="6912960" cy="508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60040" y="6021360"/>
            <a:ext cx="316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Marek Strzelczyk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night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</a:t>
            </a:r>
            <a:r>
              <a:rPr lang="en-US" dirty="0" err="1" smtClean="0"/>
              <a:t>round</a:t>
            </a:r>
            <a:r>
              <a:rPr lang="en-US" dirty="0" smtClean="0"/>
              <a:t> for physics</a:t>
            </a:r>
          </a:p>
          <a:p>
            <a:r>
              <a:rPr lang="en-US" dirty="0" smtClean="0"/>
              <a:t>“We </a:t>
            </a:r>
            <a:r>
              <a:rPr lang="en-US" dirty="0" smtClean="0"/>
              <a:t>had put </a:t>
            </a:r>
            <a:r>
              <a:rPr lang="en-US" dirty="0" err="1" smtClean="0"/>
              <a:t>chroma</a:t>
            </a:r>
            <a:r>
              <a:rPr lang="en-US" dirty="0" smtClean="0"/>
              <a:t> to 2 before the ramp last fill and it came back </a:t>
            </a:r>
            <a:r>
              <a:rPr lang="en-US" dirty="0" smtClean="0"/>
              <a:t>at </a:t>
            </a:r>
            <a:r>
              <a:rPr lang="en-US" dirty="0" smtClean="0"/>
              <a:t>about 2. Brilliant</a:t>
            </a:r>
            <a:r>
              <a:rPr lang="en-US" dirty="0" smtClean="0"/>
              <a:t>!!.”</a:t>
            </a:r>
          </a:p>
          <a:p>
            <a:r>
              <a:rPr lang="en-US" dirty="0" smtClean="0"/>
              <a:t>02:28 Ramp started</a:t>
            </a:r>
          </a:p>
          <a:p>
            <a:r>
              <a:rPr lang="en-US" dirty="0" smtClean="0"/>
              <a:t>Beams dumped just before the flat top, vacuum triggered... </a:t>
            </a:r>
            <a:r>
              <a:rPr lang="en-US" dirty="0" smtClean="0"/>
              <a:t> Vacuum </a:t>
            </a:r>
            <a:r>
              <a:rPr lang="en-US" dirty="0" smtClean="0"/>
              <a:t>valves closed.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Lifetimes were very good at the time though. </a:t>
            </a:r>
            <a:br>
              <a:rPr lang="en-US" dirty="0" smtClean="0"/>
            </a:br>
            <a:r>
              <a:rPr lang="en-US" dirty="0" smtClean="0"/>
              <a:t>Losses only in pt 6 due to the dump. </a:t>
            </a:r>
            <a:br>
              <a:rPr lang="en-US" dirty="0" smtClean="0"/>
            </a:br>
            <a:r>
              <a:rPr lang="en-US" dirty="0" smtClean="0"/>
              <a:t>Dump was clean and XPOCs are happy.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– point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2" y="764630"/>
            <a:ext cx="8927086" cy="26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390" y="3717040"/>
            <a:ext cx="8857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valves closed as we exceeded the interlock pressure of 1e-6... one of the measures could be to increase the interlock level </a:t>
            </a:r>
            <a:r>
              <a:rPr lang="en-US" dirty="0" smtClean="0"/>
              <a:t>and </a:t>
            </a:r>
            <a:r>
              <a:rPr lang="en-US" dirty="0" smtClean="0"/>
              <a:t>then it might be that the dumps would be triggered by the BLMs rather than the vacuum.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9390" y="5229250"/>
            <a:ext cx="504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Interlock level increase to 2e-6 in all triplets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Switched </a:t>
            </a:r>
            <a:r>
              <a:rPr lang="en-US" dirty="0" smtClean="0">
                <a:solidFill>
                  <a:srgbClr val="FF0000"/>
                </a:solidFill>
              </a:rPr>
              <a:t>on the solenoids in point 2.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220" y="6021360"/>
            <a:ext cx="2664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/>
              <a:t>Giuseppe Bregliozzi</a:t>
            </a:r>
            <a:br>
              <a:rPr lang="it-IT" dirty="0" smtClean="0"/>
            </a:br>
            <a:r>
              <a:rPr lang="it-IT" dirty="0" smtClean="0"/>
              <a:t>Giulia Lanza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1748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764630"/>
            <a:ext cx="7273010" cy="536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530" y="6165380"/>
            <a:ext cx="684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Lost around 08:20 to Octupole power converter trip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night… follow-up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472760"/>
          </a:xfrm>
        </p:spPr>
        <p:txBody>
          <a:bodyPr/>
          <a:lstStyle/>
          <a:p>
            <a:r>
              <a:rPr lang="en-US" sz="2000" dirty="0" smtClean="0"/>
              <a:t>Additionally: </a:t>
            </a:r>
            <a:br>
              <a:rPr lang="en-US" sz="2000" dirty="0" smtClean="0"/>
            </a:br>
            <a:r>
              <a:rPr lang="en-US" sz="2000" dirty="0" smtClean="0"/>
              <a:t>- RF modulation amplitude is tricky to set in the tune viewer; </a:t>
            </a:r>
            <a:br>
              <a:rPr lang="en-US" sz="2000" dirty="0" smtClean="0"/>
            </a:br>
            <a:r>
              <a:rPr lang="en-US" sz="2000" dirty="0" smtClean="0"/>
              <a:t>- chromaticity measurement depends on RF modulation amplitude, measurement with </a:t>
            </a:r>
            <a:r>
              <a:rPr lang="en-US" sz="2000" dirty="0" err="1" smtClean="0"/>
              <a:t>dp</a:t>
            </a:r>
            <a:r>
              <a:rPr lang="en-US" sz="2000" dirty="0" smtClean="0"/>
              <a:t>/p=0.0002 seems to be correct, but not with 0.0004; </a:t>
            </a:r>
            <a:br>
              <a:rPr lang="en-US" sz="2000" dirty="0" smtClean="0"/>
            </a:br>
            <a:r>
              <a:rPr lang="en-US" sz="2000" dirty="0" smtClean="0"/>
              <a:t>- a couple of BQMLHC acquisitions missing while injecting, delayed acquisition by one turn; </a:t>
            </a:r>
            <a:br>
              <a:rPr lang="en-US" sz="2000" dirty="0" smtClean="0"/>
            </a:br>
            <a:r>
              <a:rPr lang="en-US" sz="2000" dirty="0" smtClean="0"/>
              <a:t>- MKI in IQC bad once for b2, </a:t>
            </a:r>
            <a:r>
              <a:rPr lang="en-US" sz="2000" dirty="0" err="1" smtClean="0"/>
              <a:t>minorly</a:t>
            </a:r>
            <a:r>
              <a:rPr lang="en-US" sz="2000" dirty="0" smtClean="0"/>
              <a:t>; </a:t>
            </a:r>
            <a:br>
              <a:rPr lang="en-US" sz="2000" dirty="0" smtClean="0"/>
            </a:br>
            <a:r>
              <a:rPr lang="en-US" sz="2000" dirty="0" smtClean="0"/>
              <a:t>- QFB did not go on once when set with the task, no errors returned; 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plenty of problems with communication/DIP servers: energy plots on page 1 are wrong and we optimized the experiments on the BRAN signals/on the phone; finally a restart of DIP-SERVICES seems to have sorted it out (after having restarted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half of </a:t>
            </a:r>
            <a:r>
              <a:rPr lang="en-US" sz="2000" dirty="0" err="1" smtClean="0">
                <a:solidFill>
                  <a:srgbClr val="FF0000"/>
                </a:solidFill>
              </a:rPr>
              <a:t>diamon</a:t>
            </a:r>
            <a:r>
              <a:rPr lang="en-US" sz="2000" dirty="0" smtClean="0">
                <a:solidFill>
                  <a:srgbClr val="FF0000"/>
                </a:solidFill>
              </a:rPr>
              <a:t> CMW services);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had to remove one BPM (b1h, around IP1) with unreasonable values; </a:t>
            </a:r>
            <a:br>
              <a:rPr lang="en-US" sz="2000" dirty="0" smtClean="0"/>
            </a:br>
            <a:r>
              <a:rPr lang="en-US" sz="2000" dirty="0" smtClean="0"/>
              <a:t>- done one reset on XPOC2 (bad filling pattern).</a:t>
            </a: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4210" y="6309400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Giulia Papotti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48729</TotalTime>
  <Words>390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Fill 1743 </vt:lpstr>
      <vt:lpstr>Friday 29th </vt:lpstr>
      <vt:lpstr>Friday afternoon  - AGK</vt:lpstr>
      <vt:lpstr>Friday atfternoon</vt:lpstr>
      <vt:lpstr>Chromaticity at 450 GeV</vt:lpstr>
      <vt:lpstr>Friday night</vt:lpstr>
      <vt:lpstr>Vacuum – point 2</vt:lpstr>
      <vt:lpstr>1748</vt:lpstr>
      <vt:lpstr>Friday night… follow-up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2702</cp:revision>
  <dcterms:created xsi:type="dcterms:W3CDTF">2010-07-26T05:43:59Z</dcterms:created>
  <dcterms:modified xsi:type="dcterms:W3CDTF">2011-04-30T11:18:59Z</dcterms:modified>
</cp:coreProperties>
</file>