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1"/>
  </p:notesMasterIdLst>
  <p:sldIdLst>
    <p:sldId id="825" r:id="rId2"/>
    <p:sldId id="826" r:id="rId3"/>
    <p:sldId id="841" r:id="rId4"/>
    <p:sldId id="815" r:id="rId5"/>
    <p:sldId id="842" r:id="rId6"/>
    <p:sldId id="843" r:id="rId7"/>
    <p:sldId id="844" r:id="rId8"/>
    <p:sldId id="845" r:id="rId9"/>
    <p:sldId id="846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4/28/11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8153400" cy="1752600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LHC Status</a:t>
            </a:r>
            <a:r>
              <a:rPr lang="en-GB" dirty="0" smtClean="0">
                <a:solidFill>
                  <a:srgbClr val="FF0000"/>
                </a:solidFill>
              </a:rPr>
              <a:t> Thu </a:t>
            </a:r>
            <a:r>
              <a:rPr lang="en-GB" dirty="0" smtClean="0">
                <a:solidFill>
                  <a:srgbClr val="FF0000"/>
                </a:solidFill>
              </a:rPr>
              <a:t>Morning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28</a:t>
            </a:r>
            <a:r>
              <a:rPr lang="en-GB" dirty="0" smtClean="0">
                <a:solidFill>
                  <a:srgbClr val="FF0000"/>
                </a:solidFill>
              </a:rPr>
              <a:t>-</a:t>
            </a:r>
            <a:r>
              <a:rPr lang="en-GB" dirty="0" smtClean="0">
                <a:solidFill>
                  <a:srgbClr val="FF0000"/>
                </a:solidFill>
              </a:rPr>
              <a:t>April</a:t>
            </a:r>
            <a:endParaRPr lang="en-GB" dirty="0" smtClean="0"/>
          </a:p>
          <a:p>
            <a:r>
              <a:rPr lang="en-GB" sz="1900" dirty="0" smtClean="0"/>
              <a:t> B. Holzer, Mike Lamont et al</a:t>
            </a:r>
          </a:p>
          <a:p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2400" y="1847672"/>
            <a:ext cx="8763000" cy="513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1.)  ... 07:07h  </a:t>
            </a:r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luminosity, collisions 480 </a:t>
            </a:r>
            <a:r>
              <a:rPr lang="en-US" sz="16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480  bunches</a:t>
            </a:r>
          </a:p>
          <a:p>
            <a:pPr marL="342900" indent="-342900"/>
            <a:endParaRPr lang="en-US" sz="1600" b="1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2.)  07:08h  </a:t>
            </a:r>
            <a:r>
              <a:rPr lang="en-US" sz="1600" b="1" dirty="0" err="1" smtClean="0">
                <a:latin typeface="Times New Roman"/>
                <a:cs typeface="Times New Roman"/>
              </a:rPr>
              <a:t>Cryo</a:t>
            </a:r>
            <a:r>
              <a:rPr lang="en-US" sz="1600" b="1" dirty="0" smtClean="0">
                <a:latin typeface="Times New Roman"/>
                <a:cs typeface="Times New Roman"/>
              </a:rPr>
              <a:t> – Problem, turbine lost in S 78</a:t>
            </a:r>
          </a:p>
          <a:p>
            <a:pPr marL="342900" indent="-342900"/>
            <a:r>
              <a:rPr lang="en-US" sz="1600" i="1" dirty="0" smtClean="0"/>
              <a:t>         beam dump, ramp down</a:t>
            </a:r>
          </a:p>
          <a:p>
            <a:pPr marL="342900" indent="-342900"/>
            <a:r>
              <a:rPr lang="en-US" sz="1600" b="1" i="1" dirty="0" smtClean="0">
                <a:latin typeface="Times New Roman"/>
                <a:cs typeface="Times New Roman"/>
              </a:rPr>
              <a:t>	</a:t>
            </a:r>
            <a:endParaRPr lang="en-US" sz="1600" b="1" dirty="0" smtClean="0">
              <a:latin typeface="Times New Roman"/>
              <a:cs typeface="Times New Roman"/>
            </a:endParaRPr>
          </a:p>
          <a:p>
            <a:pPr marL="342900" indent="-342900"/>
            <a:endParaRPr lang="en-US" sz="800" b="1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     08:30h ATLAS access request</a:t>
            </a:r>
          </a:p>
          <a:p>
            <a:pPr marL="342900" indent="-342900"/>
            <a:r>
              <a:rPr lang="en-US" sz="1600" i="1" dirty="0" smtClean="0">
                <a:latin typeface="Times New Roman"/>
                <a:cs typeface="Times New Roman"/>
              </a:rPr>
              <a:t>                   in the shadow... access for TCTH.4L1.B1 and TCTVA.4L1.B1: motor controller</a:t>
            </a:r>
            <a:endParaRPr lang="en-US" sz="1600" b="1" dirty="0" smtClean="0">
              <a:latin typeface="Times New Roman"/>
              <a:cs typeface="Times New Roman"/>
            </a:endParaRPr>
          </a:p>
          <a:p>
            <a:pPr marL="342900" indent="-342900"/>
            <a:endParaRPr lang="en-US" sz="1600" b="1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     09:35h  </a:t>
            </a:r>
            <a:r>
              <a:rPr lang="en-US" sz="1600" b="1" dirty="0" err="1" smtClean="0">
                <a:latin typeface="Times New Roman"/>
                <a:cs typeface="Times New Roman"/>
              </a:rPr>
              <a:t>Cryo</a:t>
            </a:r>
            <a:r>
              <a:rPr lang="en-US" sz="1600" b="1" dirty="0" smtClean="0">
                <a:latin typeface="Times New Roman"/>
                <a:cs typeface="Times New Roman"/>
              </a:rPr>
              <a:t> ok .. waiting for ATLAS</a:t>
            </a:r>
          </a:p>
          <a:p>
            <a:pPr marL="342900" indent="-342900"/>
            <a:endParaRPr lang="en-US" sz="1600" b="1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3.)  16:05h </a:t>
            </a:r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injection b3 decay compensation</a:t>
            </a:r>
            <a:endParaRPr lang="en-US" sz="16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342900" indent="-342900"/>
            <a:endParaRPr lang="en-US" sz="1600" b="1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4.)  19:00h </a:t>
            </a:r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loss maps at injection</a:t>
            </a:r>
          </a:p>
          <a:p>
            <a:pPr marL="342900" indent="-342900"/>
            <a:endParaRPr lang="en-US" sz="16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5.)  20:00h </a:t>
            </a:r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injection 624 bunches: problematic fill pattern</a:t>
            </a:r>
            <a:endParaRPr lang="en-US" sz="16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342900" indent="-342900"/>
            <a:endParaRPr lang="en-US" sz="16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6.</a:t>
            </a:r>
            <a:r>
              <a:rPr lang="en-US" sz="1600" b="1" smtClean="0">
                <a:latin typeface="Times New Roman"/>
                <a:cs typeface="Times New Roman"/>
              </a:rPr>
              <a:t>)  </a:t>
            </a:r>
            <a:r>
              <a:rPr lang="en-US" sz="1600" b="1" smtClean="0">
                <a:latin typeface="Times New Roman"/>
                <a:cs typeface="Times New Roman"/>
              </a:rPr>
              <a:t>24:</a:t>
            </a:r>
            <a:r>
              <a:rPr lang="en-US" sz="1600" b="1" dirty="0" smtClean="0">
                <a:latin typeface="Times New Roman"/>
                <a:cs typeface="Times New Roman"/>
              </a:rPr>
              <a:t>00h </a:t>
            </a:r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624 </a:t>
            </a:r>
            <a:r>
              <a:rPr lang="en-US" sz="16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624 bunches: </a:t>
            </a:r>
            <a:r>
              <a:rPr lang="en-US" sz="16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lumi</a:t>
            </a:r>
            <a:endParaRPr lang="en-US" sz="16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342900" indent="-342900"/>
            <a:endParaRPr lang="en-US" sz="16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342900" indent="-342900"/>
            <a:endParaRPr lang="en-US" sz="1600" dirty="0" smtClean="0">
              <a:latin typeface="Times New Roman"/>
              <a:cs typeface="Times New Roman"/>
            </a:endParaRPr>
          </a:p>
          <a:p>
            <a:pPr marL="342900" indent="-342900"/>
            <a:endParaRPr lang="en-US" sz="1600" dirty="0" smtClean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1352" b="51082"/>
          <a:stretch>
            <a:fillRect/>
          </a:stretch>
        </p:blipFill>
        <p:spPr>
          <a:xfrm>
            <a:off x="5029200" y="3962400"/>
            <a:ext cx="3699238" cy="9452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b="47480"/>
          <a:stretch>
            <a:fillRect/>
          </a:stretch>
        </p:blipFill>
        <p:spPr>
          <a:xfrm>
            <a:off x="304800" y="1447800"/>
            <a:ext cx="8382000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0057" y="240268"/>
            <a:ext cx="389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/>
              <a:t>Wednesday Morning: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990600"/>
            <a:ext cx="454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persistent current decay compensation</a:t>
            </a:r>
            <a:endParaRPr lang="en-US" b="1" i="1" dirty="0" smtClean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34000"/>
            <a:ext cx="485650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6600"/>
                </a:solidFill>
              </a:rPr>
              <a:t>chromaticity: needs further investigation</a:t>
            </a:r>
            <a:endParaRPr lang="en-US" b="1" i="1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2514600"/>
            <a:ext cx="166283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tunes: stable </a:t>
            </a:r>
            <a:endParaRPr lang="en-US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2286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Wed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Late: injection for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624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bunches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on the very last injection (72 bunch transfer) we get ... </a:t>
            </a:r>
            <a:endParaRPr lang="en-US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8382000" cy="22109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44196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Both beams dumped, probably on the TDI, </a:t>
            </a:r>
            <a:r>
              <a:rPr lang="en-US" i="1" dirty="0" smtClean="0">
                <a:solidFill>
                  <a:srgbClr val="0000FF"/>
                </a:solidFill>
              </a:rPr>
              <a:t>MKI did not kick</a:t>
            </a:r>
            <a:r>
              <a:rPr lang="en-US" i="1" dirty="0" smtClean="0"/>
              <a:t>.</a:t>
            </a:r>
          </a:p>
          <a:p>
            <a:r>
              <a:rPr lang="en-US" i="1" dirty="0" err="1" smtClean="0"/>
              <a:t>BLMs</a:t>
            </a:r>
            <a:r>
              <a:rPr lang="en-US" i="1" dirty="0" smtClean="0"/>
              <a:t> have been red for a while.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429071"/>
            <a:ext cx="8915400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Problem: injection into bucket 31181 is prohibited by the abort gap keeper..... ???</a:t>
            </a:r>
          </a:p>
          <a:p>
            <a:endParaRPr lang="en-US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i="1" dirty="0" smtClean="0"/>
              <a:t>after the missing MKI kick, we tried to inject probes in bucket 31181, and they passed </a:t>
            </a:r>
          </a:p>
          <a:p>
            <a:r>
              <a:rPr lang="en-US" i="1" dirty="0" smtClean="0"/>
              <a:t>(For kicker experts to follow up);</a:t>
            </a:r>
            <a:endParaRPr lang="en-US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1"/>
            <a:ext cx="6553200" cy="54863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1524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Wed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Late: preparing for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624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bunch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operation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3581400"/>
            <a:ext cx="311018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nice spike in the vacuum </a:t>
            </a: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but should the valves close ? </a:t>
            </a:r>
            <a:endParaRPr lang="en-US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438400"/>
            <a:ext cx="68300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3366FF"/>
                </a:solidFill>
              </a:rPr>
              <a:t>10 </a:t>
            </a:r>
            <a:r>
              <a:rPr lang="en-US" b="1" i="1" baseline="30000" dirty="0" smtClean="0">
                <a:solidFill>
                  <a:srgbClr val="3366FF"/>
                </a:solidFill>
              </a:rPr>
              <a:t>-5</a:t>
            </a:r>
            <a:endParaRPr lang="en-US" b="1" i="1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3816" y="1524000"/>
            <a:ext cx="262248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injection kickers blocked 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by abort gap keeper</a:t>
            </a:r>
            <a:endParaRPr lang="en-US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2286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Wed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Late: preparing for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624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bunch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operation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295400"/>
            <a:ext cx="434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new filling scheme: last batch 50 ns earlier</a:t>
            </a:r>
            <a:endParaRPr lang="en-US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1352" b="51082"/>
          <a:stretch>
            <a:fillRect/>
          </a:stretch>
        </p:blipFill>
        <p:spPr>
          <a:xfrm>
            <a:off x="5029200" y="2057400"/>
            <a:ext cx="3699238" cy="945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743200"/>
            <a:ext cx="5136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23:00h inject, ramp, squeeze, collide. </a:t>
            </a: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... very smooth behavior</a:t>
            </a: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lifetime from 450 </a:t>
            </a:r>
            <a:r>
              <a:rPr lang="en-US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GeV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to 3.5 </a:t>
            </a:r>
            <a:r>
              <a:rPr lang="en-US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TeV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τ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≈ 25 </a:t>
            </a:r>
            <a:r>
              <a:rPr lang="en-US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endParaRPr lang="en-US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43599" b="24914"/>
          <a:stretch>
            <a:fillRect/>
          </a:stretch>
        </p:blipFill>
        <p:spPr>
          <a:xfrm>
            <a:off x="304800" y="4191000"/>
            <a:ext cx="8408194" cy="22592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5398" r="20112" b="16194"/>
          <a:stretch>
            <a:fillRect/>
          </a:stretch>
        </p:blipFill>
        <p:spPr>
          <a:xfrm>
            <a:off x="381000" y="1329835"/>
            <a:ext cx="6544490" cy="4927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1352" b="51082"/>
          <a:stretch>
            <a:fillRect/>
          </a:stretch>
        </p:blipFill>
        <p:spPr>
          <a:xfrm>
            <a:off x="6019800" y="152401"/>
            <a:ext cx="2632438" cy="672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4572000"/>
            <a:ext cx="167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losses on ramp</a:t>
            </a:r>
            <a:endParaRPr lang="en-US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7878499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1352" b="51082"/>
          <a:stretch>
            <a:fillRect/>
          </a:stretch>
        </p:blipFill>
        <p:spPr>
          <a:xfrm>
            <a:off x="6400800" y="152401"/>
            <a:ext cx="2251438" cy="575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228600"/>
            <a:ext cx="4149135" cy="80021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stored beam energy</a:t>
            </a: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 ... needless to mention ?</a:t>
            </a:r>
            <a:endParaRPr lang="en-US" sz="23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1371600"/>
            <a:ext cx="1905000" cy="10668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1352" b="51082"/>
          <a:stretch>
            <a:fillRect/>
          </a:stretch>
        </p:blipFill>
        <p:spPr>
          <a:xfrm>
            <a:off x="6400800" y="152401"/>
            <a:ext cx="2251438" cy="575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57200"/>
            <a:ext cx="3707714" cy="4462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bunch intensity distribution</a:t>
            </a:r>
            <a:endParaRPr lang="en-US" sz="23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36787" b="30540"/>
          <a:stretch>
            <a:fillRect/>
          </a:stretch>
        </p:blipFill>
        <p:spPr>
          <a:xfrm>
            <a:off x="533400" y="1066800"/>
            <a:ext cx="8001000" cy="2224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l="23932" t="55758" b="5396"/>
          <a:stretch>
            <a:fillRect/>
          </a:stretch>
        </p:blipFill>
        <p:spPr>
          <a:xfrm>
            <a:off x="228601" y="4698332"/>
            <a:ext cx="5791200" cy="2159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 l="21938" t="52160" b="2698"/>
          <a:stretch>
            <a:fillRect/>
          </a:stretch>
        </p:blipFill>
        <p:spPr>
          <a:xfrm>
            <a:off x="3276600" y="3429000"/>
            <a:ext cx="5334000" cy="2280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5791200"/>
            <a:ext cx="2843514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bunch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emittance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distribution after 6h run</a:t>
            </a:r>
            <a:endParaRPr lang="en-US" sz="2000" b="1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1352" b="51082"/>
          <a:stretch>
            <a:fillRect/>
          </a:stretch>
        </p:blipFill>
        <p:spPr>
          <a:xfrm>
            <a:off x="6400800" y="152401"/>
            <a:ext cx="2251438" cy="575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021" y="228600"/>
            <a:ext cx="1560379" cy="4462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luminosity</a:t>
            </a:r>
            <a:endParaRPr lang="en-US" sz="23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1"/>
            <a:ext cx="8185912" cy="571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371600" y="4419600"/>
            <a:ext cx="1600200" cy="3810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25831</TotalTime>
  <Words>349</Words>
  <Application>Microsoft Macintosh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LHCpresentations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1999</cp:revision>
  <dcterms:created xsi:type="dcterms:W3CDTF">2011-04-28T06:18:48Z</dcterms:created>
  <dcterms:modified xsi:type="dcterms:W3CDTF">2011-04-28T06:19:08Z</dcterms:modified>
</cp:coreProperties>
</file>