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673" r:id="rId2"/>
    <p:sldId id="746" r:id="rId3"/>
    <p:sldId id="765" r:id="rId4"/>
    <p:sldId id="752" r:id="rId5"/>
    <p:sldId id="767" r:id="rId6"/>
    <p:sldId id="758" r:id="rId7"/>
    <p:sldId id="768" r:id="rId8"/>
    <p:sldId id="761" r:id="rId9"/>
    <p:sldId id="769" r:id="rId10"/>
    <p:sldId id="770" r:id="rId11"/>
    <p:sldId id="722" r:id="rId12"/>
    <p:sldId id="764" r:id="rId13"/>
    <p:sldId id="766" r:id="rId1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3882" autoAdjust="0"/>
  </p:normalViewPr>
  <p:slideViewPr>
    <p:cSldViewPr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4/24/2011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23/4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2057400"/>
          </a:xfrm>
        </p:spPr>
        <p:txBody>
          <a:bodyPr/>
          <a:lstStyle/>
          <a:p>
            <a:pPr lvl="0"/>
            <a:r>
              <a:rPr lang="en-US" sz="2000" dirty="0" smtClean="0"/>
              <a:t>09:30 Important blow-up during filling due to large drift in chromaticity. Dump and re-fill. </a:t>
            </a:r>
          </a:p>
          <a:p>
            <a:pPr lvl="0"/>
            <a:r>
              <a:rPr lang="en-US" sz="2000" dirty="0" smtClean="0"/>
              <a:t>10:20 Beam 1 kicker not firing due to missing pre-pulse. Beam (36 bunches) on TDI cleanly </a:t>
            </a:r>
          </a:p>
          <a:p>
            <a:pPr lvl="0"/>
            <a:r>
              <a:rPr lang="en-US" sz="2000" dirty="0" smtClean="0"/>
              <a:t>12:30 Stable beams #1732. </a:t>
            </a:r>
            <a:r>
              <a:rPr lang="en-US" sz="2000" b="1" dirty="0" smtClean="0"/>
              <a:t>480  bunches/beam.</a:t>
            </a:r>
            <a:r>
              <a:rPr lang="en-US" sz="2000" dirty="0" smtClean="0"/>
              <a:t> Initial luminosity up to </a:t>
            </a:r>
            <a:r>
              <a:rPr lang="en-US" sz="2000" b="1" dirty="0" smtClean="0"/>
              <a:t>~5.2x10</a:t>
            </a:r>
            <a:r>
              <a:rPr lang="en-US" sz="2000" b="1" baseline="30000" dirty="0" smtClean="0"/>
              <a:t>32</a:t>
            </a:r>
            <a:r>
              <a:rPr lang="en-US" sz="2000" b="1" dirty="0" smtClean="0"/>
              <a:t> cm</a:t>
            </a:r>
            <a:r>
              <a:rPr lang="en-US" sz="2000" b="1" baseline="30000" dirty="0" smtClean="0"/>
              <a:t>-2</a:t>
            </a:r>
            <a:r>
              <a:rPr lang="en-US" sz="2000" b="1" dirty="0" smtClean="0"/>
              <a:t> s</a:t>
            </a:r>
            <a:r>
              <a:rPr lang="en-US" sz="2000" b="1" baseline="30000" dirty="0" smtClean="0"/>
              <a:t>-1  </a:t>
            </a:r>
            <a:r>
              <a:rPr lang="en-US" sz="2000" dirty="0" smtClean="0"/>
              <a:t>(ATLAS)/</a:t>
            </a:r>
            <a:r>
              <a:rPr lang="en-US" sz="2000" b="1" dirty="0" smtClean="0"/>
              <a:t>~4.8x10</a:t>
            </a:r>
            <a:r>
              <a:rPr lang="en-US" sz="2000" b="1" baseline="30000" dirty="0" smtClean="0"/>
              <a:t>32</a:t>
            </a:r>
            <a:r>
              <a:rPr lang="en-US" sz="2000" b="1" dirty="0" smtClean="0"/>
              <a:t> cm</a:t>
            </a:r>
            <a:r>
              <a:rPr lang="en-US" sz="2000" b="1" baseline="30000" dirty="0" smtClean="0"/>
              <a:t>-2</a:t>
            </a:r>
            <a:r>
              <a:rPr lang="en-US" sz="2000" b="1" dirty="0" smtClean="0"/>
              <a:t> s</a:t>
            </a:r>
            <a:r>
              <a:rPr lang="en-US" sz="2000" b="1" baseline="30000" dirty="0" smtClean="0"/>
              <a:t>-1 </a:t>
            </a:r>
            <a:r>
              <a:rPr lang="en-US" sz="2000" dirty="0" smtClean="0"/>
              <a:t>(CMS).</a:t>
            </a:r>
          </a:p>
          <a:p>
            <a:pPr lvl="0"/>
            <a:r>
              <a:rPr lang="en-US" sz="2000" dirty="0" smtClean="0"/>
              <a:t>06:20 Power glitch. End of fill #1732</a:t>
            </a:r>
          </a:p>
          <a:p>
            <a:pPr lvl="1"/>
            <a:r>
              <a:rPr lang="en-US" sz="1600" dirty="0" smtClean="0"/>
              <a:t>Close to 24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in ATLAS after almost 18 hours in physics. </a:t>
            </a:r>
          </a:p>
          <a:p>
            <a:pPr lvl="1"/>
            <a:r>
              <a:rPr lang="en-US" sz="1600" dirty="0" smtClean="0"/>
              <a:t>Integrated 25.6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in one day.</a:t>
            </a:r>
          </a:p>
          <a:p>
            <a:r>
              <a:rPr lang="en-GB" sz="2000" dirty="0" smtClean="0"/>
              <a:t>We are now at 132 pb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delivered.</a:t>
            </a:r>
          </a:p>
          <a:p>
            <a:r>
              <a:rPr lang="en-GB" sz="2000" dirty="0" smtClean="0"/>
              <a:t>We are now recovering (6 sectors tripped)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GB" sz="1600" dirty="0" smtClean="0"/>
          </a:p>
          <a:p>
            <a:pPr lvl="1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lifetimes</a:t>
            </a:r>
            <a:endParaRPr lang="en-GB" dirty="0"/>
          </a:p>
        </p:txBody>
      </p:sp>
      <p:sp>
        <p:nvSpPr>
          <p:cNvPr id="21510" name="AutoShape 6" descr="https://atlas.web.cern.ch/Atlas/GROUPS/DATAPREPARATION/DataSummary/2011/filldata/fill1728/fill1728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6858000" y="990600"/>
            <a:ext cx="2057400" cy="5257800"/>
          </a:xfrm>
        </p:spPr>
        <p:txBody>
          <a:bodyPr/>
          <a:lstStyle/>
          <a:p>
            <a:r>
              <a:rPr lang="en-GB" sz="2000" dirty="0" smtClean="0"/>
              <a:t>Tested effect of the </a:t>
            </a:r>
            <a:r>
              <a:rPr lang="en-GB" sz="2000" dirty="0" err="1" smtClean="0"/>
              <a:t>octupoles</a:t>
            </a:r>
            <a:r>
              <a:rPr lang="en-GB" sz="2000" dirty="0" smtClean="0"/>
              <a:t> on the beam and luminosity lifetime. No clear </a:t>
            </a:r>
            <a:r>
              <a:rPr lang="en-GB" sz="2000" smtClean="0"/>
              <a:t>sign observed.</a:t>
            </a:r>
            <a:endParaRPr lang="en-GB" sz="2000" dirty="0"/>
          </a:p>
        </p:txBody>
      </p:sp>
      <p:sp>
        <p:nvSpPr>
          <p:cNvPr id="21513" name="AutoShape 9" descr="https://atlas.web.cern.ch/Atlas/GROUPS/DATAPREPARATION/DataSummary/2011/filldata/fill1728/fill1728_bcidspe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" name="AutoShape 2" descr="https://atlas.web.cern.ch/Atlas/GROUPS/DATAPREPARATION/DataSummary/2011/filldata/fill1732/fill1732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://elogbook.cern.ch/eLogbook/attach_reader?attach_id=1151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028700"/>
            <a:ext cx="6662738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 and intensity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67500"/>
            <a:ext cx="3629025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01000" y="6642100"/>
            <a:ext cx="1143000" cy="228600"/>
          </a:xfrm>
          <a:prstGeom prst="rect">
            <a:avLst/>
          </a:prstGeom>
        </p:spPr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4572000" cy="5257800"/>
          </a:xfrm>
        </p:spPr>
        <p:txBody>
          <a:bodyPr/>
          <a:lstStyle/>
          <a:p>
            <a:r>
              <a:rPr lang="en-GB" sz="2000" dirty="0" smtClean="0"/>
              <a:t>After adjustment of the extraction kickers in the PS yesterday no satellite visible after the 12/36 bunches train (should be the case for fill 1732). Some satellites close to main bunches (~10 ns?)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Still some work to be done in equalizing bunch intensities</a:t>
            </a:r>
            <a:endParaRPr lang="en-US" sz="2000" dirty="0"/>
          </a:p>
        </p:txBody>
      </p:sp>
      <p:pic>
        <p:nvPicPr>
          <p:cNvPr id="8194" name="Picture 2" descr="http://elogbook.cern.ch/eLogbook/attach_reader?attach_id=11515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397" y="990601"/>
            <a:ext cx="3220403" cy="2603183"/>
          </a:xfrm>
          <a:prstGeom prst="rect">
            <a:avLst/>
          </a:prstGeom>
          <a:noFill/>
        </p:spPr>
      </p:pic>
      <p:pic>
        <p:nvPicPr>
          <p:cNvPr id="8196" name="Picture 4" descr="http://elogbook.cern.ch/eLogbook/attach_reader?attach_id=1151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784" y="4376737"/>
            <a:ext cx="7319216" cy="18716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Fill for physics with 480 bunches (trains of 72 bunches)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Logging of pre-pulse distribution for injection by RF</a:t>
            </a:r>
          </a:p>
          <a:p>
            <a:r>
              <a:rPr lang="en-GB" sz="2800" dirty="0" smtClean="0"/>
              <a:t>BSRT </a:t>
            </a:r>
            <a:r>
              <a:rPr lang="en-GB" sz="2800" dirty="0" smtClean="0">
                <a:sym typeface="Wingdings" pitchFamily="2" charset="2"/>
              </a:rPr>
              <a:t></a:t>
            </a:r>
            <a:r>
              <a:rPr lang="en-GB" sz="2800" dirty="0" smtClean="0"/>
              <a:t> stability of the pattern (take the BQM?) and fixed display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Chromaticity decay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10600" cy="1371600"/>
          </a:xfrm>
        </p:spPr>
        <p:txBody>
          <a:bodyPr/>
          <a:lstStyle/>
          <a:p>
            <a:r>
              <a:rPr lang="en-GB" sz="2400" dirty="0" smtClean="0"/>
              <a:t>After 1.5 h form injection field still drifting by +2.5/hour H and -2/hour V</a:t>
            </a:r>
            <a:endParaRPr lang="en-US" sz="2400" dirty="0"/>
          </a:p>
        </p:txBody>
      </p:sp>
      <p:pic>
        <p:nvPicPr>
          <p:cNvPr id="1026" name="Picture 2" descr="\\cern.ch\dfs\Users\a\arduini\Documents\chromatic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2514600"/>
            <a:ext cx="8022133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Failed injection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419600" cy="5410200"/>
          </a:xfrm>
        </p:spPr>
        <p:txBody>
          <a:bodyPr/>
          <a:lstStyle/>
          <a:p>
            <a:r>
              <a:rPr lang="en-GB" sz="2400" dirty="0" smtClean="0"/>
              <a:t>Missing pre-pulse form LHC RF distribution while injecting Beam 1 only </a:t>
            </a:r>
            <a:r>
              <a:rPr lang="en-GB" sz="2400" dirty="0" smtClean="0">
                <a:sym typeface="Wingdings" pitchFamily="2" charset="2"/>
              </a:rPr>
              <a:t> logging going to be implemented to understand behaviour in the future</a:t>
            </a:r>
          </a:p>
          <a:p>
            <a:r>
              <a:rPr lang="en-GB" sz="2400" dirty="0" smtClean="0">
                <a:sym typeface="Wingdings" pitchFamily="2" charset="2"/>
              </a:rPr>
              <a:t>Beam (36 bunches) on TDI  ALICE detector triggered the beam </a:t>
            </a:r>
            <a:r>
              <a:rPr lang="en-GB" sz="2400" dirty="0" err="1" smtClean="0">
                <a:sym typeface="Wingdings" pitchFamily="2" charset="2"/>
              </a:rPr>
              <a:t>dump+BLMs</a:t>
            </a:r>
            <a:endParaRPr lang="en-GB" sz="2400" dirty="0" smtClean="0">
              <a:sym typeface="Wingdings" pitchFamily="2" charset="2"/>
            </a:endParaRPr>
          </a:p>
          <a:p>
            <a:r>
              <a:rPr lang="en-GB" sz="2400" dirty="0" smtClean="0">
                <a:sym typeface="Wingdings" pitchFamily="2" charset="2"/>
              </a:rPr>
              <a:t>Vacuum valves closing near to TDI due to </a:t>
            </a:r>
            <a:r>
              <a:rPr lang="en-GB" sz="2400" dirty="0" err="1" smtClean="0">
                <a:sym typeface="Wingdings" pitchFamily="2" charset="2"/>
              </a:rPr>
              <a:t>outgassing</a:t>
            </a:r>
            <a:r>
              <a:rPr lang="en-GB" sz="2400" dirty="0" smtClean="0">
                <a:sym typeface="Wingdings" pitchFamily="2" charset="2"/>
              </a:rPr>
              <a:t>. Fast recovery.</a:t>
            </a:r>
          </a:p>
          <a:p>
            <a:endParaRPr lang="en-US" sz="2400" dirty="0"/>
          </a:p>
        </p:txBody>
      </p:sp>
      <p:pic>
        <p:nvPicPr>
          <p:cNvPr id="4098" name="Picture 2" descr="http://elogbook.cern.ch/eLogbook/attach_reader?attach_id=11514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427220" cy="355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3276600" cy="99060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&gt;0.5 x 10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33</a:t>
            </a:r>
            <a:r>
              <a:rPr lang="en-GB" sz="2400" b="1" dirty="0" smtClean="0">
                <a:solidFill>
                  <a:srgbClr val="FF0000"/>
                </a:solidFill>
              </a:rPr>
              <a:t> cm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-2</a:t>
            </a:r>
            <a:r>
              <a:rPr lang="en-GB" sz="2400" b="1" dirty="0" smtClean="0">
                <a:solidFill>
                  <a:srgbClr val="FF0000"/>
                </a:solidFill>
              </a:rPr>
              <a:t> s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-1</a:t>
            </a:r>
            <a:endParaRPr lang="en-GB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#1732</a:t>
            </a:r>
            <a:endParaRPr lang="en-GB" dirty="0"/>
          </a:p>
        </p:txBody>
      </p:sp>
      <p:pic>
        <p:nvPicPr>
          <p:cNvPr id="18434" name="Picture 2" descr="http://elogbook.cern.ch/eLogbook/attach_reader?attach_id=1151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0" y="1171575"/>
            <a:ext cx="588645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#1732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Need tight control of the chromaticity at injection within 2 units</a:t>
            </a:r>
          </a:p>
          <a:p>
            <a:r>
              <a:rPr lang="en-GB" sz="2800" dirty="0" smtClean="0"/>
              <a:t>Reason for tighter limits as compared to scrubbing not clear, yet:</a:t>
            </a:r>
          </a:p>
          <a:p>
            <a:pPr lvl="1"/>
            <a:r>
              <a:rPr lang="en-GB" sz="2400" dirty="0" smtClean="0"/>
              <a:t>Different filling pattern?</a:t>
            </a:r>
          </a:p>
          <a:p>
            <a:pPr lvl="1"/>
            <a:r>
              <a:rPr lang="en-GB" sz="2400" dirty="0" smtClean="0"/>
              <a:t>Operation of the damper to be optimized?</a:t>
            </a:r>
          </a:p>
          <a:p>
            <a:pPr lvl="1"/>
            <a:endParaRPr lang="en-GB" sz="2400" dirty="0" smtClean="0"/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4495800"/>
            <a:ext cx="8610600" cy="1752600"/>
          </a:xfrm>
        </p:spPr>
        <p:txBody>
          <a:bodyPr/>
          <a:lstStyle/>
          <a:p>
            <a:r>
              <a:rPr lang="en-GB" sz="2000" dirty="0" smtClean="0"/>
              <a:t>No blow-up along the trains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#1732</a:t>
            </a:r>
            <a:endParaRPr lang="en-GB" dirty="0"/>
          </a:p>
        </p:txBody>
      </p:sp>
      <p:pic>
        <p:nvPicPr>
          <p:cNvPr id="16386" name="Picture 2" descr="http://elogbook.cern.ch/eLogbook/attach_reader?attach_id=1151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2040"/>
            <a:ext cx="4495800" cy="3185160"/>
          </a:xfrm>
          <a:prstGeom prst="rect">
            <a:avLst/>
          </a:prstGeom>
          <a:noFill/>
        </p:spPr>
      </p:pic>
      <p:pic>
        <p:nvPicPr>
          <p:cNvPr id="16388" name="Picture 4" descr="http://elogbook.cern.ch/eLogbook/attach_reader?attach_id=11516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4800600" cy="318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4495800"/>
            <a:ext cx="8610600" cy="1752600"/>
          </a:xfrm>
        </p:spPr>
        <p:txBody>
          <a:bodyPr/>
          <a:lstStyle/>
          <a:p>
            <a:r>
              <a:rPr lang="en-GB" sz="2000" dirty="0" smtClean="0"/>
              <a:t>Blow-up observed along the trains responsible for the poorer performance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#1731</a:t>
            </a:r>
            <a:endParaRPr lang="en-GB" dirty="0"/>
          </a:p>
        </p:txBody>
      </p:sp>
      <p:pic>
        <p:nvPicPr>
          <p:cNvPr id="31746" name="Picture 2" descr="http://elogbook.cern.ch/eLogbook/attach_reader?attach_id=1151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508561" cy="2617470"/>
          </a:xfrm>
          <a:prstGeom prst="rect">
            <a:avLst/>
          </a:prstGeom>
          <a:noFill/>
        </p:spPr>
      </p:pic>
      <p:pic>
        <p:nvPicPr>
          <p:cNvPr id="31748" name="Picture 4" descr="http://elogbook.cern.ch/eLogbook/attach_reader?attach_id=11515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186" y="1371600"/>
            <a:ext cx="4639814" cy="2693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#1732 vs. #1731</a:t>
            </a:r>
            <a:endParaRPr lang="en-GB" dirty="0"/>
          </a:p>
        </p:txBody>
      </p:sp>
      <p:sp>
        <p:nvSpPr>
          <p:cNvPr id="21510" name="AutoShape 6" descr="https://atlas.web.cern.ch/Atlas/GROUPS/DATAPREPARATION/DataSummary/2011/filldata/fill1728/fill1728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7239000" y="990600"/>
            <a:ext cx="1676400" cy="5257800"/>
          </a:xfrm>
        </p:spPr>
        <p:txBody>
          <a:bodyPr/>
          <a:lstStyle/>
          <a:p>
            <a:r>
              <a:rPr lang="en-GB" sz="2400" dirty="0" smtClean="0"/>
              <a:t>ATLAS:</a:t>
            </a:r>
          </a:p>
          <a:p>
            <a:pPr lvl="1"/>
            <a:r>
              <a:rPr lang="en-GB" sz="2000" dirty="0" smtClean="0"/>
              <a:t>1732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1731</a:t>
            </a:r>
            <a:endParaRPr lang="en-GB" sz="2000" dirty="0"/>
          </a:p>
        </p:txBody>
      </p:sp>
      <p:sp>
        <p:nvSpPr>
          <p:cNvPr id="21513" name="AutoShape 9" descr="https://atlas.web.cern.ch/Atlas/GROUPS/DATAPREPARATION/DataSummary/2011/filldata/fill1728/fill1728_bcidspe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" name="AutoShape 2" descr="https://atlas.web.cern.ch/Atlas/GROUPS/DATAPREPARATION/DataSummary/2011/filldata/fill1732/fill1732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 descr="\\cern.ch\dfs\Users\a\arduini\Documents\fill1732_bcidspect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150"/>
            <a:ext cx="3790950" cy="1771650"/>
          </a:xfrm>
          <a:prstGeom prst="rect">
            <a:avLst/>
          </a:prstGeom>
          <a:noFill/>
        </p:spPr>
      </p:pic>
      <p:pic>
        <p:nvPicPr>
          <p:cNvPr id="11269" name="Picture 5" descr="https://atlas.web.cern.ch/Atlas/GROUPS/DATAPREPARATION/DataSummary/2011/filldata/fill1732/fill1732_bcidsp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0" y="1143000"/>
            <a:ext cx="3790950" cy="1771650"/>
          </a:xfrm>
          <a:prstGeom prst="rect">
            <a:avLst/>
          </a:prstGeom>
          <a:noFill/>
        </p:spPr>
      </p:pic>
      <p:pic>
        <p:nvPicPr>
          <p:cNvPr id="11271" name="Picture 7" descr="https://atlas.web.cern.ch/Atlas/GROUPS/DATAPREPARATION/DataSummary/2011/filldata/fill1731/fill1731_bcidsp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3048000"/>
            <a:ext cx="3790950" cy="1771650"/>
          </a:xfrm>
          <a:prstGeom prst="rect">
            <a:avLst/>
          </a:prstGeom>
          <a:noFill/>
        </p:spPr>
      </p:pic>
      <p:pic>
        <p:nvPicPr>
          <p:cNvPr id="11276" name="Picture 12" descr="https://atlas.web.cern.ch/Atlas/GROUPS/DATAPREPARATION/DataSummary/2011/filldata/fill1731/fill1731_bcidspec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" y="3057144"/>
            <a:ext cx="379095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#1732</a:t>
            </a:r>
            <a:endParaRPr lang="en-GB" dirty="0"/>
          </a:p>
        </p:txBody>
      </p:sp>
      <p:sp>
        <p:nvSpPr>
          <p:cNvPr id="21510" name="AutoShape 6" descr="https://atlas.web.cern.ch/Atlas/GROUPS/DATAPREPARATION/DataSummary/2011/filldata/fill1728/fill1728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7239000" y="990600"/>
            <a:ext cx="1676400" cy="5257800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21513" name="AutoShape 9" descr="https://atlas.web.cern.ch/Atlas/GROUPS/DATAPREPARATION/DataSummary/2011/filldata/fill1728/fill1728_bcidspe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" name="AutoShape 2" descr="https://atlas.web.cern.ch/Atlas/GROUPS/DATAPREPARATION/DataSummary/2011/filldata/fill1732/fill1732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0" name="Picture 2" descr="https://atlas.web.cern.ch/Atlas/GROUPS/DATAPREPARATION/DataSummary/2011/filldata/fill1732/fill1732_lli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990600"/>
            <a:ext cx="6823710" cy="490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22818</TotalTime>
  <Words>307</Words>
  <Application>Microsoft Office PowerPoint</Application>
  <PresentationFormat>On-screen Show (4:3)</PresentationFormat>
  <Paragraphs>76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LHCpresentations</vt:lpstr>
      <vt:lpstr>Saturday 23/4 </vt:lpstr>
      <vt:lpstr>Chromaticity decay</vt:lpstr>
      <vt:lpstr>Failed injection</vt:lpstr>
      <vt:lpstr>#1732</vt:lpstr>
      <vt:lpstr>#1732</vt:lpstr>
      <vt:lpstr>#1732</vt:lpstr>
      <vt:lpstr>#1731</vt:lpstr>
      <vt:lpstr>#1732 vs. #1731</vt:lpstr>
      <vt:lpstr>#1732</vt:lpstr>
      <vt:lpstr>Beam lifetimes</vt:lpstr>
      <vt:lpstr>Satellites and intensity distribution</vt:lpstr>
      <vt:lpstr>Plan</vt:lpstr>
      <vt:lpstr>Issues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1931</cp:revision>
  <dcterms:created xsi:type="dcterms:W3CDTF">2010-04-25T23:23:07Z</dcterms:created>
  <dcterms:modified xsi:type="dcterms:W3CDTF">2011-04-24T08:28:26Z</dcterms:modified>
</cp:coreProperties>
</file>