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673" r:id="rId2"/>
    <p:sldId id="746" r:id="rId3"/>
    <p:sldId id="752" r:id="rId4"/>
    <p:sldId id="758" r:id="rId5"/>
    <p:sldId id="759" r:id="rId6"/>
    <p:sldId id="760" r:id="rId7"/>
    <p:sldId id="757" r:id="rId8"/>
    <p:sldId id="722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3882" autoAdjust="0"/>
  </p:normalViewPr>
  <p:slideViewPr>
    <p:cSldViewPr>
      <p:cViewPr varScale="1">
        <p:scale>
          <a:sx n="103" d="100"/>
          <a:sy n="103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4/20/2011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19/4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11:10 End of Stable beams #1722 (336 bunches – 36 bunches/train) – ~6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5h 40. Now at ~61 pb</a:t>
            </a:r>
            <a:r>
              <a:rPr lang="en-US" sz="2000" baseline="30000" dirty="0" smtClean="0"/>
              <a:t>-1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deleivered</a:t>
            </a:r>
            <a:r>
              <a:rPr lang="en-US" sz="2000" dirty="0" smtClean="0">
                <a:sym typeface="Wingdings" pitchFamily="2" charset="2"/>
              </a:rPr>
              <a:t> at 3.5 </a:t>
            </a:r>
            <a:r>
              <a:rPr lang="en-US" sz="2000" dirty="0" err="1" smtClean="0">
                <a:sym typeface="Wingdings" pitchFamily="2" charset="2"/>
              </a:rPr>
              <a:t>TeV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sym typeface="Wingdings" pitchFamily="2" charset="2"/>
              </a:rPr>
              <a:t>11:00 </a:t>
            </a:r>
            <a:r>
              <a:rPr lang="en-US" sz="2000" dirty="0" err="1" smtClean="0">
                <a:sym typeface="Wingdings" pitchFamily="2" charset="2"/>
              </a:rPr>
              <a:t>Cryo</a:t>
            </a:r>
            <a:r>
              <a:rPr lang="en-US" sz="2000" dirty="0" smtClean="0">
                <a:sym typeface="Wingdings" pitchFamily="2" charset="2"/>
              </a:rPr>
              <a:t> problem in point 8. PLC problem: Cold compressor trip. </a:t>
            </a:r>
            <a:r>
              <a:rPr lang="en-US" sz="2000" dirty="0" smtClean="0">
                <a:sym typeface="Wingdings" pitchFamily="2" charset="2"/>
              </a:rPr>
              <a:t>Vacuum pressure </a:t>
            </a:r>
            <a:r>
              <a:rPr lang="en-US" sz="2000" dirty="0" smtClean="0">
                <a:sym typeface="Wingdings" pitchFamily="2" charset="2"/>
              </a:rPr>
              <a:t>rise in the triplets </a:t>
            </a:r>
            <a:r>
              <a:rPr lang="en-US" sz="2000" dirty="0" smtClean="0">
                <a:sym typeface="Wingdings" pitchFamily="2" charset="2"/>
              </a:rPr>
              <a:t>in </a:t>
            </a:r>
            <a:r>
              <a:rPr lang="en-US" sz="2000" dirty="0" smtClean="0">
                <a:sym typeface="Wingdings" pitchFamily="2" charset="2"/>
              </a:rPr>
              <a:t>point 8 and 1L due to the temperature increase of the </a:t>
            </a:r>
            <a:r>
              <a:rPr lang="en-US" sz="2000" dirty="0" smtClean="0">
                <a:sym typeface="Wingdings" pitchFamily="2" charset="2"/>
              </a:rPr>
              <a:t>magnets  to be watched out with higher intensity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12:00-18:00 </a:t>
            </a:r>
            <a:r>
              <a:rPr lang="en-US" sz="2000" dirty="0" smtClean="0">
                <a:sym typeface="Wingdings" pitchFamily="2" charset="2"/>
              </a:rPr>
              <a:t>Access </a:t>
            </a:r>
            <a:r>
              <a:rPr lang="en-US" sz="2000" dirty="0" smtClean="0">
                <a:sym typeface="Wingdings" pitchFamily="2" charset="2"/>
              </a:rPr>
              <a:t>in the </a:t>
            </a:r>
            <a:r>
              <a:rPr lang="en-US" sz="2000" dirty="0" smtClean="0">
                <a:sym typeface="Wingdings" pitchFamily="2" charset="2"/>
              </a:rPr>
              <a:t>machine and experiments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Restart Compensator in point 2</a:t>
            </a:r>
          </a:p>
          <a:p>
            <a:r>
              <a:rPr lang="en-US" sz="2000" dirty="0" smtClean="0">
                <a:sym typeface="Wingdings" pitchFamily="2" charset="2"/>
              </a:rPr>
              <a:t>Equalization of the </a:t>
            </a:r>
            <a:r>
              <a:rPr lang="en-US" sz="2000" dirty="0" err="1" smtClean="0">
                <a:sym typeface="Wingdings" pitchFamily="2" charset="2"/>
              </a:rPr>
              <a:t>emittance</a:t>
            </a:r>
            <a:r>
              <a:rPr lang="en-US" sz="2000" dirty="0" smtClean="0">
                <a:sym typeface="Wingdings" pitchFamily="2" charset="2"/>
              </a:rPr>
              <a:t> of the bunches along the trains (Ring 4 PSB + injection in PS)</a:t>
            </a:r>
          </a:p>
          <a:p>
            <a:r>
              <a:rPr lang="en-US" sz="2000" dirty="0" smtClean="0">
                <a:sym typeface="Wingdings" pitchFamily="2" charset="2"/>
              </a:rPr>
              <a:t>23</a:t>
            </a:r>
            <a:r>
              <a:rPr lang="en-US" sz="2000" dirty="0" smtClean="0">
                <a:sym typeface="Wingdings" pitchFamily="2" charset="2"/>
              </a:rPr>
              <a:t>:30 </a:t>
            </a:r>
            <a:r>
              <a:rPr lang="en-US" sz="2000" dirty="0" err="1" smtClean="0">
                <a:sym typeface="Wingdings" pitchFamily="2" charset="2"/>
              </a:rPr>
              <a:t>Cryo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OK</a:t>
            </a:r>
          </a:p>
          <a:p>
            <a:r>
              <a:rPr lang="en-US" sz="2000" dirty="0" smtClean="0">
                <a:sym typeface="Wingdings" pitchFamily="2" charset="2"/>
              </a:rPr>
              <a:t>23:30-03:30 – Recover and pre-cycle (2 ventilation doors open)</a:t>
            </a:r>
            <a:endParaRPr lang="en-US" sz="2000" dirty="0" smtClean="0">
              <a:sym typeface="Wingdings" pitchFamily="2" charset="2"/>
            </a:endParaRPr>
          </a:p>
          <a:p>
            <a:pPr lvl="0"/>
            <a:r>
              <a:rPr lang="en-GB" sz="2000" dirty="0" smtClean="0"/>
              <a:t>03:20-07:00 </a:t>
            </a:r>
            <a:r>
              <a:rPr lang="en-GB" sz="2000" dirty="0" smtClean="0"/>
              <a:t>Loss map in </a:t>
            </a:r>
            <a:r>
              <a:rPr lang="en-GB" sz="2000" dirty="0" smtClean="0"/>
              <a:t>collision (off-momentum -500 Hz)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GB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and UFOs at MKI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114800" cy="1219200"/>
          </a:xfrm>
        </p:spPr>
        <p:txBody>
          <a:bodyPr/>
          <a:lstStyle/>
          <a:p>
            <a:endParaRPr lang="en-GB" sz="2400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5105400"/>
            <a:ext cx="8839200" cy="1219200"/>
          </a:xfrm>
        </p:spPr>
        <p:txBody>
          <a:bodyPr/>
          <a:lstStyle/>
          <a:p>
            <a:r>
              <a:rPr lang="en-GB" sz="2400" dirty="0" smtClean="0"/>
              <a:t>No clear correlation</a:t>
            </a:r>
            <a:endParaRPr lang="en-GB" sz="2400" dirty="0" smtClean="0"/>
          </a:p>
          <a:p>
            <a:endParaRPr lang="en-GB" sz="2400" dirty="0" smtClean="0"/>
          </a:p>
        </p:txBody>
      </p:sp>
      <p:pic>
        <p:nvPicPr>
          <p:cNvPr id="2" name="Picture 2" descr="\\cern.ch\dfs\Users\a\arduini\Documents\MKIvsUF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229600" cy="4053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"/>
          </a:xfrm>
        </p:spPr>
        <p:txBody>
          <a:bodyPr/>
          <a:lstStyle/>
          <a:p>
            <a:r>
              <a:rPr lang="en-GB" sz="2000" dirty="0" smtClean="0"/>
              <a:t>Oscillations in the BS temperature of Q4? Yes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vacuum and cryogenics</a:t>
            </a:r>
            <a:endParaRPr lang="en-GB" dirty="0"/>
          </a:p>
        </p:txBody>
      </p:sp>
      <p:pic>
        <p:nvPicPr>
          <p:cNvPr id="2050" name="Picture 2" descr="\\cern.ch\dfs\Users\a\arduini\Documents\MKIandcry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" y="1676400"/>
            <a:ext cx="9081069" cy="4495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2224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9933"/>
                </a:solidFill>
              </a:rPr>
              <a:t>VGI.155.5R8-MKI1</a:t>
            </a:r>
            <a:endParaRPr lang="en-GB" sz="1200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0432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5050"/>
                </a:solidFill>
              </a:rPr>
              <a:t>VGI.115.5R8-MKI2</a:t>
            </a:r>
            <a:endParaRPr lang="en-GB" sz="1200" dirty="0">
              <a:solidFill>
                <a:srgbClr val="FF5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F0"/>
                </a:solidFill>
              </a:rPr>
              <a:t>VGI.36.5R8-MKI4</a:t>
            </a:r>
            <a:endParaRPr lang="en-GB" sz="12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6616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33CC"/>
                </a:solidFill>
              </a:rPr>
              <a:t>VGI.75.5R8-MKI3</a:t>
            </a:r>
            <a:endParaRPr lang="en-GB" sz="1200" dirty="0">
              <a:solidFill>
                <a:srgbClr val="FF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92D050"/>
                </a:solidFill>
              </a:rPr>
              <a:t>BS_T_Q5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79120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BS_T_Q5</a:t>
            </a:r>
            <a:endParaRPr lang="en-GB" sz="1400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223760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BS_T_Q4</a:t>
            </a:r>
            <a:endParaRPr lang="en-GB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"/>
          </a:xfrm>
        </p:spPr>
        <p:txBody>
          <a:bodyPr/>
          <a:lstStyle/>
          <a:p>
            <a:r>
              <a:rPr lang="en-GB" sz="2000" dirty="0" smtClean="0"/>
              <a:t>Oscillations in the BS temperature of Q4? May be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vacuum and cryogenics</a:t>
            </a:r>
            <a:endParaRPr lang="en-GB" dirty="0"/>
          </a:p>
        </p:txBody>
      </p:sp>
      <p:pic>
        <p:nvPicPr>
          <p:cNvPr id="3074" name="Picture 2" descr="\\cern.ch\dfs\Users\a\arduini\Documents\MKIandcry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43" y="1447800"/>
            <a:ext cx="9081069" cy="4495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2224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9933"/>
                </a:solidFill>
              </a:rPr>
              <a:t>VGI.155.5R8-MKI1</a:t>
            </a:r>
            <a:endParaRPr lang="en-GB" sz="12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0432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5050"/>
                </a:solidFill>
              </a:rPr>
              <a:t>VGI.115.5R8-MKI2</a:t>
            </a:r>
            <a:endParaRPr lang="en-GB" sz="1200" dirty="0">
              <a:solidFill>
                <a:srgbClr val="FF5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F0"/>
                </a:solidFill>
              </a:rPr>
              <a:t>VGI.36.5R8-MKI4</a:t>
            </a:r>
            <a:endParaRPr lang="en-GB" sz="12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6616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33CC"/>
                </a:solidFill>
              </a:rPr>
              <a:t>VGI.75.5R8-MKI3</a:t>
            </a:r>
            <a:endParaRPr lang="en-GB" sz="1200" dirty="0">
              <a:solidFill>
                <a:srgbClr val="FF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92D050"/>
                </a:solidFill>
              </a:rPr>
              <a:t>BS_T_Q5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23760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BS_T_Q4</a:t>
            </a:r>
            <a:endParaRPr lang="en-GB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cern.ch\dfs\Users\a\arduini\Documents\MKIandcry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96" y="1752600"/>
            <a:ext cx="8991600" cy="4451506"/>
          </a:xfrm>
          <a:prstGeom prst="rect">
            <a:avLst/>
          </a:prstGeom>
          <a:noFill/>
        </p:spPr>
      </p:pic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"/>
          </a:xfrm>
        </p:spPr>
        <p:txBody>
          <a:bodyPr/>
          <a:lstStyle/>
          <a:p>
            <a:r>
              <a:rPr lang="en-GB" sz="2000" dirty="0" smtClean="0"/>
              <a:t>Oscillations in the BS temperature of Q4? 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vacuum and cryogenics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2224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9933"/>
                </a:solidFill>
              </a:rPr>
              <a:t>VGI.155.5R8-MKI1</a:t>
            </a:r>
            <a:endParaRPr lang="en-GB" sz="12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0432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5050"/>
                </a:solidFill>
              </a:rPr>
              <a:t>VGI.115.5R8-MKI2</a:t>
            </a:r>
            <a:endParaRPr lang="en-GB" sz="1200" dirty="0">
              <a:solidFill>
                <a:srgbClr val="FF5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F0"/>
                </a:solidFill>
              </a:rPr>
              <a:t>VGI.36.5R8-MKI4</a:t>
            </a:r>
            <a:endParaRPr lang="en-GB" sz="12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6616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33CC"/>
                </a:solidFill>
              </a:rPr>
              <a:t>VGI.75.5R8-MKI3</a:t>
            </a:r>
            <a:endParaRPr lang="en-GB" sz="1200" dirty="0">
              <a:solidFill>
                <a:srgbClr val="FF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92D050"/>
                </a:solidFill>
              </a:rPr>
              <a:t>BS_T_Q5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23760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BS_T_Q4</a:t>
            </a:r>
            <a:endParaRPr lang="en-GB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cern.ch\dfs\Users\a\arduini\Documents\MKIloss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28800"/>
            <a:ext cx="9081069" cy="4495800"/>
          </a:xfrm>
          <a:prstGeom prst="rect">
            <a:avLst/>
          </a:prstGeom>
          <a:noFill/>
        </p:spPr>
      </p:pic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"/>
          </a:xfrm>
        </p:spPr>
        <p:txBody>
          <a:bodyPr/>
          <a:lstStyle/>
          <a:p>
            <a:r>
              <a:rPr lang="en-GB" sz="2000" dirty="0" smtClean="0"/>
              <a:t>Correlation with losses. 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vacuum and cryogenics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2224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9933"/>
                </a:solidFill>
              </a:rPr>
              <a:t>VGI.155.5R8-MKI1</a:t>
            </a:r>
            <a:endParaRPr lang="en-GB" sz="12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0432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5050"/>
                </a:solidFill>
              </a:rPr>
              <a:t>VGI.115.5R8-MKI2</a:t>
            </a:r>
            <a:endParaRPr lang="en-GB" sz="1200" dirty="0">
              <a:solidFill>
                <a:srgbClr val="FF5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F0"/>
                </a:solidFill>
              </a:rPr>
              <a:t>VGI.36.5R8-MKI4</a:t>
            </a:r>
            <a:endParaRPr lang="en-GB" sz="12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6616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33CC"/>
                </a:solidFill>
              </a:rPr>
              <a:t>VGI.75.5R8-MKI3</a:t>
            </a:r>
            <a:endParaRPr lang="en-GB" sz="1200" dirty="0">
              <a:solidFill>
                <a:srgbClr val="FF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21681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92D050"/>
                </a:solidFill>
              </a:rPr>
              <a:t>BLM_MKIC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21378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00"/>
                </a:solidFill>
              </a:rPr>
              <a:t>BLM_MKID</a:t>
            </a:r>
            <a:endParaRPr lang="en-GB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Monitor factor of 4 MQY monitors in the injection regions from 0.3 to 0.5:</a:t>
            </a:r>
          </a:p>
          <a:p>
            <a:pPr lvl="1"/>
            <a:r>
              <a:rPr lang="en-GB" sz="1400" dirty="0" smtClean="0"/>
              <a:t>BLMQI.04L2.B2I20_MQY</a:t>
            </a:r>
          </a:p>
          <a:p>
            <a:pPr lvl="1"/>
            <a:r>
              <a:rPr lang="en-GB" sz="1400" dirty="0" smtClean="0"/>
              <a:t>BLMQI.04L2.B1E20_MQY</a:t>
            </a:r>
          </a:p>
          <a:p>
            <a:pPr lvl="1"/>
            <a:r>
              <a:rPr lang="en-GB" sz="1400" dirty="0" smtClean="0"/>
              <a:t>BLMQI.04R8.B1I20_MQY</a:t>
            </a:r>
          </a:p>
          <a:p>
            <a:pPr lvl="1"/>
            <a:r>
              <a:rPr lang="en-GB" sz="1400" dirty="0" smtClean="0"/>
              <a:t>BLMQI.04R8.B2E20_MQY</a:t>
            </a:r>
            <a:endParaRPr lang="en-GB" sz="1800" dirty="0" smtClean="0"/>
          </a:p>
          <a:p>
            <a:r>
              <a:rPr lang="en-GB" sz="1800" dirty="0" smtClean="0"/>
              <a:t>These monitors see the losses from the frequent UFO's in the MKI regions. (17.4.2011 at 03:58 one UFO was at 98% of dump threshold) The MQY BLMs do not yet have the new master thresholds, which allow for higher signals in the ms time range (for UFOs). </a:t>
            </a:r>
          </a:p>
          <a:p>
            <a:endParaRPr lang="en-GB" sz="1800" dirty="0" smtClean="0"/>
          </a:p>
          <a:p>
            <a:r>
              <a:rPr lang="en-GB" sz="1800" dirty="0" smtClean="0"/>
              <a:t>New master thresholds for MQY families will be applied at the latest during the next 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UFOs and BLMs</a:t>
            </a: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0" y="4572000"/>
            <a:ext cx="18288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B. Holzer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07:00-10:00 TDI alignment and check of injection of 72 bunches (PS train spacing=225 ns)</a:t>
            </a:r>
          </a:p>
          <a:p>
            <a:pPr lvl="0"/>
            <a:r>
              <a:rPr lang="en-GB" sz="2400" dirty="0" smtClean="0"/>
              <a:t>10:00-16:00- Attempt to go in physics with 336 bunches and trains of 72 bunches</a:t>
            </a:r>
          </a:p>
          <a:p>
            <a:pPr lvl="0"/>
            <a:r>
              <a:rPr lang="en-GB" sz="2400" dirty="0" smtClean="0"/>
              <a:t>16:00 Ramp down magnets and prepare for VIP visit</a:t>
            </a:r>
          </a:p>
          <a:p>
            <a:pPr lvl="0"/>
            <a:r>
              <a:rPr lang="en-GB" sz="2400" dirty="0" smtClean="0"/>
              <a:t>VIP visit + access in Sector 34 for inspection on water leak in the </a:t>
            </a:r>
            <a:r>
              <a:rPr lang="en-GB" sz="2400" smtClean="0"/>
              <a:t>tunnel vault</a:t>
            </a:r>
            <a:endParaRPr lang="en-GB" sz="2400" dirty="0" smtClean="0"/>
          </a:p>
          <a:p>
            <a:pPr lvl="0"/>
            <a:r>
              <a:rPr lang="en-GB" sz="2400" dirty="0" smtClean="0"/>
              <a:t>19:00 Patrol and recover</a:t>
            </a:r>
          </a:p>
          <a:p>
            <a:pPr lvl="0"/>
            <a:r>
              <a:rPr lang="en-GB" sz="2400" dirty="0" smtClean="0"/>
              <a:t>Night: Physics. Aiming for next step in intensity (480 bunches)</a:t>
            </a:r>
            <a:br>
              <a:rPr lang="en-GB" sz="2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67500"/>
            <a:ext cx="3629025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642100"/>
            <a:ext cx="1143000" cy="228600"/>
          </a:xfrm>
          <a:prstGeom prst="rect">
            <a:avLst/>
          </a:prstGeom>
        </p:spPr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22529</TotalTime>
  <Words>392</Words>
  <Application>Microsoft Office PowerPoint</Application>
  <PresentationFormat>On-screen Show (4:3)</PresentationFormat>
  <Paragraphs>87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Tuesday 19/4 </vt:lpstr>
      <vt:lpstr>Vacuum and UFOs at MKI</vt:lpstr>
      <vt:lpstr>MKI vacuum and cryogenics</vt:lpstr>
      <vt:lpstr>MKI vacuum and cryogenics</vt:lpstr>
      <vt:lpstr>MKI vacuum and cryogenics</vt:lpstr>
      <vt:lpstr>MKI vacuum and cryogenics</vt:lpstr>
      <vt:lpstr>UFOs and BLMs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1902</cp:revision>
  <dcterms:created xsi:type="dcterms:W3CDTF">2010-04-25T23:23:07Z</dcterms:created>
  <dcterms:modified xsi:type="dcterms:W3CDTF">2011-04-20T04:33:28Z</dcterms:modified>
</cp:coreProperties>
</file>