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6"/>
  </p:notesMasterIdLst>
  <p:handoutMasterIdLst>
    <p:handoutMasterId r:id="rId17"/>
  </p:handoutMasterIdLst>
  <p:sldIdLst>
    <p:sldId id="1092" r:id="rId2"/>
    <p:sldId id="1093" r:id="rId3"/>
    <p:sldId id="1100" r:id="rId4"/>
    <p:sldId id="1101" r:id="rId5"/>
    <p:sldId id="1102" r:id="rId6"/>
    <p:sldId id="1109" r:id="rId7"/>
    <p:sldId id="1110" r:id="rId8"/>
    <p:sldId id="1103" r:id="rId9"/>
    <p:sldId id="1104" r:id="rId10"/>
    <p:sldId id="1105" r:id="rId11"/>
    <p:sldId id="1106" r:id="rId12"/>
    <p:sldId id="1107" r:id="rId13"/>
    <p:sldId id="1108" r:id="rId14"/>
    <p:sldId id="1086" r:id="rId15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FF99"/>
    <a:srgbClr val="CC0066"/>
    <a:srgbClr val="99FF99"/>
    <a:srgbClr val="FFCCCC"/>
    <a:srgbClr val="9FCAFF"/>
    <a:srgbClr val="DDDDDD"/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75" d="100"/>
          <a:sy n="75" d="100"/>
        </p:scale>
        <p:origin x="-1218" y="-10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/>
              <a:pPr/>
              <a:t>4/19/2011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/>
              <a:pPr/>
              <a:t>4/19/2011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/>
              <a:pPr/>
              <a:t>4/19/2011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/>
              <a:pPr/>
              <a:t>4/19/2011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/>
              <a:pPr/>
              <a:t>4/19/2011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 smtClean="0"/>
              <a:pPr>
                <a:defRPr/>
              </a:pPr>
              <a:t>4/19/2011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nner-ble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 bwMode="auto">
          <a:xfrm rot="16200000" flipV="1">
            <a:off x="391516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144768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36B1D4F-E6E4-470A-A144-E2C6DC4DDB67}" type="slidenum"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886000" y="6400800"/>
            <a:ext cx="3372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Tobias Baer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160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April, 18</a:t>
            </a:r>
            <a:r>
              <a:rPr lang="en-US" sz="14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/>
              <a:pPr/>
              <a:t>4/19/2011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/>
              <a:pPr/>
              <a:t>4/19/2011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/>
              <a:pPr/>
              <a:t>4/19/2011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/>
              <a:pPr/>
              <a:t>4/19/2011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/>
              <a:pPr/>
              <a:t>4/19/2011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/>
              <a:pPr/>
              <a:t>4/19/2011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/>
              <a:pPr/>
              <a:t>4/19/2011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/>
              <a:pPr/>
              <a:t>4/19/2011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/>
              <a:pPr/>
              <a:t>4/19/2011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– recovery from MKI flashover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50" y="908650"/>
            <a:ext cx="8229600" cy="4032560"/>
          </a:xfrm>
        </p:spPr>
        <p:txBody>
          <a:bodyPr/>
          <a:lstStyle/>
          <a:p>
            <a:r>
              <a:rPr lang="en-US" dirty="0" smtClean="0"/>
              <a:t>Extensive re-conditioning of MKI8 in the morning.</a:t>
            </a:r>
          </a:p>
          <a:p>
            <a:r>
              <a:rPr lang="en-US" dirty="0" smtClean="0"/>
              <a:t>Beam back midday.</a:t>
            </a:r>
          </a:p>
          <a:p>
            <a:r>
              <a:rPr lang="en-US" dirty="0" smtClean="0"/>
              <a:t>Afternoon: IR8 TDI angular alignment (check).</a:t>
            </a:r>
          </a:p>
          <a:p>
            <a:pPr lvl="1"/>
            <a:r>
              <a:rPr lang="en-US" dirty="0" smtClean="0"/>
              <a:t>Beam edge defined with TCP.</a:t>
            </a:r>
          </a:p>
          <a:p>
            <a:pPr lvl="1"/>
            <a:r>
              <a:rPr lang="en-US" dirty="0" smtClean="0"/>
              <a:t>Move one of the TDI jaws into the beam with a given angle until beam is fully absorbed.</a:t>
            </a:r>
          </a:p>
          <a:p>
            <a:pPr lvl="1"/>
            <a:r>
              <a:rPr lang="en-US" dirty="0" smtClean="0"/>
              <a:t>Repeat different angles.</a:t>
            </a:r>
          </a:p>
          <a:p>
            <a:pPr lvl="1"/>
            <a:r>
              <a:rPr lang="en-US" dirty="0" smtClean="0"/>
              <a:t>Jaw aligned when the centre given by upper and lower jaw is minimum.</a:t>
            </a:r>
          </a:p>
          <a:p>
            <a:pPr lvl="1"/>
            <a:r>
              <a:rPr lang="en-US" dirty="0" smtClean="0"/>
              <a:t>Results </a:t>
            </a:r>
            <a:r>
              <a:rPr lang="en-US" smtClean="0"/>
              <a:t>being analyzed...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E23FD8-B8E5-4E73-98A1-6DE515C2F537}" type="datetime1">
              <a:rPr lang="en-US" smtClean="0"/>
              <a:pPr/>
              <a:t>4/19/2011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Loss at MKI for B1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1800" dirty="0" smtClean="0"/>
              <a:t>Loss starts at </a:t>
            </a:r>
            <a:br>
              <a:rPr lang="en-GB" sz="1800" dirty="0" smtClean="0"/>
            </a:br>
            <a:r>
              <a:rPr lang="en-GB" sz="1800" dirty="0" smtClean="0"/>
              <a:t>BLMEI.05L2.B1E20_MKI.C5L2.B1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BLMQI.04L2.B1E20_MQY at </a:t>
            </a:r>
            <a:br>
              <a:rPr lang="en-GB" sz="1800" dirty="0" smtClean="0"/>
            </a:br>
            <a:r>
              <a:rPr lang="en-GB" sz="1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 </a:t>
            </a:r>
            <a:r>
              <a:rPr lang="en-GB" sz="1800" dirty="0" smtClean="0"/>
              <a:t>of dump threshold (RS5)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At 3.5 </a:t>
            </a:r>
            <a:r>
              <a:rPr lang="en-GB" sz="1800" dirty="0" err="1" smtClean="0"/>
              <a:t>TeV</a:t>
            </a:r>
            <a:r>
              <a:rPr lang="en-GB" sz="1800" dirty="0" smtClean="0"/>
              <a:t> stable beams.</a:t>
            </a:r>
            <a:endParaRPr lang="en-US" sz="1800" dirty="0"/>
          </a:p>
        </p:txBody>
      </p:sp>
      <p:pic>
        <p:nvPicPr>
          <p:cNvPr id="38915" name="Picture 3" descr="L:\Data\Analysis\LHC\PMevents\Fast Loss Events\cases and plots\2010.04.17 035818 - MKIL2 98percent dump thre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2898648"/>
            <a:ext cx="4389120" cy="3361954"/>
          </a:xfrm>
          <a:prstGeom prst="rect">
            <a:avLst/>
          </a:prstGeom>
          <a:noFill/>
        </p:spPr>
      </p:pic>
      <p:pic>
        <p:nvPicPr>
          <p:cNvPr id="38914" name="Picture 2" descr="L:\Data\Analysis\LHC\PMevents\Fast Loss Events\cases and plots\2010.04.17 035818 - MKIL2 98percent dump thresh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051560"/>
            <a:ext cx="5349366" cy="4097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2: Loss at MKI for B2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GB" sz="1800" dirty="0" smtClean="0"/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Loss starts at </a:t>
            </a:r>
            <a:br>
              <a:rPr lang="en-GB" sz="1800" dirty="0" smtClean="0"/>
            </a:br>
            <a:r>
              <a:rPr lang="en-GB" sz="1800" dirty="0" smtClean="0"/>
              <a:t>BLMEI.05R8.B2E10_MKI.C5R8.B2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During scrubbing (450GeV)</a:t>
            </a:r>
          </a:p>
        </p:txBody>
      </p:sp>
      <p:pic>
        <p:nvPicPr>
          <p:cNvPr id="39938" name="Picture 2" descr="L:\Data\Analysis\LHC\PMevents\Fast Loss Events\cases and plots\2010.04.13 041439 - MKIR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" y="2898648"/>
            <a:ext cx="4389120" cy="3263523"/>
          </a:xfrm>
          <a:prstGeom prst="rect">
            <a:avLst/>
          </a:prstGeom>
          <a:noFill/>
        </p:spPr>
      </p:pic>
      <p:pic>
        <p:nvPicPr>
          <p:cNvPr id="39939" name="Picture 3" descr="L:\Data\Analysis\LHC\PMevents\Fast Loss Events\cases and plots\2010.04.13 041439 - MKIR8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3082" y="1051560"/>
            <a:ext cx="4973757" cy="3669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BLMs with highest loss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7160" y="908650"/>
            <a:ext cx="8869680" cy="5212080"/>
          </a:xfrm>
        </p:spPr>
        <p:txBody>
          <a:bodyPr/>
          <a:lstStyle/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GB" sz="2400" dirty="0" smtClean="0"/>
              <a:t>Between 08.04.2010 and 18.04.2010 in total 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246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smtClean="0"/>
              <a:t>fast loss events around MKIs. </a:t>
            </a:r>
            <a:r>
              <a:rPr lang="en-GB" sz="2000" dirty="0" smtClean="0"/>
              <a:t>(</a:t>
            </a:r>
            <a:r>
              <a:rPr lang="en-GB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smtClean="0"/>
              <a:t>around MKI in IP2, </a:t>
            </a:r>
            <a:r>
              <a:rPr lang="en-GB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smtClean="0"/>
              <a:t>around MKI in IP8)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Distribution of BLM with highest loss in RS04 </a:t>
            </a:r>
            <a:r>
              <a:rPr lang="en-GB" sz="2000" dirty="0" smtClean="0"/>
              <a:t>(start of losses varies as well):</a:t>
            </a:r>
            <a:endParaRPr lang="en-GB" sz="2400" dirty="0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720" y="2583056"/>
            <a:ext cx="4389120" cy="32223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05754" y="5816012"/>
            <a:ext cx="261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Left of IP2</a:t>
            </a:r>
            <a:endParaRPr lang="en-US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5691934" y="5808923"/>
            <a:ext cx="261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Right of IP8</a:t>
            </a:r>
            <a:endParaRPr lang="en-US" dirty="0" err="1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" y="2587752"/>
            <a:ext cx="4360292" cy="32186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Fast losses during scrubbing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158533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Typical scenario for fast losses at MKIs during scrubbing: Loss spikes occur in first few minutes after an injection and go away then. (correlation to e-cloud?) </a:t>
            </a:r>
          </a:p>
          <a:p>
            <a:endParaRPr lang="en-US" sz="2400" dirty="0"/>
          </a:p>
        </p:txBody>
      </p:sp>
      <p:pic>
        <p:nvPicPr>
          <p:cNvPr id="41986" name="Picture 2" descr="L:\Data\Analysis\LHC\PMevents\Fast Loss Events\2011.04.06 - MKI b2 losses during scrubb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231" y="2410810"/>
            <a:ext cx="6281538" cy="3920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08:30-09:30: Access for PS.</a:t>
            </a:r>
          </a:p>
          <a:p>
            <a:r>
              <a:rPr lang="en-US" dirty="0" smtClean="0"/>
              <a:t>New TDI settings, TDI protection check in IR8.</a:t>
            </a:r>
          </a:p>
          <a:p>
            <a:r>
              <a:rPr lang="en-US" dirty="0" smtClean="0"/>
              <a:t>Injection of 72 bunches.</a:t>
            </a:r>
          </a:p>
          <a:p>
            <a:r>
              <a:rPr lang="en-US" dirty="0" smtClean="0"/>
              <a:t>Physics </a:t>
            </a:r>
            <a:r>
              <a:rPr lang="en-US" dirty="0" smtClean="0"/>
              <a:t>with 336 b - 72 b/injection but moderate intensities (~ last 2 fills) </a:t>
            </a:r>
            <a:r>
              <a:rPr lang="en-US" dirty="0" smtClean="0"/>
              <a:t>?</a:t>
            </a:r>
          </a:p>
          <a:p>
            <a:r>
              <a:rPr lang="en-US" dirty="0" smtClean="0"/>
              <a:t>Tomorrow:</a:t>
            </a:r>
          </a:p>
          <a:p>
            <a:pPr lvl="1"/>
            <a:r>
              <a:rPr lang="en-US" dirty="0" smtClean="0"/>
              <a:t>Ramp and squeeze, loss map </a:t>
            </a:r>
            <a:r>
              <a:rPr lang="en-US" dirty="0" err="1" smtClean="0"/>
              <a:t>dp</a:t>
            </a:r>
            <a:r>
              <a:rPr lang="en-US" dirty="0" smtClean="0"/>
              <a:t>/p &gt; 0.</a:t>
            </a:r>
          </a:p>
          <a:p>
            <a:pPr lvl="1"/>
            <a:r>
              <a:rPr lang="en-US" dirty="0" smtClean="0"/>
              <a:t>Switch to 480 bunches – </a:t>
            </a:r>
            <a:r>
              <a:rPr lang="en-US" dirty="0" err="1" smtClean="0"/>
              <a:t>tbc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Wednesday: </a:t>
            </a:r>
            <a:r>
              <a:rPr lang="en-US" b="1" dirty="0" smtClean="0"/>
              <a:t>no beam from 16:00-19:00+ for VIP visit.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6ED8BF6-FA9C-4BE0-8508-528D7BC0E37C}" type="datetime1">
              <a:rPr lang="en-US" smtClean="0"/>
              <a:pPr/>
              <a:t>4/19/2011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Ramp, squeeze, loss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908650"/>
            <a:ext cx="8425170" cy="3312460"/>
          </a:xfrm>
        </p:spPr>
        <p:txBody>
          <a:bodyPr/>
          <a:lstStyle/>
          <a:p>
            <a:r>
              <a:rPr lang="en-US" dirty="0" smtClean="0"/>
              <a:t>Evening solenoids on around MKI2/8.</a:t>
            </a:r>
          </a:p>
          <a:p>
            <a:pPr lvl="1"/>
            <a:r>
              <a:rPr lang="en-US" dirty="0" smtClean="0"/>
              <a:t>Little/no effect.</a:t>
            </a:r>
          </a:p>
          <a:p>
            <a:r>
              <a:rPr lang="en-US" dirty="0" smtClean="0"/>
              <a:t>18:30: Ramp with 2 nominal bunches for loss map.</a:t>
            </a:r>
          </a:p>
          <a:p>
            <a:pPr lvl="1"/>
            <a:r>
              <a:rPr lang="en-US" dirty="0" smtClean="0"/>
              <a:t>One injection (1 nom) dumped on TDI in IR2 – seems the injection timing event was not sent out, but the SPS extraction event was sent: </a:t>
            </a:r>
          </a:p>
          <a:p>
            <a:pPr lvl="2"/>
            <a:r>
              <a:rPr lang="en-US" dirty="0" smtClean="0"/>
              <a:t>beam extracted and not injected. ALICE BCM trigger.</a:t>
            </a:r>
          </a:p>
          <a:p>
            <a:pPr lvl="1"/>
            <a:r>
              <a:rPr lang="en-US" dirty="0" smtClean="0"/>
              <a:t>Ramp with feed-forward of RT trims (to reduce criticality of OFB).</a:t>
            </a:r>
          </a:p>
          <a:p>
            <a:pPr lvl="1"/>
            <a:r>
              <a:rPr lang="en-US" dirty="0" smtClean="0"/>
              <a:t>¾ successful…see next slide.</a:t>
            </a:r>
          </a:p>
          <a:p>
            <a:pPr lvl="1"/>
            <a:r>
              <a:rPr lang="en-US" dirty="0" smtClean="0"/>
              <a:t>Off-momentum loss map (</a:t>
            </a:r>
            <a:r>
              <a:rPr lang="en-US" dirty="0" err="1" smtClean="0"/>
              <a:t>dp</a:t>
            </a:r>
            <a:r>
              <a:rPr lang="en-US" dirty="0" smtClean="0"/>
              <a:t>/p &lt; 0) – seems OK.</a:t>
            </a:r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E23FD8-B8E5-4E73-98A1-6DE515C2F537}" type="datetime1">
              <a:rPr lang="en-US" smtClean="0"/>
              <a:pPr/>
              <a:t>4/19/2011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450" y="3789050"/>
            <a:ext cx="3744520" cy="28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Ramp, squeeze, loss map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E23FD8-B8E5-4E73-98A1-6DE515C2F537}" type="datetime1">
              <a:rPr lang="en-US" smtClean="0"/>
              <a:pPr/>
              <a:t>4/19/2011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450" y="3789050"/>
            <a:ext cx="3744520" cy="28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218" name="Picture 2" descr="http://elogbook.cern.ch/eLogbook/attach_reader?attach_id=1150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1" y="1196690"/>
            <a:ext cx="9080429" cy="751405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59540" y="2564880"/>
            <a:ext cx="224634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 plane OK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200" y="836640"/>
            <a:ext cx="2066553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 plane not OK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 squeeze ??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for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80660"/>
            <a:ext cx="8229600" cy="1224170"/>
          </a:xfrm>
        </p:spPr>
        <p:txBody>
          <a:bodyPr/>
          <a:lstStyle/>
          <a:p>
            <a:r>
              <a:rPr lang="en-US" dirty="0" smtClean="0"/>
              <a:t>Fill 1721, 336 bunches, 36 bunches/inj.</a:t>
            </a:r>
          </a:p>
          <a:p>
            <a:pPr lvl="1"/>
            <a:r>
              <a:rPr lang="en-US" dirty="0" smtClean="0"/>
              <a:t>Bunch intensities ~ 1.15E11.</a:t>
            </a:r>
          </a:p>
          <a:p>
            <a:pPr lvl="1"/>
            <a:r>
              <a:rPr lang="en-US" dirty="0" smtClean="0"/>
              <a:t>Dumped by SIS at 00:30. Interlock on HOM powers </a:t>
            </a:r>
            <a:r>
              <a:rPr lang="en-US" dirty="0" smtClean="0"/>
              <a:t>– lost communication.</a:t>
            </a:r>
            <a:endParaRPr lang="en-US" dirty="0" smtClean="0"/>
          </a:p>
          <a:p>
            <a:pPr lvl="1"/>
            <a:r>
              <a:rPr lang="en-US" dirty="0" smtClean="0"/>
              <a:t>1.7 pb-1.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4/19/2011</a:t>
            </a:fld>
            <a:endParaRPr lang="en-US" dirty="0"/>
          </a:p>
        </p:txBody>
      </p:sp>
      <p:pic>
        <p:nvPicPr>
          <p:cNvPr id="27650" name="Picture 2" descr="http://elogbook.cern.ch/eLogbook/attach_reader?attach_id=11501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2924930"/>
            <a:ext cx="8137130" cy="6932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and squeeze fill 1721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1224170"/>
          </a:xfrm>
        </p:spPr>
        <p:txBody>
          <a:bodyPr/>
          <a:lstStyle/>
          <a:p>
            <a:r>
              <a:rPr lang="en-US" dirty="0" smtClean="0"/>
              <a:t>Again large RT trims in the squeeze </a:t>
            </a:r>
          </a:p>
          <a:p>
            <a:pPr lvl="1"/>
            <a:r>
              <a:rPr lang="en-US" dirty="0" smtClean="0"/>
              <a:t>Suspicion on parameters for correction (no. </a:t>
            </a:r>
            <a:r>
              <a:rPr lang="en-US" dirty="0" err="1" smtClean="0"/>
              <a:t>eigenvalues</a:t>
            </a:r>
            <a:r>
              <a:rPr lang="en-US" dirty="0" smtClean="0"/>
              <a:t> for SVD too large </a:t>
            </a:r>
            <a:r>
              <a:rPr lang="en-US" dirty="0" smtClean="0"/>
              <a:t>[</a:t>
            </a:r>
            <a:r>
              <a:rPr lang="en-US" dirty="0" smtClean="0"/>
              <a:t>from slowly</a:t>
            </a:r>
            <a:r>
              <a:rPr lang="en-US" dirty="0" smtClean="0"/>
              <a:t> </a:t>
            </a:r>
            <a:r>
              <a:rPr lang="en-US" dirty="0" smtClean="0"/>
              <a:t>increasing no. of bad BPMs]?).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4/19/2011</a:t>
            </a:fld>
            <a:endParaRPr lang="en-US" dirty="0"/>
          </a:p>
        </p:txBody>
      </p:sp>
      <p:pic>
        <p:nvPicPr>
          <p:cNvPr id="29698" name="Picture 2" descr="http://elogbook.cern.ch/eLogbook/attach_reader?attach_id=1150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2131020"/>
            <a:ext cx="7921100" cy="655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for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80660"/>
            <a:ext cx="8229600" cy="1224170"/>
          </a:xfrm>
        </p:spPr>
        <p:txBody>
          <a:bodyPr/>
          <a:lstStyle/>
          <a:p>
            <a:r>
              <a:rPr lang="en-US" dirty="0" smtClean="0"/>
              <a:t>01:30 TOTEM interlock, crate </a:t>
            </a:r>
            <a:r>
              <a:rPr lang="en-US" dirty="0" smtClean="0"/>
              <a:t>power off.</a:t>
            </a:r>
            <a:endParaRPr lang="en-US" dirty="0" smtClean="0"/>
          </a:p>
          <a:p>
            <a:r>
              <a:rPr lang="en-US" dirty="0" smtClean="0"/>
              <a:t>Fill 1722, 336 bunches, 36 bunches/inj.</a:t>
            </a:r>
          </a:p>
          <a:p>
            <a:pPr lvl="1"/>
            <a:r>
              <a:rPr lang="en-US" dirty="0" smtClean="0"/>
              <a:t>Bunch intensities ~ 1.15E11.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4/19/2011</a:t>
            </a:fld>
            <a:endParaRPr lang="en-US" dirty="0"/>
          </a:p>
        </p:txBody>
      </p:sp>
      <p:pic>
        <p:nvPicPr>
          <p:cNvPr id="1026" name="Picture 2" descr="http://elogbook.cern.ch/eLogbook/attach_reader?attach_id=1150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2492870"/>
            <a:ext cx="7128990" cy="6056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and squeeze fill 1722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647805"/>
          </a:xfrm>
        </p:spPr>
        <p:txBody>
          <a:bodyPr/>
          <a:lstStyle/>
          <a:p>
            <a:r>
              <a:rPr lang="en-US" dirty="0" smtClean="0"/>
              <a:t>Again large RT trims. In the squeeze.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4/19/2011</a:t>
            </a:fld>
            <a:endParaRPr lang="en-US" dirty="0"/>
          </a:p>
        </p:txBody>
      </p:sp>
      <p:pic>
        <p:nvPicPr>
          <p:cNvPr id="32770" name="Picture 2" descr="http://elogbook.cern.ch/eLogbook/attach_reader?attach_id=1150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1556740"/>
            <a:ext cx="8497180" cy="7031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 rates in recent fills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4/19/2011</a:t>
            </a:fld>
            <a:endParaRPr lang="en-US" dirty="0"/>
          </a:p>
        </p:txBody>
      </p:sp>
      <p:sp>
        <p:nvSpPr>
          <p:cNvPr id="30722" name="AutoShape 2" descr="imap://Jorg%2EWenninger%40cern%2Ech@imap.cern.ch:993/fetch%3EUID%3E/INBOX%3E74263?part=1.2&amp;type=image/png&amp;filename=2011.04.17%20-%20UFO%20triggers%20per%20hour%20at%203.5%20Te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imap://Jorg%2EWenninger%40cern%2Ech@imap.cern.ch:993/fetch%3EUID%3E/INBOX%3E74263?part=1.2&amp;type=image/png&amp;filename=2011.04.17%20-%20UFO%20triggers%20per%20hour%20at%203.5%20Te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078588"/>
            <a:ext cx="8986837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15520" y="1484730"/>
            <a:ext cx="996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T. Baer</a:t>
            </a:r>
            <a:endParaRPr lang="en-US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 rates versus intensity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4/19/2011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48" y="1072238"/>
            <a:ext cx="8894762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71500" y="2564880"/>
            <a:ext cx="996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T. Baer</a:t>
            </a:r>
            <a:endParaRPr lang="en-US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42508</TotalTime>
  <Words>524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Pixel</vt:lpstr>
      <vt:lpstr>Monday – recovery from MKI flashover</vt:lpstr>
      <vt:lpstr>Ramp, squeeze, loss map</vt:lpstr>
      <vt:lpstr>Ramp, squeeze, loss map</vt:lpstr>
      <vt:lpstr>Filling for physics</vt:lpstr>
      <vt:lpstr>Ramp and squeeze fill 1721</vt:lpstr>
      <vt:lpstr>Filling for physics</vt:lpstr>
      <vt:lpstr>Ramp and squeeze fill 1722</vt:lpstr>
      <vt:lpstr>UFO rates in recent fills</vt:lpstr>
      <vt:lpstr>UFO rates versus intensity</vt:lpstr>
      <vt:lpstr>Example: Loss at MKI for B1</vt:lpstr>
      <vt:lpstr>Example 2: Loss at MKI for B2</vt:lpstr>
      <vt:lpstr>BLMs with highest loss</vt:lpstr>
      <vt:lpstr>Fast losses during scrubbing</vt:lpstr>
      <vt:lpstr>Today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2484</cp:revision>
  <dcterms:created xsi:type="dcterms:W3CDTF">2010-07-26T05:43:59Z</dcterms:created>
  <dcterms:modified xsi:type="dcterms:W3CDTF">2011-04-19T07:08:34Z</dcterms:modified>
</cp:coreProperties>
</file>